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3" r:id="rId7"/>
    <p:sldId id="261" r:id="rId8"/>
    <p:sldId id="264" r:id="rId9"/>
    <p:sldId id="265"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700"/>
    <a:srgbClr val="C05700"/>
    <a:srgbClr val="008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45" autoAdjust="0"/>
  </p:normalViewPr>
  <p:slideViewPr>
    <p:cSldViewPr snapToGrid="0">
      <p:cViewPr varScale="1">
        <p:scale>
          <a:sx n="69" d="100"/>
          <a:sy n="69" d="100"/>
        </p:scale>
        <p:origin x="219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13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4CC1-1C38-415A-8291-1193D427ACB5}" type="datetimeFigureOut">
              <a:rPr lang="en-GB" smtClean="0"/>
              <a:t>11/12/2018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61A20-18A2-4BB6-96FA-03B9360D25FE}" type="slidenum">
              <a:rPr lang="en-GB" smtClean="0"/>
              <a:t>‹#›</a:t>
            </a:fld>
            <a:endParaRPr lang="en-GB"/>
          </a:p>
        </p:txBody>
      </p:sp>
    </p:spTree>
    <p:extLst>
      <p:ext uri="{BB962C8B-B14F-4D97-AF65-F5344CB8AC3E}">
        <p14:creationId xmlns:p14="http://schemas.microsoft.com/office/powerpoint/2010/main" val="113861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Usually people talk about AI as AI bots playing games, and getting very good at it and at dealing with difficult situations us evil researchers put in their ways. But that often involves waiting a while for the bot to actually finish playing the game, whether you’re interested to see how good the bot is, or how good a game you’ve built is, when you use the bot to test games instead. With modern games becoming huge spaces to be explored, that is harder and harder to do. </a:t>
            </a:r>
          </a:p>
          <a:p>
            <a:endParaRPr lang="en-GB" dirty="0"/>
          </a:p>
          <a:p>
            <a:r>
              <a:rPr lang="en-GB" dirty="0"/>
              <a:t>But what if you didn’t have to wait for a bot to play the whole game to know the result?</a:t>
            </a:r>
          </a:p>
          <a:p>
            <a:endParaRPr lang="en-GB" dirty="0"/>
          </a:p>
          <a:p>
            <a:r>
              <a:rPr lang="en-GB" dirty="0"/>
              <a:t>Event: https://www.qmul.ac.uk/events/items/2018/game-ai-unleashed.html</a:t>
            </a:r>
          </a:p>
        </p:txBody>
      </p:sp>
      <p:sp>
        <p:nvSpPr>
          <p:cNvPr id="4" name="Slide Number Placeholder 3"/>
          <p:cNvSpPr>
            <a:spLocks noGrp="1"/>
          </p:cNvSpPr>
          <p:nvPr>
            <p:ph type="sldNum" sz="quarter" idx="10"/>
          </p:nvPr>
        </p:nvSpPr>
        <p:spPr/>
        <p:txBody>
          <a:bodyPr/>
          <a:lstStyle/>
          <a:p>
            <a:fld id="{60961A20-18A2-4BB6-96FA-03B9360D25FE}" type="slidenum">
              <a:rPr lang="en-GB" smtClean="0"/>
              <a:t>1</a:t>
            </a:fld>
            <a:endParaRPr lang="en-GB"/>
          </a:p>
        </p:txBody>
      </p:sp>
    </p:spTree>
    <p:extLst>
      <p:ext uri="{BB962C8B-B14F-4D97-AF65-F5344CB8AC3E}">
        <p14:creationId xmlns:p14="http://schemas.microsoft.com/office/powerpoint/2010/main" val="15488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this whole area of research actually useful though? I would argue that it is. And we can use it in 2 ways: Making bots smarter and more adaptive to games, for better bots.</a:t>
            </a:r>
          </a:p>
          <a:p>
            <a:r>
              <a:rPr lang="en-GB" dirty="0"/>
              <a:t>But we could also use it in game design, and procedural content generation, for better games.</a:t>
            </a:r>
          </a:p>
          <a:p>
            <a:pPr marL="628650" lvl="1" indent="-171450">
              <a:buFont typeface="Arial" panose="020B0604020202020204" pitchFamily="34" charset="0"/>
              <a:buChar char="•"/>
            </a:pPr>
            <a:r>
              <a:rPr lang="en-GB" dirty="0"/>
              <a:t>And this is only *one* thing that could help improve games</a:t>
            </a:r>
          </a:p>
          <a:p>
            <a:pPr marL="628650" lvl="1" indent="-171450">
              <a:buFont typeface="Arial" panose="020B0604020202020204" pitchFamily="34" charset="0"/>
              <a:buChar char="•"/>
            </a:pPr>
            <a:r>
              <a:rPr lang="en-GB" dirty="0"/>
              <a:t>But what about creating entirely new ones…? </a:t>
            </a:r>
            <a:r>
              <a:rPr lang="en-GB" dirty="0">
                <a:sym typeface="Wingdings" panose="05000000000000000000" pitchFamily="2" charset="2"/>
              </a:rPr>
              <a:t></a:t>
            </a:r>
            <a:r>
              <a:rPr lang="en-GB" dirty="0"/>
              <a:t> transition to Vanessa Volz and Simon Colton talking about PCG and computational creativity.</a:t>
            </a:r>
          </a:p>
          <a:p>
            <a:pPr marL="171450" lvl="0" indent="-171450">
              <a:buFontTx/>
              <a:buChar char="-"/>
            </a:pPr>
            <a:endParaRPr lang="en-GB" dirty="0"/>
          </a:p>
          <a:p>
            <a:pPr marL="0" lvl="0" indent="0">
              <a:buFontTx/>
              <a:buNone/>
            </a:pPr>
            <a:r>
              <a:rPr lang="en-GB" dirty="0"/>
              <a:t>Find out more:</a:t>
            </a:r>
          </a:p>
          <a:p>
            <a:pPr marL="171450" lvl="0" indent="-171450">
              <a:buFontTx/>
              <a:buChar char="-"/>
            </a:pPr>
            <a:r>
              <a:rPr lang="en-GB" dirty="0"/>
              <a:t>https://arxiv.org/pdf/1803.01403.pdf</a:t>
            </a:r>
          </a:p>
          <a:p>
            <a:pPr marL="171450" lvl="0" indent="-171450">
              <a:buFontTx/>
              <a:buChar char="-"/>
            </a:pPr>
            <a:r>
              <a:rPr lang="en-GB" dirty="0"/>
              <a:t>https://arxiv.org/pdf/1805.00728.pdf</a:t>
            </a:r>
          </a:p>
          <a:p>
            <a:pPr marL="171450" lvl="0" indent="-171450">
              <a:buFontTx/>
              <a:buChar char="-"/>
            </a:pPr>
            <a:r>
              <a:rPr lang="en-GB" dirty="0"/>
              <a:t>https://youtu.be/NObqDuPuk7Q</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Find out more about the group’s work at: gameai.eecs.qmul.ac.uk</a:t>
            </a:r>
          </a:p>
        </p:txBody>
      </p:sp>
      <p:sp>
        <p:nvSpPr>
          <p:cNvPr id="4" name="Slide Number Placeholder 3"/>
          <p:cNvSpPr>
            <a:spLocks noGrp="1"/>
          </p:cNvSpPr>
          <p:nvPr>
            <p:ph type="sldNum" sz="quarter" idx="5"/>
          </p:nvPr>
        </p:nvSpPr>
        <p:spPr/>
        <p:txBody>
          <a:bodyPr/>
          <a:lstStyle/>
          <a:p>
            <a:fld id="{60961A20-18A2-4BB6-96FA-03B9360D25FE}" type="slidenum">
              <a:rPr lang="en-GB" smtClean="0"/>
              <a:t>10</a:t>
            </a:fld>
            <a:endParaRPr lang="en-GB"/>
          </a:p>
        </p:txBody>
      </p:sp>
    </p:spTree>
    <p:extLst>
      <p:ext uri="{BB962C8B-B14F-4D97-AF65-F5344CB8AC3E}">
        <p14:creationId xmlns:p14="http://schemas.microsoft.com/office/powerpoint/2010/main" val="127381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talk a little bit about the magic behind win prediction – that is, guessing if the bot playing a game is going to win or not by the end, without waiting for the game to actually finish.</a:t>
            </a:r>
          </a:p>
        </p:txBody>
      </p:sp>
      <p:sp>
        <p:nvSpPr>
          <p:cNvPr id="4" name="Slide Number Placeholder 3"/>
          <p:cNvSpPr>
            <a:spLocks noGrp="1"/>
          </p:cNvSpPr>
          <p:nvPr>
            <p:ph type="sldNum" sz="quarter" idx="10"/>
          </p:nvPr>
        </p:nvSpPr>
        <p:spPr/>
        <p:txBody>
          <a:bodyPr/>
          <a:lstStyle/>
          <a:p>
            <a:fld id="{60961A20-18A2-4BB6-96FA-03B9360D25FE}" type="slidenum">
              <a:rPr lang="en-GB" smtClean="0"/>
              <a:t>2</a:t>
            </a:fld>
            <a:endParaRPr lang="en-GB"/>
          </a:p>
        </p:txBody>
      </p:sp>
    </p:spTree>
    <p:extLst>
      <p:ext uri="{BB962C8B-B14F-4D97-AF65-F5344CB8AC3E}">
        <p14:creationId xmlns:p14="http://schemas.microsoft.com/office/powerpoint/2010/main" val="333983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split this area into 4 rough sections, in which we could analyse…</a:t>
            </a:r>
          </a:p>
          <a:p>
            <a:pPr marL="628650" lvl="1" indent="-171450">
              <a:buFont typeface="Arial" panose="020B0604020202020204" pitchFamily="34" charset="0"/>
              <a:buChar char="•"/>
            </a:pPr>
            <a:r>
              <a:rPr lang="en-GB" dirty="0"/>
              <a:t>The game itself – looking at how different objects or characters are placed around us</a:t>
            </a:r>
          </a:p>
          <a:p>
            <a:pPr marL="628650" lvl="1" indent="-171450">
              <a:buFont typeface="Arial" panose="020B0604020202020204" pitchFamily="34" charset="0"/>
              <a:buChar char="•"/>
            </a:pPr>
            <a:r>
              <a:rPr lang="en-GB" dirty="0"/>
              <a:t>The brain of the bot – looking at its decision making process and getting it to explain the decisions it makes</a:t>
            </a:r>
          </a:p>
          <a:p>
            <a:pPr marL="628650" lvl="1" indent="-171450">
              <a:buFont typeface="Arial" panose="020B0604020202020204" pitchFamily="34" charset="0"/>
              <a:buChar char="•"/>
            </a:pPr>
            <a:r>
              <a:rPr lang="en-GB" dirty="0"/>
              <a:t>The behaviour of the opponent (in multiplayer games) – looking at how well the opponent is playing, or what strategy it’s using</a:t>
            </a:r>
          </a:p>
          <a:p>
            <a:pPr marL="628650" lvl="1" indent="-171450">
              <a:buFont typeface="Arial" panose="020B0604020202020204" pitchFamily="34" charset="0"/>
              <a:buChar char="•"/>
            </a:pPr>
            <a:r>
              <a:rPr lang="en-GB" dirty="0"/>
              <a:t>Human gameplay – looking at many </a:t>
            </a:r>
            <a:r>
              <a:rPr lang="en-GB" dirty="0" err="1"/>
              <a:t>many</a:t>
            </a:r>
            <a:r>
              <a:rPr lang="en-GB" dirty="0"/>
              <a:t> games played by humans to predict the outcome of a game, maybe even before the game starts, based on the initial setup, like character selection (it may be that some characters are better than others)</a:t>
            </a:r>
          </a:p>
          <a:p>
            <a:pPr marL="0" lvl="0" indent="0">
              <a:buFont typeface="Arial" panose="020B0604020202020204" pitchFamily="34" charset="0"/>
              <a:buNone/>
            </a:pPr>
            <a:r>
              <a:rPr lang="en-GB" dirty="0"/>
              <a:t>I won’t go into details on all of them, but let’s dive into some examples!</a:t>
            </a:r>
          </a:p>
          <a:p>
            <a:endParaRPr lang="en-GB" dirty="0"/>
          </a:p>
        </p:txBody>
      </p:sp>
      <p:sp>
        <p:nvSpPr>
          <p:cNvPr id="4" name="Slide Number Placeholder 3"/>
          <p:cNvSpPr>
            <a:spLocks noGrp="1"/>
          </p:cNvSpPr>
          <p:nvPr>
            <p:ph type="sldNum" sz="quarter" idx="10"/>
          </p:nvPr>
        </p:nvSpPr>
        <p:spPr/>
        <p:txBody>
          <a:bodyPr/>
          <a:lstStyle/>
          <a:p>
            <a:fld id="{60961A20-18A2-4BB6-96FA-03B9360D25FE}" type="slidenum">
              <a:rPr lang="en-GB" smtClean="0"/>
              <a:t>3</a:t>
            </a:fld>
            <a:endParaRPr lang="en-GB"/>
          </a:p>
        </p:txBody>
      </p:sp>
    </p:spTree>
    <p:extLst>
      <p:ext uri="{BB962C8B-B14F-4D97-AF65-F5344CB8AC3E}">
        <p14:creationId xmlns:p14="http://schemas.microsoft.com/office/powerpoint/2010/main" val="242950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Analysing the game state – so what the player currently sees around it, such as how the trees are placed, how far away the enemies are or if the enemies are </a:t>
            </a:r>
            <a:r>
              <a:rPr lang="en-GB" dirty="0" err="1"/>
              <a:t>inbetween</a:t>
            </a:r>
            <a:r>
              <a:rPr lang="en-GB" dirty="0"/>
              <a:t> the player and the treasure they have to collect. This is the most common method used by bots, what they do when they play to guide themselves towards winning the game. Often times it’s not straight forward to know at any point in the game if you’re going to win or not – but human knowledge about the game can be used to define equations that tell the bots how good any particular game state actually is.</a:t>
            </a:r>
          </a:p>
          <a:p>
            <a:endParaRPr lang="en-GB" dirty="0"/>
          </a:p>
          <a:p>
            <a:r>
              <a:rPr lang="en-GB" dirty="0"/>
              <a:t>For example, if we had this game on the slide, where you’re the little mouse in the bottom-left corner, and your goal is to avoid the cats, which would catch you and make you lose the game, you have to go around the trees, through which you can’t pass, and finally make it to the delicious cheese waiting in the top-right corner. In this game, it’s fairly easy to see that if there are no more enemies in the level, and you have a clear safe path to the treasure, then that’s a pretty good situation to be in!</a:t>
            </a:r>
          </a:p>
          <a:p>
            <a:endParaRPr lang="en-GB" dirty="0"/>
          </a:p>
          <a:p>
            <a:r>
              <a:rPr lang="en-GB" dirty="0"/>
              <a:t>But you might think – hold on a moment, that’s not a real game! Well this same theory *is* applied to “real games” too, like </a:t>
            </a:r>
            <a:r>
              <a:rPr lang="en-GB" dirty="0" err="1"/>
              <a:t>Starcraft</a:t>
            </a:r>
            <a:r>
              <a:rPr lang="en-GB" dirty="0"/>
              <a:t>! Vanessa here has done some interesting work on using information that the bots receive about the game (such as the current score in the game, the total damage dealt, the number of minerals collected, and many more) – all this information, which we call “features”, can be used to correctly predict if the bot is going to win a game or not, with about 70% confidence after 20 minutes of playing the game.</a:t>
            </a:r>
          </a:p>
          <a:p>
            <a:endParaRPr lang="en-GB" dirty="0"/>
          </a:p>
          <a:p>
            <a:r>
              <a:rPr lang="en-GB" dirty="0"/>
              <a:t>Find out more:</a:t>
            </a:r>
          </a:p>
          <a:p>
            <a:pPr marL="171450" indent="-171450">
              <a:buFontTx/>
              <a:buChar char="-"/>
            </a:pPr>
            <a:r>
              <a:rPr lang="en-GB" dirty="0"/>
              <a:t>https://pdfs.semanticscholar.org/87a6/71703c7ed169ab96528854edbeb9627df81c.pdf</a:t>
            </a:r>
          </a:p>
          <a:p>
            <a:pPr marL="171450" indent="-171450">
              <a:buFontTx/>
              <a:buChar char="-"/>
            </a:pPr>
            <a:r>
              <a:rPr lang="en-GB" dirty="0"/>
              <a:t>Any paper covering value functions, e.g. https://storage.googleapis.com/deepmind-media/alphago/AlphaGoNaturePaper.pdf</a:t>
            </a:r>
          </a:p>
        </p:txBody>
      </p:sp>
      <p:sp>
        <p:nvSpPr>
          <p:cNvPr id="4" name="Slide Number Placeholder 3"/>
          <p:cNvSpPr>
            <a:spLocks noGrp="1"/>
          </p:cNvSpPr>
          <p:nvPr>
            <p:ph type="sldNum" sz="quarter" idx="5"/>
          </p:nvPr>
        </p:nvSpPr>
        <p:spPr/>
        <p:txBody>
          <a:bodyPr/>
          <a:lstStyle/>
          <a:p>
            <a:fld id="{60961A20-18A2-4BB6-96FA-03B9360D25FE}" type="slidenum">
              <a:rPr lang="en-GB" smtClean="0"/>
              <a:t>4</a:t>
            </a:fld>
            <a:endParaRPr lang="en-GB"/>
          </a:p>
        </p:txBody>
      </p:sp>
    </p:spTree>
    <p:extLst>
      <p:ext uri="{BB962C8B-B14F-4D97-AF65-F5344CB8AC3E}">
        <p14:creationId xmlns:p14="http://schemas.microsoft.com/office/powerpoint/2010/main" val="27574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let’s look at analysing the bot’s brain. My own research recently touched on this.</a:t>
            </a:r>
          </a:p>
          <a:p>
            <a:endParaRPr lang="en-GB" dirty="0"/>
          </a:p>
          <a:p>
            <a:pPr marL="171450" indent="-171450">
              <a:buFont typeface="Arial" panose="020B0604020202020204" pitchFamily="34" charset="0"/>
              <a:buChar char="•"/>
            </a:pPr>
            <a:r>
              <a:rPr lang="en-GB" dirty="0"/>
              <a:t>So the idea is that we have a bot playing a game, doing things, thinking what to do next</a:t>
            </a:r>
          </a:p>
          <a:p>
            <a:pPr marL="171450" indent="-171450">
              <a:buFont typeface="Arial" panose="020B0604020202020204" pitchFamily="34" charset="0"/>
              <a:buChar char="•"/>
            </a:pPr>
            <a:r>
              <a:rPr lang="en-GB" dirty="0"/>
              <a:t>Let’s get more information out of it, all the good stuff: numbers, equations, graphs. Things that describe the bot’s thinking process in more than 1 state: win or lose.</a:t>
            </a:r>
          </a:p>
          <a:p>
            <a:pPr marL="171450" indent="-171450">
              <a:buFont typeface="Arial" panose="020B0604020202020204" pitchFamily="34" charset="0"/>
              <a:buChar char="•"/>
            </a:pPr>
            <a:r>
              <a:rPr lang="en-GB" dirty="0"/>
              <a:t>And what if we had more brains, of different types, playing more games.</a:t>
            </a:r>
          </a:p>
          <a:p>
            <a:pPr marL="171450" indent="-171450">
              <a:buFont typeface="Arial" panose="020B0604020202020204" pitchFamily="34" charset="0"/>
              <a:buChar char="•"/>
            </a:pPr>
            <a:r>
              <a:rPr lang="en-GB" dirty="0"/>
              <a:t>Then we could have a magic ball – or, what we call a classifier – absorbing all the information and analysing it to see which type of information matches which type of game result; and so it is capable of predicting what happens in any given situation, with some degree of confidence.</a:t>
            </a:r>
          </a:p>
          <a:p>
            <a:pPr marL="171450" indent="-171450">
              <a:buFont typeface="Arial" panose="020B0604020202020204" pitchFamily="34" charset="0"/>
              <a:buChar char="•"/>
            </a:pPr>
            <a:r>
              <a:rPr lang="en-GB" dirty="0"/>
              <a:t>We could even predict if a new bot is going to win a new game while the play is happening.</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Find out more:</a:t>
            </a:r>
          </a:p>
          <a:p>
            <a:pPr marL="171450" indent="-171450">
              <a:buFontTx/>
              <a:buChar char="-"/>
            </a:pPr>
            <a:r>
              <a:rPr lang="en-GB" dirty="0"/>
              <a:t>https://rdgain.github.io/assets/pdf/general-win-prediction.pdf</a:t>
            </a:r>
          </a:p>
          <a:p>
            <a:pPr marL="171450" indent="-171450">
              <a:buFontTx/>
              <a:buChar char="-"/>
            </a:pPr>
            <a:r>
              <a:rPr lang="en-GB" dirty="0"/>
              <a:t>https://www.youtube.com/watch?v=zq9zaEjspUY</a:t>
            </a:r>
          </a:p>
        </p:txBody>
      </p:sp>
      <p:sp>
        <p:nvSpPr>
          <p:cNvPr id="4" name="Slide Number Placeholder 3"/>
          <p:cNvSpPr>
            <a:spLocks noGrp="1"/>
          </p:cNvSpPr>
          <p:nvPr>
            <p:ph type="sldNum" sz="quarter" idx="10"/>
          </p:nvPr>
        </p:nvSpPr>
        <p:spPr/>
        <p:txBody>
          <a:bodyPr/>
          <a:lstStyle/>
          <a:p>
            <a:fld id="{60961A20-18A2-4BB6-96FA-03B9360D25FE}" type="slidenum">
              <a:rPr lang="en-GB" smtClean="0"/>
              <a:t>5</a:t>
            </a:fld>
            <a:endParaRPr lang="en-GB"/>
          </a:p>
        </p:txBody>
      </p:sp>
    </p:spTree>
    <p:extLst>
      <p:ext uri="{BB962C8B-B14F-4D97-AF65-F5344CB8AC3E}">
        <p14:creationId xmlns:p14="http://schemas.microsoft.com/office/powerpoint/2010/main" val="344745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prediction confidence changes over time, as may be expected. But the curve is not linear as you may think, which means the confidence starts at the lowest and slowly increases as the bot plays the game and gains more information about how the game actually works. A recent study I did showed this curve to be more mid-high-low in shape, on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biggest difference is here, at the end, where it’s a lot lower than we’d expect. And that, we think, is because our bots are greedy, and towards the end they know one of 2 things: they’re going to win (and they do everything they can to win), or they’re going to lose (and they do everything they can not to lose). So their behaviour changes dramatically from the middle of the game when they were happily exploring the game, trying to find out what happens in different situations – and this messes up with our magic ball predictor.</a:t>
            </a:r>
          </a:p>
          <a:p>
            <a:endParaRPr lang="en-GB" dirty="0"/>
          </a:p>
          <a:p>
            <a:r>
              <a:rPr lang="en-GB" dirty="0"/>
              <a:t>But generally this prediction system works as a first step, with many more improvements possible.</a:t>
            </a:r>
          </a:p>
        </p:txBody>
      </p:sp>
      <p:sp>
        <p:nvSpPr>
          <p:cNvPr id="4" name="Slide Number Placeholder 3"/>
          <p:cNvSpPr>
            <a:spLocks noGrp="1"/>
          </p:cNvSpPr>
          <p:nvPr>
            <p:ph type="sldNum" sz="quarter" idx="10"/>
          </p:nvPr>
        </p:nvSpPr>
        <p:spPr/>
        <p:txBody>
          <a:bodyPr/>
          <a:lstStyle/>
          <a:p>
            <a:fld id="{60961A20-18A2-4BB6-96FA-03B9360D25FE}" type="slidenum">
              <a:rPr lang="en-GB" smtClean="0"/>
              <a:t>6</a:t>
            </a:fld>
            <a:endParaRPr lang="en-GB"/>
          </a:p>
        </p:txBody>
      </p:sp>
    </p:spTree>
    <p:extLst>
      <p:ext uri="{BB962C8B-B14F-4D97-AF65-F5344CB8AC3E}">
        <p14:creationId xmlns:p14="http://schemas.microsoft.com/office/powerpoint/2010/main" val="100984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thing I’m going to talk about is prediction from human gameplay data. And we’re going to look at what researchers have done in the game </a:t>
            </a:r>
            <a:r>
              <a:rPr lang="en-GB" dirty="0" err="1"/>
              <a:t>Dota</a:t>
            </a:r>
            <a:r>
              <a:rPr lang="en-GB" dirty="0"/>
              <a:t> 2. A first interesting system is Echo, developed by researchers at the University of York, in the Digital Creativity Labs. Echo is a tool used for visualisation of statistics about the current game being played, which help those who are not so familiar with the game understand better what is going on and if a move made by one player was actually good or not, as this may not be completely clear. This tool was used for the first time in a competitive tournament, ESL Hamburg, last year, with great feedback from the viewers. Additionally, researchers from York work on win prediction from human matches: looking at win rates of various characters in the context of the whole team chosen for a game. </a:t>
            </a:r>
          </a:p>
          <a:p>
            <a:endParaRPr lang="en-GB" dirty="0"/>
          </a:p>
          <a:p>
            <a:r>
              <a:rPr lang="en-GB" dirty="0"/>
              <a:t>Find out more:</a:t>
            </a:r>
          </a:p>
          <a:p>
            <a:pPr marL="171450" indent="-171450">
              <a:buFontTx/>
              <a:buChar char="-"/>
            </a:pPr>
            <a:r>
              <a:rPr lang="en-GB" dirty="0"/>
              <a:t>http://eprints.whiterose.ac.uk/124333/1/ArXiv_1711.06498.pdf</a:t>
            </a:r>
          </a:p>
          <a:p>
            <a:pPr marL="171450" indent="-171450">
              <a:buFontTx/>
              <a:buChar char="-"/>
            </a:pPr>
            <a:r>
              <a:rPr lang="en-GB" dirty="0"/>
              <a:t>https://www.digitalcreativity.ac.uk/projects/win-prediction-esports</a:t>
            </a:r>
          </a:p>
          <a:p>
            <a:pPr marL="171450" indent="-171450">
              <a:buFontTx/>
              <a:buChar char="-"/>
            </a:pPr>
            <a:r>
              <a:rPr lang="en-GB" dirty="0"/>
              <a:t>https://esportsinsider.com/2018/05/dr-florian-block-university-of-york-researching-esports/</a:t>
            </a:r>
          </a:p>
          <a:p>
            <a:pPr marL="171450" indent="-171450">
              <a:buFontTx/>
              <a:buChar char="-"/>
            </a:pPr>
            <a:r>
              <a:rPr lang="en-GB" dirty="0"/>
              <a:t>https://www.digitalcreativity.ac.uk/projects/%E2%80%98glance%E2%80%99-visualizing-dota-2</a:t>
            </a:r>
          </a:p>
        </p:txBody>
      </p:sp>
      <p:sp>
        <p:nvSpPr>
          <p:cNvPr id="4" name="Slide Number Placeholder 3"/>
          <p:cNvSpPr>
            <a:spLocks noGrp="1"/>
          </p:cNvSpPr>
          <p:nvPr>
            <p:ph type="sldNum" sz="quarter" idx="5"/>
          </p:nvPr>
        </p:nvSpPr>
        <p:spPr/>
        <p:txBody>
          <a:bodyPr/>
          <a:lstStyle/>
          <a:p>
            <a:fld id="{60961A20-18A2-4BB6-96FA-03B9360D25FE}" type="slidenum">
              <a:rPr lang="en-GB" smtClean="0"/>
              <a:t>7</a:t>
            </a:fld>
            <a:endParaRPr lang="en-GB"/>
          </a:p>
        </p:txBody>
      </p:sp>
    </p:spTree>
    <p:extLst>
      <p:ext uri="{BB962C8B-B14F-4D97-AF65-F5344CB8AC3E}">
        <p14:creationId xmlns:p14="http://schemas.microsoft.com/office/powerpoint/2010/main" val="4105169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win prediction system in Dota2 was shown off by </a:t>
            </a:r>
            <a:r>
              <a:rPr lang="en-GB" dirty="0" err="1"/>
              <a:t>OpenAI</a:t>
            </a:r>
            <a:r>
              <a:rPr lang="en-GB" dirty="0"/>
              <a:t> and their full team of 5 bots playing the game of Dota2 against humans. We can see this in action while the selection of characters before the match is going on – the different numbers you’re about to see showcase the confidence of the bots winning if that particular character was chosen. This is again based on a history of human matches, as well as the bots own period of training - or practicing - for the match. So the bots learn from all games they play and improve this prediction of what might work, and what might not, based on their experience.</a:t>
            </a:r>
          </a:p>
          <a:p>
            <a:endParaRPr lang="en-GB" dirty="0"/>
          </a:p>
          <a:p>
            <a:r>
              <a:rPr lang="en-GB" dirty="0"/>
              <a:t>Find out more:</a:t>
            </a:r>
          </a:p>
          <a:p>
            <a:pPr marL="171450" indent="-171450">
              <a:buFontTx/>
              <a:buChar char="-"/>
            </a:pPr>
            <a:r>
              <a:rPr lang="en-GB" dirty="0"/>
              <a:t>https://blog.openai.com/openai-five/</a:t>
            </a:r>
          </a:p>
          <a:p>
            <a:pPr marL="171450" indent="-171450">
              <a:buFontTx/>
              <a:buChar char="-"/>
            </a:pPr>
            <a:r>
              <a:rPr lang="en-GB" dirty="0"/>
              <a:t>https://openai.com/five/</a:t>
            </a:r>
          </a:p>
          <a:p>
            <a:pPr marL="171450" indent="-171450">
              <a:buFontTx/>
              <a:buChar char="-"/>
            </a:pPr>
            <a:r>
              <a:rPr lang="en-GB" dirty="0"/>
              <a:t>https://blog.openai.com/openai-five-benchmark-results/</a:t>
            </a:r>
          </a:p>
        </p:txBody>
      </p:sp>
      <p:sp>
        <p:nvSpPr>
          <p:cNvPr id="4" name="Slide Number Placeholder 3"/>
          <p:cNvSpPr>
            <a:spLocks noGrp="1"/>
          </p:cNvSpPr>
          <p:nvPr>
            <p:ph type="sldNum" sz="quarter" idx="5"/>
          </p:nvPr>
        </p:nvSpPr>
        <p:spPr/>
        <p:txBody>
          <a:bodyPr/>
          <a:lstStyle/>
          <a:p>
            <a:fld id="{60961A20-18A2-4BB6-96FA-03B9360D25FE}" type="slidenum">
              <a:rPr lang="en-GB" smtClean="0"/>
              <a:t>8</a:t>
            </a:fld>
            <a:endParaRPr lang="en-GB"/>
          </a:p>
        </p:txBody>
      </p:sp>
    </p:spTree>
    <p:extLst>
      <p:ext uri="{BB962C8B-B14F-4D97-AF65-F5344CB8AC3E}">
        <p14:creationId xmlns:p14="http://schemas.microsoft.com/office/powerpoint/2010/main" val="68511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But has the bots learning gone too far? Here we can see the bots learning to pause the match, for no apparent reason – except that the humans had paused the match in a previous game, and they thought “hey! That’s an interesting strategy, let’s use it!”</a:t>
            </a:r>
          </a:p>
        </p:txBody>
      </p:sp>
      <p:sp>
        <p:nvSpPr>
          <p:cNvPr id="4" name="Slide Number Placeholder 3"/>
          <p:cNvSpPr>
            <a:spLocks noGrp="1"/>
          </p:cNvSpPr>
          <p:nvPr>
            <p:ph type="sldNum" sz="quarter" idx="10"/>
          </p:nvPr>
        </p:nvSpPr>
        <p:spPr/>
        <p:txBody>
          <a:bodyPr/>
          <a:lstStyle/>
          <a:p>
            <a:fld id="{60961A20-18A2-4BB6-96FA-03B9360D25FE}" type="slidenum">
              <a:rPr lang="en-GB" smtClean="0"/>
              <a:t>9</a:t>
            </a:fld>
            <a:endParaRPr lang="en-GB"/>
          </a:p>
        </p:txBody>
      </p:sp>
    </p:spTree>
    <p:extLst>
      <p:ext uri="{BB962C8B-B14F-4D97-AF65-F5344CB8AC3E}">
        <p14:creationId xmlns:p14="http://schemas.microsoft.com/office/powerpoint/2010/main" val="406469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738D-9EA5-4C3B-9F8D-2277D7CD3013}"/>
              </a:ext>
            </a:extLst>
          </p:cNvPr>
          <p:cNvSpPr>
            <a:spLocks noGrp="1"/>
          </p:cNvSpPr>
          <p:nvPr>
            <p:ph type="ctrTitle"/>
          </p:nvPr>
        </p:nvSpPr>
        <p:spPr>
          <a:xfrm>
            <a:off x="1524000" y="1122363"/>
            <a:ext cx="9144000" cy="3497262"/>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8B3A6120-4041-4ED0-BBCC-8C1566686163}"/>
              </a:ext>
            </a:extLst>
          </p:cNvPr>
          <p:cNvSpPr>
            <a:spLocks noGrp="1"/>
          </p:cNvSpPr>
          <p:nvPr>
            <p:ph type="subTitle" idx="1"/>
          </p:nvPr>
        </p:nvSpPr>
        <p:spPr>
          <a:xfrm>
            <a:off x="1524000" y="4695824"/>
            <a:ext cx="9144000" cy="5619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9191A811-DC91-45C1-BEF6-71C8093E4A53}"/>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5" name="Footer Placeholder 4">
            <a:extLst>
              <a:ext uri="{FF2B5EF4-FFF2-40B4-BE49-F238E27FC236}">
                <a16:creationId xmlns:a16="http://schemas.microsoft.com/office/drawing/2014/main" id="{282DBA10-91FF-4B45-BDB5-332152FC60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3BA82-5CCF-41EA-8ECC-DBE44AFE19F3}"/>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255749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BE45-7F08-49CF-AAD8-F37BD35B01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3E79D-1BFA-4E3C-83C7-3EDE5041D4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C6CE2-4777-473E-847A-FF9DCD6E0F05}"/>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5" name="Footer Placeholder 4">
            <a:extLst>
              <a:ext uri="{FF2B5EF4-FFF2-40B4-BE49-F238E27FC236}">
                <a16:creationId xmlns:a16="http://schemas.microsoft.com/office/drawing/2014/main" id="{9FD8EC55-98B7-44C1-AE8E-F4E6B776EF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2BA76B-E53D-4B80-B829-E93BF2335EE5}"/>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417850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24C43B-03F8-4A76-B3F0-5F53563B4C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124308-0D94-4401-A4FB-0C6AA641C8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7ED16F-FB2D-4CDE-9B8C-A92D0B6B55BC}"/>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5" name="Footer Placeholder 4">
            <a:extLst>
              <a:ext uri="{FF2B5EF4-FFF2-40B4-BE49-F238E27FC236}">
                <a16:creationId xmlns:a16="http://schemas.microsoft.com/office/drawing/2014/main" id="{63C8BBEE-0CC7-4A1A-98F7-453ABD5932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F46E0F-4624-43A3-AA5D-9AC80302E1BC}"/>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412106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B14B-7FE2-42DD-8D89-8316F666D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595F38-6DC6-4309-ADA6-5B8024A11D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70B0B5-E920-4E39-B09A-12F470741FDF}"/>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5" name="Footer Placeholder 4">
            <a:extLst>
              <a:ext uri="{FF2B5EF4-FFF2-40B4-BE49-F238E27FC236}">
                <a16:creationId xmlns:a16="http://schemas.microsoft.com/office/drawing/2014/main" id="{3BA9237A-4D15-4906-9EB0-8EF104D955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8AC4F-F138-4BE8-92B9-896A607AA300}"/>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76721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CA9C-240D-400B-A48A-8E92E2140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499A73-991D-4CFB-BAEB-19E4F8866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B3A2D6-A9CF-470C-85F1-846F7FA02C5B}"/>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5" name="Footer Placeholder 4">
            <a:extLst>
              <a:ext uri="{FF2B5EF4-FFF2-40B4-BE49-F238E27FC236}">
                <a16:creationId xmlns:a16="http://schemas.microsoft.com/office/drawing/2014/main" id="{8415CB8A-12DC-4526-AEFE-4A2DA7842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09F503-39A0-4DF1-9684-6F59F1391CD3}"/>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133658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D58B-0677-4569-89E1-A59AE6926C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737163-EABE-4C9E-A04B-9CC2343017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CEFA5C-157F-4D7A-8CB8-4CAF636D17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4C9116-D512-4584-82F5-D7A9AA71B7B9}"/>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6" name="Footer Placeholder 5">
            <a:extLst>
              <a:ext uri="{FF2B5EF4-FFF2-40B4-BE49-F238E27FC236}">
                <a16:creationId xmlns:a16="http://schemas.microsoft.com/office/drawing/2014/main" id="{40BE5615-A16C-4F6E-8B31-BC487033AB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7DF0B-B851-45C0-A462-47E0E9B9CA2E}"/>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228025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B533-0EBD-40BC-BF0B-0E7BF0D64B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5A7B19-2ED0-410D-B81C-CC0D1B3C15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8A58528-B5DB-4383-AE99-5EEA72720E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450DFD-3FEE-4599-89D7-229D8220E8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8A8B1B-BC74-42D8-BA1E-B717ECA8EC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C7E4B-518B-4581-B47F-5F39FCCD2275}"/>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8" name="Footer Placeholder 7">
            <a:extLst>
              <a:ext uri="{FF2B5EF4-FFF2-40B4-BE49-F238E27FC236}">
                <a16:creationId xmlns:a16="http://schemas.microsoft.com/office/drawing/2014/main" id="{8B49E31E-AB23-4180-85F5-F46F46AA62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B629EE-3273-4847-8728-C8BB6C0DC8F1}"/>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127804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3A3B-30A1-4541-8244-CE3E86FC8B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4AE294-15FA-45ED-A5A5-94BE1612CAE5}"/>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4" name="Footer Placeholder 3">
            <a:extLst>
              <a:ext uri="{FF2B5EF4-FFF2-40B4-BE49-F238E27FC236}">
                <a16:creationId xmlns:a16="http://schemas.microsoft.com/office/drawing/2014/main" id="{26EC516A-7075-4DAE-89B3-216F66EB04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E96296-6B0B-4920-87EB-26A2605D66D3}"/>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210177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4B868-363B-444E-9A19-BEC1A7A4BFE6}"/>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3" name="Footer Placeholder 2">
            <a:extLst>
              <a:ext uri="{FF2B5EF4-FFF2-40B4-BE49-F238E27FC236}">
                <a16:creationId xmlns:a16="http://schemas.microsoft.com/office/drawing/2014/main" id="{2C89FC06-45A4-46FD-9752-C4FEA3BB05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D02DD7-AB08-4CA5-A49E-164E3733955D}"/>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113322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7454-B605-4F22-BF3C-FDFC756F3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A346FA-E89A-47B8-9F7B-B5F93089C4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C8EC09-4962-41D5-B32A-15DFCE4C9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CEAF4B-43EB-45E1-9146-FEEA259A93A2}"/>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6" name="Footer Placeholder 5">
            <a:extLst>
              <a:ext uri="{FF2B5EF4-FFF2-40B4-BE49-F238E27FC236}">
                <a16:creationId xmlns:a16="http://schemas.microsoft.com/office/drawing/2014/main" id="{57C8F20B-D84E-48E2-9B1B-42B8568775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100731-8733-4776-9498-A634E54451C9}"/>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35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5222-0497-4004-9B38-1B7BCC5C4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1EDCCE-AF79-405D-9B16-1D26517A3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89236C-B6DD-4F7C-A63B-11E7A2D16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74C959-22D0-47E8-A363-016D37D53946}"/>
              </a:ext>
            </a:extLst>
          </p:cNvPr>
          <p:cNvSpPr>
            <a:spLocks noGrp="1"/>
          </p:cNvSpPr>
          <p:nvPr>
            <p:ph type="dt" sz="half" idx="10"/>
          </p:nvPr>
        </p:nvSpPr>
        <p:spPr/>
        <p:txBody>
          <a:bodyPr/>
          <a:lstStyle/>
          <a:p>
            <a:fld id="{5AE01EBA-ACC5-41FE-9AFC-96ADD42A7759}" type="datetimeFigureOut">
              <a:rPr lang="en-GB" smtClean="0"/>
              <a:t>11/12/2018</a:t>
            </a:fld>
            <a:endParaRPr lang="en-GB"/>
          </a:p>
        </p:txBody>
      </p:sp>
      <p:sp>
        <p:nvSpPr>
          <p:cNvPr id="6" name="Footer Placeholder 5">
            <a:extLst>
              <a:ext uri="{FF2B5EF4-FFF2-40B4-BE49-F238E27FC236}">
                <a16:creationId xmlns:a16="http://schemas.microsoft.com/office/drawing/2014/main" id="{B394B2ED-6DD9-4D8D-AD6D-FF9EA08AEA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DE0504-2448-4793-97F4-41C7920F0DA4}"/>
              </a:ext>
            </a:extLst>
          </p:cNvPr>
          <p:cNvSpPr>
            <a:spLocks noGrp="1"/>
          </p:cNvSpPr>
          <p:nvPr>
            <p:ph type="sldNum" sz="quarter" idx="12"/>
          </p:nvPr>
        </p:nvSpPr>
        <p:spPr/>
        <p:txBody>
          <a:bodyPr/>
          <a:lstStyle/>
          <a:p>
            <a:fld id="{0A5EECDE-A2A7-4678-B54A-4DFC8BD3EB9F}" type="slidenum">
              <a:rPr lang="en-GB" smtClean="0"/>
              <a:t>‹#›</a:t>
            </a:fld>
            <a:endParaRPr lang="en-GB"/>
          </a:p>
        </p:txBody>
      </p:sp>
    </p:spTree>
    <p:extLst>
      <p:ext uri="{BB962C8B-B14F-4D97-AF65-F5344CB8AC3E}">
        <p14:creationId xmlns:p14="http://schemas.microsoft.com/office/powerpoint/2010/main" val="158572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4790"/>
                    </a14:imgEffect>
                    <a14:imgEffect>
                      <a14:saturation sat="0"/>
                    </a14:imgEffect>
                    <a14:imgEffect>
                      <a14:brightnessContrast bright="62000" contrast="24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1028" name="Picture 4" descr="https://i.pinimg.com/originals/aa/33/49/aa3349d659eccc5a2c4922ea6900400c.png">
            <a:extLst>
              <a:ext uri="{FF2B5EF4-FFF2-40B4-BE49-F238E27FC236}">
                <a16:creationId xmlns:a16="http://schemas.microsoft.com/office/drawing/2014/main" id="{F53D7AB7-24F1-4AFB-A648-680A470AC8A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5400000">
            <a:off x="2655886" y="-2678114"/>
            <a:ext cx="6880228"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9A2E91B5-EDBB-4453-B034-514FCE053549}"/>
              </a:ext>
            </a:extLst>
          </p:cNvPr>
          <p:cNvSpPr>
            <a:spLocks noGrp="1"/>
          </p:cNvSpPr>
          <p:nvPr>
            <p:ph type="title"/>
          </p:nvPr>
        </p:nvSpPr>
        <p:spPr>
          <a:xfrm>
            <a:off x="904874" y="681037"/>
            <a:ext cx="10344151" cy="1009651"/>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668533-0C14-4FEA-A44A-C5D76CD4A368}"/>
              </a:ext>
            </a:extLst>
          </p:cNvPr>
          <p:cNvSpPr>
            <a:spLocks noGrp="1"/>
          </p:cNvSpPr>
          <p:nvPr>
            <p:ph type="body" idx="1"/>
          </p:nvPr>
        </p:nvSpPr>
        <p:spPr>
          <a:xfrm>
            <a:off x="904874" y="1825625"/>
            <a:ext cx="10344151"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3226AF9-D418-40CC-B00A-809210AE9CCE}"/>
              </a:ext>
            </a:extLst>
          </p:cNvPr>
          <p:cNvSpPr>
            <a:spLocks noGrp="1"/>
          </p:cNvSpPr>
          <p:nvPr>
            <p:ph type="dt" sz="half" idx="2"/>
          </p:nvPr>
        </p:nvSpPr>
        <p:spPr>
          <a:xfrm>
            <a:off x="904874" y="635952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01EBA-ACC5-41FE-9AFC-96ADD42A7759}" type="datetimeFigureOut">
              <a:rPr lang="en-GB" smtClean="0"/>
              <a:t>11/12/2018</a:t>
            </a:fld>
            <a:endParaRPr lang="en-GB" dirty="0"/>
          </a:p>
        </p:txBody>
      </p:sp>
      <p:sp>
        <p:nvSpPr>
          <p:cNvPr id="5" name="Footer Placeholder 4">
            <a:extLst>
              <a:ext uri="{FF2B5EF4-FFF2-40B4-BE49-F238E27FC236}">
                <a16:creationId xmlns:a16="http://schemas.microsoft.com/office/drawing/2014/main" id="{9E851537-99A1-4698-93A2-BEBB5C289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67F8D-E625-4111-98D4-C2F245B1B5DC}"/>
              </a:ext>
            </a:extLst>
          </p:cNvPr>
          <p:cNvSpPr>
            <a:spLocks noGrp="1"/>
          </p:cNvSpPr>
          <p:nvPr>
            <p:ph type="sldNum" sz="quarter" idx="4"/>
          </p:nvPr>
        </p:nvSpPr>
        <p:spPr>
          <a:xfrm>
            <a:off x="11477625" y="6467475"/>
            <a:ext cx="571500" cy="297656"/>
          </a:xfrm>
          <a:prstGeom prst="rect">
            <a:avLst/>
          </a:prstGeom>
        </p:spPr>
        <p:txBody>
          <a:bodyPr vert="horz" lIns="91440" tIns="45720" rIns="91440" bIns="45720" rtlCol="0" anchor="ctr"/>
          <a:lstStyle>
            <a:lvl1pPr algn="r">
              <a:defRPr sz="1200">
                <a:solidFill>
                  <a:schemeClr val="tx1">
                    <a:tint val="75000"/>
                  </a:schemeClr>
                </a:solidFill>
              </a:defRPr>
            </a:lvl1pPr>
          </a:lstStyle>
          <a:p>
            <a:fld id="{0A5EECDE-A2A7-4678-B54A-4DFC8BD3EB9F}" type="slidenum">
              <a:rPr lang="en-GB" smtClean="0"/>
              <a:t>‹#›</a:t>
            </a:fld>
            <a:endParaRPr lang="en-GB" dirty="0"/>
          </a:p>
        </p:txBody>
      </p:sp>
    </p:spTree>
    <p:extLst>
      <p:ext uri="{BB962C8B-B14F-4D97-AF65-F5344CB8AC3E}">
        <p14:creationId xmlns:p14="http://schemas.microsoft.com/office/powerpoint/2010/main" val="120983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ln>
            <a:solidFill>
              <a:schemeClr val="bg1"/>
            </a:solidFill>
          </a:ln>
          <a:solidFill>
            <a:schemeClr val="bg2">
              <a:lumMod val="25000"/>
            </a:schemeClr>
          </a:solidFill>
          <a:effectLst>
            <a:outerShdw blurRad="38100" dist="38100" dir="2700000" algn="tl">
              <a:srgbClr val="000000">
                <a:alpha val="43137"/>
              </a:srgbClr>
            </a:outerShdw>
          </a:effectLst>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48.png"/><Relationship Id="rId5" Type="http://schemas.openxmlformats.org/officeDocument/2006/relationships/image" Target="../media/image14.png"/><Relationship Id="rId15" Type="http://schemas.openxmlformats.org/officeDocument/2006/relationships/image" Target="../media/image4.png"/><Relationship Id="rId10" Type="http://schemas.openxmlformats.org/officeDocument/2006/relationships/image" Target="../media/image41.svg"/><Relationship Id="rId4" Type="http://schemas.openxmlformats.org/officeDocument/2006/relationships/image" Target="../media/image11.svg"/><Relationship Id="rId9" Type="http://schemas.openxmlformats.org/officeDocument/2006/relationships/image" Target="../media/image40.pn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3.png"/><Relationship Id="rId3" Type="http://schemas.openxmlformats.org/officeDocument/2006/relationships/audio" Target="../media/media3.m4a"/><Relationship Id="rId21" Type="http://schemas.openxmlformats.org/officeDocument/2006/relationships/image" Target="../media/image17.svg"/><Relationship Id="rId7" Type="http://schemas.microsoft.com/office/2007/relationships/hdphoto" Target="../media/hdphoto2.wdp"/><Relationship Id="rId12" Type="http://schemas.openxmlformats.org/officeDocument/2006/relationships/image" Target="../media/image9.png"/><Relationship Id="rId17" Type="http://schemas.openxmlformats.org/officeDocument/2006/relationships/image" Target="../media/image13.svg"/><Relationship Id="rId25" Type="http://schemas.openxmlformats.org/officeDocument/2006/relationships/image" Target="../media/image20.svg"/><Relationship Id="rId2" Type="http://schemas.microsoft.com/office/2007/relationships/media" Target="../media/media3.m4a"/><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6.png"/><Relationship Id="rId11" Type="http://schemas.microsoft.com/office/2007/relationships/hdphoto" Target="../media/hdphoto4.wdp"/><Relationship Id="rId24" Type="http://schemas.openxmlformats.org/officeDocument/2006/relationships/image" Target="../media/image19.png"/><Relationship Id="rId5" Type="http://schemas.openxmlformats.org/officeDocument/2006/relationships/notesSlide" Target="../notesSlides/notesSlide3.xml"/><Relationship Id="rId15" Type="http://schemas.openxmlformats.org/officeDocument/2006/relationships/image" Target="../media/image11.svg"/><Relationship Id="rId23" Type="http://schemas.microsoft.com/office/2007/relationships/hdphoto" Target="../media/hdphoto6.wdp"/><Relationship Id="rId10" Type="http://schemas.openxmlformats.org/officeDocument/2006/relationships/image" Target="../media/image8.png"/><Relationship Id="rId19" Type="http://schemas.openxmlformats.org/officeDocument/2006/relationships/image" Target="../media/image15.svg"/><Relationship Id="rId4" Type="http://schemas.openxmlformats.org/officeDocument/2006/relationships/slideLayout" Target="../slideLayouts/slideLayout2.xml"/><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11.svg"/><Relationship Id="rId12" Type="http://schemas.openxmlformats.org/officeDocument/2006/relationships/image" Target="../media/image21.png"/><Relationship Id="rId2" Type="http://schemas.openxmlformats.org/officeDocument/2006/relationships/audio" Target="../media/media4.m4a"/><Relationship Id="rId16" Type="http://schemas.openxmlformats.org/officeDocument/2006/relationships/image" Target="../media/image25.png"/><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3.pn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30.png"/><Relationship Id="rId26" Type="http://schemas.openxmlformats.org/officeDocument/2006/relationships/image" Target="../media/image37.svg"/><Relationship Id="rId3" Type="http://schemas.openxmlformats.org/officeDocument/2006/relationships/audio" Target="../media/media5.m4a"/><Relationship Id="rId21" Type="http://schemas.openxmlformats.org/officeDocument/2006/relationships/image" Target="../media/image33.svg"/><Relationship Id="rId34" Type="http://schemas.openxmlformats.org/officeDocument/2006/relationships/image" Target="../media/image5.png"/><Relationship Id="rId7" Type="http://schemas.openxmlformats.org/officeDocument/2006/relationships/image" Target="../media/image17.svg"/><Relationship Id="rId12" Type="http://schemas.openxmlformats.org/officeDocument/2006/relationships/image" Target="../media/image14.png"/><Relationship Id="rId17" Type="http://schemas.openxmlformats.org/officeDocument/2006/relationships/image" Target="../media/image29.svg"/><Relationship Id="rId25" Type="http://schemas.openxmlformats.org/officeDocument/2006/relationships/image" Target="../media/image36.png"/><Relationship Id="rId33" Type="http://schemas.openxmlformats.org/officeDocument/2006/relationships/image" Target="../media/image44.png"/><Relationship Id="rId2" Type="http://schemas.microsoft.com/office/2007/relationships/media" Target="../media/media5.m4a"/><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0.png"/><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13.svg"/><Relationship Id="rId24" Type="http://schemas.openxmlformats.org/officeDocument/2006/relationships/image" Target="../media/image35.svg"/><Relationship Id="rId32" Type="http://schemas.openxmlformats.org/officeDocument/2006/relationships/image" Target="../media/image43.jpeg"/><Relationship Id="rId37" Type="http://schemas.openxmlformats.org/officeDocument/2006/relationships/image" Target="../media/image3.png"/><Relationship Id="rId5" Type="http://schemas.openxmlformats.org/officeDocument/2006/relationships/notesSlide" Target="../notesSlides/notesSlide5.xml"/><Relationship Id="rId15" Type="http://schemas.openxmlformats.org/officeDocument/2006/relationships/image" Target="../media/image27.svg"/><Relationship Id="rId23" Type="http://schemas.openxmlformats.org/officeDocument/2006/relationships/image" Target="../media/image34.png"/><Relationship Id="rId28" Type="http://schemas.openxmlformats.org/officeDocument/2006/relationships/image" Target="../media/image39.svg"/><Relationship Id="rId36" Type="http://schemas.openxmlformats.org/officeDocument/2006/relationships/image" Target="../media/image46.png"/><Relationship Id="rId10" Type="http://schemas.openxmlformats.org/officeDocument/2006/relationships/image" Target="../media/image12.png"/><Relationship Id="rId19" Type="http://schemas.openxmlformats.org/officeDocument/2006/relationships/image" Target="../media/image31.svg"/><Relationship Id="rId31"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11.svg"/><Relationship Id="rId14" Type="http://schemas.openxmlformats.org/officeDocument/2006/relationships/image" Target="../media/image26.png"/><Relationship Id="rId22" Type="http://schemas.openxmlformats.org/officeDocument/2006/relationships/image" Target="../media/image230.pn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41.sv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notesSlide" Target="../notesSlides/notesSlide6.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2F10-8687-45D9-B77C-C703C5195C18}"/>
              </a:ext>
            </a:extLst>
          </p:cNvPr>
          <p:cNvSpPr>
            <a:spLocks noGrp="1"/>
          </p:cNvSpPr>
          <p:nvPr>
            <p:ph type="ctrTitle"/>
          </p:nvPr>
        </p:nvSpPr>
        <p:spPr/>
        <p:txBody>
          <a:bodyPr>
            <a:noAutofit/>
          </a:bodyPr>
          <a:lstStyle/>
          <a:p>
            <a:r>
              <a:rPr lang="en-GB" sz="5400" dirty="0">
                <a:ln w="0">
                  <a:solidFill>
                    <a:schemeClr val="bg1"/>
                  </a:solidFill>
                </a:ln>
                <a:solidFill>
                  <a:schemeClr val="bg2">
                    <a:lumMod val="50000"/>
                  </a:schemeClr>
                </a:solidFill>
                <a:effectLst>
                  <a:outerShdw blurRad="38100" dist="25400" dir="5400000" algn="ctr" rotWithShape="0">
                    <a:srgbClr val="6E747A">
                      <a:alpha val="43000"/>
                    </a:srgbClr>
                  </a:outerShdw>
                </a:effectLst>
                <a:latin typeface="Berlin Sans FB" panose="020E0602020502020306" pitchFamily="34" charset="0"/>
              </a:rPr>
              <a:t>…. But what if you didn’t have to wait for a bot to play a whole game to know if it was any good at it or not?</a:t>
            </a:r>
          </a:p>
        </p:txBody>
      </p:sp>
      <p:sp>
        <p:nvSpPr>
          <p:cNvPr id="3" name="Subtitle 2">
            <a:extLst>
              <a:ext uri="{FF2B5EF4-FFF2-40B4-BE49-F238E27FC236}">
                <a16:creationId xmlns:a16="http://schemas.microsoft.com/office/drawing/2014/main" id="{38931B78-AC20-4710-AFDF-156731BF882B}"/>
              </a:ext>
            </a:extLst>
          </p:cNvPr>
          <p:cNvSpPr>
            <a:spLocks noGrp="1"/>
          </p:cNvSpPr>
          <p:nvPr>
            <p:ph type="subTitle" idx="1"/>
          </p:nvPr>
        </p:nvSpPr>
        <p:spPr>
          <a:xfrm>
            <a:off x="1524000" y="5343524"/>
            <a:ext cx="9144000" cy="561975"/>
          </a:xfrm>
        </p:spPr>
        <p:txBody>
          <a:bodyPr/>
          <a:lstStyle/>
          <a:p>
            <a:r>
              <a:rPr lang="en-GB" dirty="0">
                <a:solidFill>
                  <a:schemeClr val="bg2">
                    <a:lumMod val="10000"/>
                  </a:schemeClr>
                </a:solidFill>
                <a:latin typeface="Berlin Sans FB Demi" panose="020E0802020502020306" pitchFamily="34" charset="0"/>
              </a:rPr>
              <a:t>Raluca D. Gaina | @b_gum22 | rdgain.github.io</a:t>
            </a:r>
          </a:p>
        </p:txBody>
      </p:sp>
      <p:pic>
        <p:nvPicPr>
          <p:cNvPr id="4" name="Audio 3">
            <a:hlinkClick r:id="" action="ppaction://media"/>
            <a:extLst>
              <a:ext uri="{FF2B5EF4-FFF2-40B4-BE49-F238E27FC236}">
                <a16:creationId xmlns:a16="http://schemas.microsoft.com/office/drawing/2014/main" id="{B396639A-034F-407C-B32C-BF56ED299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5" name="Picture 4">
            <a:extLst>
              <a:ext uri="{FF2B5EF4-FFF2-40B4-BE49-F238E27FC236}">
                <a16:creationId xmlns:a16="http://schemas.microsoft.com/office/drawing/2014/main" id="{B7BA4FF1-DE0C-4271-95A3-C63A981A3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548" y="4374040"/>
            <a:ext cx="957081" cy="969484"/>
          </a:xfrm>
          <a:prstGeom prst="rect">
            <a:avLst/>
          </a:prstGeom>
        </p:spPr>
      </p:pic>
    </p:spTree>
    <p:extLst>
      <p:ext uri="{BB962C8B-B14F-4D97-AF65-F5344CB8AC3E}">
        <p14:creationId xmlns:p14="http://schemas.microsoft.com/office/powerpoint/2010/main" val="299628633"/>
      </p:ext>
    </p:extLst>
  </p:cSld>
  <p:clrMapOvr>
    <a:masterClrMapping/>
  </p:clrMapOvr>
  <mc:AlternateContent xmlns:mc="http://schemas.openxmlformats.org/markup-compatibility/2006" xmlns:p14="http://schemas.microsoft.com/office/powerpoint/2010/main">
    <mc:Choice Requires="p14">
      <p:transition spd="slow" p14:dur="2000" advTm="972"/>
    </mc:Choice>
    <mc:Fallback xmlns="">
      <p:transition spd="slow" advTm="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2046B2D-97C3-4ACB-A3B6-170073326383}"/>
              </a:ext>
            </a:extLst>
          </p:cNvPr>
          <p:cNvGrpSpPr/>
          <p:nvPr/>
        </p:nvGrpSpPr>
        <p:grpSpPr>
          <a:xfrm>
            <a:off x="7013572" y="2088148"/>
            <a:ext cx="2344814" cy="2335333"/>
            <a:chOff x="7013572" y="2538091"/>
            <a:chExt cx="2344814" cy="2335333"/>
          </a:xfrm>
        </p:grpSpPr>
        <p:grpSp>
          <p:nvGrpSpPr>
            <p:cNvPr id="11" name="Group 10">
              <a:extLst>
                <a:ext uri="{FF2B5EF4-FFF2-40B4-BE49-F238E27FC236}">
                  <a16:creationId xmlns:a16="http://schemas.microsoft.com/office/drawing/2014/main" id="{A7C71D18-FA68-4948-9F72-6F2BF4C3AC38}"/>
                </a:ext>
              </a:extLst>
            </p:cNvPr>
            <p:cNvGrpSpPr/>
            <p:nvPr/>
          </p:nvGrpSpPr>
          <p:grpSpPr>
            <a:xfrm>
              <a:off x="7013573" y="2538091"/>
              <a:ext cx="2344813" cy="2335333"/>
              <a:chOff x="8763000" y="848675"/>
              <a:chExt cx="2590800" cy="2580325"/>
            </a:xfrm>
            <a:solidFill>
              <a:schemeClr val="accent6"/>
            </a:solidFill>
          </p:grpSpPr>
          <p:sp>
            <p:nvSpPr>
              <p:cNvPr id="16" name="Rectangle 15">
                <a:extLst>
                  <a:ext uri="{FF2B5EF4-FFF2-40B4-BE49-F238E27FC236}">
                    <a16:creationId xmlns:a16="http://schemas.microsoft.com/office/drawing/2014/main" id="{D66E07EC-636D-4F53-A09D-D3E9071A8968}"/>
                  </a:ext>
                </a:extLst>
              </p:cNvPr>
              <p:cNvSpPr/>
              <p:nvPr/>
            </p:nvSpPr>
            <p:spPr>
              <a:xfrm>
                <a:off x="876300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C0481FA-9DBA-47C9-AA11-4D8D8C39F50F}"/>
                  </a:ext>
                </a:extLst>
              </p:cNvPr>
              <p:cNvSpPr/>
              <p:nvPr/>
            </p:nvSpPr>
            <p:spPr>
              <a:xfrm>
                <a:off x="928116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tangle 17">
                <a:extLst>
                  <a:ext uri="{FF2B5EF4-FFF2-40B4-BE49-F238E27FC236}">
                    <a16:creationId xmlns:a16="http://schemas.microsoft.com/office/drawing/2014/main" id="{51AC98EC-BE1F-45BB-88FF-DA2D7E485895}"/>
                  </a:ext>
                </a:extLst>
              </p:cNvPr>
              <p:cNvSpPr/>
              <p:nvPr/>
            </p:nvSpPr>
            <p:spPr>
              <a:xfrm>
                <a:off x="979932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95745AA9-2C05-40CE-BCC6-C12FE8274FEA}"/>
                  </a:ext>
                </a:extLst>
              </p:cNvPr>
              <p:cNvSpPr/>
              <p:nvPr/>
            </p:nvSpPr>
            <p:spPr>
              <a:xfrm>
                <a:off x="1031748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E6A54139-E661-4FB5-973B-3B28889A1472}"/>
                  </a:ext>
                </a:extLst>
              </p:cNvPr>
              <p:cNvSpPr/>
              <p:nvPr/>
            </p:nvSpPr>
            <p:spPr>
              <a:xfrm>
                <a:off x="1083564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DDF14697-E066-4A97-A6F8-C18FF1E5B0D0}"/>
                  </a:ext>
                </a:extLst>
              </p:cNvPr>
              <p:cNvSpPr/>
              <p:nvPr/>
            </p:nvSpPr>
            <p:spPr>
              <a:xfrm>
                <a:off x="876300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ectangle 21">
                <a:extLst>
                  <a:ext uri="{FF2B5EF4-FFF2-40B4-BE49-F238E27FC236}">
                    <a16:creationId xmlns:a16="http://schemas.microsoft.com/office/drawing/2014/main" id="{A1FE921A-7A3A-420C-A843-8288717D7D69}"/>
                  </a:ext>
                </a:extLst>
              </p:cNvPr>
              <p:cNvSpPr/>
              <p:nvPr/>
            </p:nvSpPr>
            <p:spPr>
              <a:xfrm>
                <a:off x="928116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C36A4C87-E78F-4EAB-A7D2-2FE958CD29BB}"/>
                  </a:ext>
                </a:extLst>
              </p:cNvPr>
              <p:cNvSpPr/>
              <p:nvPr/>
            </p:nvSpPr>
            <p:spPr>
              <a:xfrm>
                <a:off x="979932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84129BBD-3209-4DC8-96E8-8FC9E13353A2}"/>
                  </a:ext>
                </a:extLst>
              </p:cNvPr>
              <p:cNvSpPr/>
              <p:nvPr/>
            </p:nvSpPr>
            <p:spPr>
              <a:xfrm>
                <a:off x="1031748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Rectangle 24">
                <a:extLst>
                  <a:ext uri="{FF2B5EF4-FFF2-40B4-BE49-F238E27FC236}">
                    <a16:creationId xmlns:a16="http://schemas.microsoft.com/office/drawing/2014/main" id="{F3F2B59B-3946-4809-8BE2-70E389F0508B}"/>
                  </a:ext>
                </a:extLst>
              </p:cNvPr>
              <p:cNvSpPr/>
              <p:nvPr/>
            </p:nvSpPr>
            <p:spPr>
              <a:xfrm>
                <a:off x="10835640" y="1363978"/>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355AFE1C-2DB7-483F-B2F1-CDABBB5650CA}"/>
                  </a:ext>
                </a:extLst>
              </p:cNvPr>
              <p:cNvSpPr/>
              <p:nvPr/>
            </p:nvSpPr>
            <p:spPr>
              <a:xfrm>
                <a:off x="876300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A3EEA7C2-D7B5-4583-9019-DAE6C1440B33}"/>
                  </a:ext>
                </a:extLst>
              </p:cNvPr>
              <p:cNvSpPr/>
              <p:nvPr/>
            </p:nvSpPr>
            <p:spPr>
              <a:xfrm>
                <a:off x="928116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Rectangle 27">
                <a:extLst>
                  <a:ext uri="{FF2B5EF4-FFF2-40B4-BE49-F238E27FC236}">
                    <a16:creationId xmlns:a16="http://schemas.microsoft.com/office/drawing/2014/main" id="{36B6AEFD-5D51-42D0-98E3-662608206A00}"/>
                  </a:ext>
                </a:extLst>
              </p:cNvPr>
              <p:cNvSpPr/>
              <p:nvPr/>
            </p:nvSpPr>
            <p:spPr>
              <a:xfrm>
                <a:off x="979932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Rectangle 28">
                <a:extLst>
                  <a:ext uri="{FF2B5EF4-FFF2-40B4-BE49-F238E27FC236}">
                    <a16:creationId xmlns:a16="http://schemas.microsoft.com/office/drawing/2014/main" id="{B0EDD23D-91F8-4F0D-80DE-24A9E72C6840}"/>
                  </a:ext>
                </a:extLst>
              </p:cNvPr>
              <p:cNvSpPr/>
              <p:nvPr/>
            </p:nvSpPr>
            <p:spPr>
              <a:xfrm>
                <a:off x="1031748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Rectangle 29">
                <a:extLst>
                  <a:ext uri="{FF2B5EF4-FFF2-40B4-BE49-F238E27FC236}">
                    <a16:creationId xmlns:a16="http://schemas.microsoft.com/office/drawing/2014/main" id="{0A5784FB-7DA5-4AB1-83E5-B6D4BA6DB500}"/>
                  </a:ext>
                </a:extLst>
              </p:cNvPr>
              <p:cNvSpPr/>
              <p:nvPr/>
            </p:nvSpPr>
            <p:spPr>
              <a:xfrm>
                <a:off x="10835640" y="1880234"/>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BDAFEE32-64D4-4085-96EE-8CFA3CB954C7}"/>
                  </a:ext>
                </a:extLst>
              </p:cNvPr>
              <p:cNvSpPr/>
              <p:nvPr/>
            </p:nvSpPr>
            <p:spPr>
              <a:xfrm>
                <a:off x="876300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74B22B2A-48AC-47E9-89EB-79B197925BE4}"/>
                  </a:ext>
                </a:extLst>
              </p:cNvPr>
              <p:cNvSpPr/>
              <p:nvPr/>
            </p:nvSpPr>
            <p:spPr>
              <a:xfrm>
                <a:off x="928116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Rectangle 32">
                <a:extLst>
                  <a:ext uri="{FF2B5EF4-FFF2-40B4-BE49-F238E27FC236}">
                    <a16:creationId xmlns:a16="http://schemas.microsoft.com/office/drawing/2014/main" id="{14572BB5-9D85-4631-8D69-DD4C2CDEFB7C}"/>
                  </a:ext>
                </a:extLst>
              </p:cNvPr>
              <p:cNvSpPr/>
              <p:nvPr/>
            </p:nvSpPr>
            <p:spPr>
              <a:xfrm>
                <a:off x="979932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4" name="Rectangle 33">
                <a:extLst>
                  <a:ext uri="{FF2B5EF4-FFF2-40B4-BE49-F238E27FC236}">
                    <a16:creationId xmlns:a16="http://schemas.microsoft.com/office/drawing/2014/main" id="{F3955AAB-B123-4F15-8E6D-9A447BC95945}"/>
                  </a:ext>
                </a:extLst>
              </p:cNvPr>
              <p:cNvSpPr/>
              <p:nvPr/>
            </p:nvSpPr>
            <p:spPr>
              <a:xfrm>
                <a:off x="1031748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34">
                <a:extLst>
                  <a:ext uri="{FF2B5EF4-FFF2-40B4-BE49-F238E27FC236}">
                    <a16:creationId xmlns:a16="http://schemas.microsoft.com/office/drawing/2014/main" id="{18052CB1-2C43-445F-A1F0-742DC2B16C78}"/>
                  </a:ext>
                </a:extLst>
              </p:cNvPr>
              <p:cNvSpPr/>
              <p:nvPr/>
            </p:nvSpPr>
            <p:spPr>
              <a:xfrm>
                <a:off x="10835640" y="2395536"/>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6" name="Rectangle 35">
                <a:extLst>
                  <a:ext uri="{FF2B5EF4-FFF2-40B4-BE49-F238E27FC236}">
                    <a16:creationId xmlns:a16="http://schemas.microsoft.com/office/drawing/2014/main" id="{F2AEBF8D-FC00-4408-85CD-B63655B9B229}"/>
                  </a:ext>
                </a:extLst>
              </p:cNvPr>
              <p:cNvSpPr/>
              <p:nvPr/>
            </p:nvSpPr>
            <p:spPr>
              <a:xfrm>
                <a:off x="876300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7" name="Rectangle 36">
                <a:extLst>
                  <a:ext uri="{FF2B5EF4-FFF2-40B4-BE49-F238E27FC236}">
                    <a16:creationId xmlns:a16="http://schemas.microsoft.com/office/drawing/2014/main" id="{87F77CEF-CA06-4E2F-99FB-D2456A2A318D}"/>
                  </a:ext>
                </a:extLst>
              </p:cNvPr>
              <p:cNvSpPr/>
              <p:nvPr/>
            </p:nvSpPr>
            <p:spPr>
              <a:xfrm>
                <a:off x="928116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Rectangle 37">
                <a:extLst>
                  <a:ext uri="{FF2B5EF4-FFF2-40B4-BE49-F238E27FC236}">
                    <a16:creationId xmlns:a16="http://schemas.microsoft.com/office/drawing/2014/main" id="{3F52B93E-51BE-4F9E-B84C-526B885BC89F}"/>
                  </a:ext>
                </a:extLst>
              </p:cNvPr>
              <p:cNvSpPr/>
              <p:nvPr/>
            </p:nvSpPr>
            <p:spPr>
              <a:xfrm>
                <a:off x="979932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38">
                <a:extLst>
                  <a:ext uri="{FF2B5EF4-FFF2-40B4-BE49-F238E27FC236}">
                    <a16:creationId xmlns:a16="http://schemas.microsoft.com/office/drawing/2014/main" id="{DFE6E0C3-8992-46D5-A04A-6B7D550AFC48}"/>
                  </a:ext>
                </a:extLst>
              </p:cNvPr>
              <p:cNvSpPr/>
              <p:nvPr/>
            </p:nvSpPr>
            <p:spPr>
              <a:xfrm>
                <a:off x="1031748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0" name="Rectangle 39">
                <a:extLst>
                  <a:ext uri="{FF2B5EF4-FFF2-40B4-BE49-F238E27FC236}">
                    <a16:creationId xmlns:a16="http://schemas.microsoft.com/office/drawing/2014/main" id="{A580DEF4-501F-45B3-92B6-8F21BDA8469C}"/>
                  </a:ext>
                </a:extLst>
              </p:cNvPr>
              <p:cNvSpPr/>
              <p:nvPr/>
            </p:nvSpPr>
            <p:spPr>
              <a:xfrm>
                <a:off x="10835640" y="2910840"/>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2" name="Graphic 11" descr="Rat">
              <a:extLst>
                <a:ext uri="{FF2B5EF4-FFF2-40B4-BE49-F238E27FC236}">
                  <a16:creationId xmlns:a16="http://schemas.microsoft.com/office/drawing/2014/main" id="{1635E795-95E9-4B6E-A111-33A0BE4D56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3572" y="4398425"/>
              <a:ext cx="468963" cy="468963"/>
            </a:xfrm>
            <a:prstGeom prst="rect">
              <a:avLst/>
            </a:prstGeom>
          </p:spPr>
        </p:pic>
        <p:pic>
          <p:nvPicPr>
            <p:cNvPr id="15" name="Graphic 14" descr="Cat">
              <a:extLst>
                <a:ext uri="{FF2B5EF4-FFF2-40B4-BE49-F238E27FC236}">
                  <a16:creationId xmlns:a16="http://schemas.microsoft.com/office/drawing/2014/main" id="{24573F9E-9311-41F8-B49A-E42715F1D6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6509" y="3009641"/>
              <a:ext cx="468963" cy="468963"/>
            </a:xfrm>
            <a:prstGeom prst="rect">
              <a:avLst/>
            </a:prstGeom>
          </p:spPr>
        </p:pic>
      </p:grpSp>
      <p:pic>
        <p:nvPicPr>
          <p:cNvPr id="13" name="Graphic 12" descr="Pizza">
            <a:extLst>
              <a:ext uri="{FF2B5EF4-FFF2-40B4-BE49-F238E27FC236}">
                <a16:creationId xmlns:a16="http://schemas.microsoft.com/office/drawing/2014/main" id="{252CED1E-4B87-4494-93C3-4BCEF20B63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9423" y="2059051"/>
            <a:ext cx="468963" cy="468963"/>
          </a:xfrm>
          <a:prstGeom prst="rect">
            <a:avLst/>
          </a:prstGeom>
        </p:spPr>
      </p:pic>
      <p:sp>
        <p:nvSpPr>
          <p:cNvPr id="2" name="Title 1">
            <a:extLst>
              <a:ext uri="{FF2B5EF4-FFF2-40B4-BE49-F238E27FC236}">
                <a16:creationId xmlns:a16="http://schemas.microsoft.com/office/drawing/2014/main" id="{8970C07C-21F1-47BA-9109-B11B49AD9BAA}"/>
              </a:ext>
            </a:extLst>
          </p:cNvPr>
          <p:cNvSpPr>
            <a:spLocks noGrp="1"/>
          </p:cNvSpPr>
          <p:nvPr>
            <p:ph type="title"/>
          </p:nvPr>
        </p:nvSpPr>
        <p:spPr>
          <a:xfrm>
            <a:off x="904874" y="681037"/>
            <a:ext cx="10344151" cy="1009651"/>
          </a:xfrm>
        </p:spPr>
        <p:txBody>
          <a:bodyPr/>
          <a:lstStyle/>
          <a:p>
            <a:r>
              <a:rPr lang="en-GB" dirty="0"/>
              <a:t>Useful?</a:t>
            </a:r>
          </a:p>
        </p:txBody>
      </p:sp>
      <p:pic>
        <p:nvPicPr>
          <p:cNvPr id="4" name="Graphic 3" descr="Head with Gears">
            <a:extLst>
              <a:ext uri="{FF2B5EF4-FFF2-40B4-BE49-F238E27FC236}">
                <a16:creationId xmlns:a16="http://schemas.microsoft.com/office/drawing/2014/main" id="{BB9EFD4F-66A1-4B26-B7C3-60D9958972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54335" y="2059051"/>
            <a:ext cx="2403403" cy="2403403"/>
          </a:xfrm>
          <a:prstGeom prst="rect">
            <a:avLst/>
          </a:prstGeom>
        </p:spPr>
      </p:pic>
      <p:pic>
        <p:nvPicPr>
          <p:cNvPr id="6" name="Graphic 5" descr="Single gear">
            <a:extLst>
              <a:ext uri="{FF2B5EF4-FFF2-40B4-BE49-F238E27FC236}">
                <a16:creationId xmlns:a16="http://schemas.microsoft.com/office/drawing/2014/main" id="{D2FBDBB8-48B2-4AF6-93D8-D579106167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5560">
            <a:off x="2740817" y="2418313"/>
            <a:ext cx="535781" cy="535781"/>
          </a:xfrm>
          <a:prstGeom prst="rect">
            <a:avLst/>
          </a:prstGeom>
        </p:spPr>
      </p:pic>
      <p:pic>
        <p:nvPicPr>
          <p:cNvPr id="7" name="Graphic 6" descr="Single gear">
            <a:extLst>
              <a:ext uri="{FF2B5EF4-FFF2-40B4-BE49-F238E27FC236}">
                <a16:creationId xmlns:a16="http://schemas.microsoft.com/office/drawing/2014/main" id="{5A99C1D1-99B9-4728-ADCC-C0676A91B8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5560">
            <a:off x="3583524" y="2695331"/>
            <a:ext cx="726535" cy="726535"/>
          </a:xfrm>
          <a:prstGeom prst="rect">
            <a:avLst/>
          </a:prstGeom>
        </p:spPr>
      </p:pic>
      <p:pic>
        <p:nvPicPr>
          <p:cNvPr id="8" name="Graphic 7" descr="Single gear">
            <a:extLst>
              <a:ext uri="{FF2B5EF4-FFF2-40B4-BE49-F238E27FC236}">
                <a16:creationId xmlns:a16="http://schemas.microsoft.com/office/drawing/2014/main" id="{EE8A653A-F401-46B7-AD9C-DC9C214E57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5560">
            <a:off x="3291172" y="3202202"/>
            <a:ext cx="726535" cy="726535"/>
          </a:xfrm>
          <a:prstGeom prst="rect">
            <a:avLst/>
          </a:prstGeom>
        </p:spPr>
      </p:pic>
      <p:pic>
        <p:nvPicPr>
          <p:cNvPr id="9" name="Graphic 8" descr="Single gear">
            <a:extLst>
              <a:ext uri="{FF2B5EF4-FFF2-40B4-BE49-F238E27FC236}">
                <a16:creationId xmlns:a16="http://schemas.microsoft.com/office/drawing/2014/main" id="{944A3F35-3C1B-491A-BAA4-25487839E3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1133383">
            <a:off x="3853360" y="3326053"/>
            <a:ext cx="381330" cy="381330"/>
          </a:xfrm>
          <a:prstGeom prst="rect">
            <a:avLst/>
          </a:prstGeom>
        </p:spPr>
      </p:pic>
      <p:pic>
        <p:nvPicPr>
          <p:cNvPr id="14" name="Graphic 13" descr="Cat">
            <a:extLst>
              <a:ext uri="{FF2B5EF4-FFF2-40B4-BE49-F238E27FC236}">
                <a16:creationId xmlns:a16="http://schemas.microsoft.com/office/drawing/2014/main" id="{12948E83-FCE9-4B7B-9F19-1F09A210D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942850" y="3961415"/>
            <a:ext cx="468963" cy="468963"/>
          </a:xfrm>
          <a:prstGeom prst="rect">
            <a:avLst/>
          </a:prstGeom>
        </p:spPr>
      </p:pic>
      <p:sp>
        <p:nvSpPr>
          <p:cNvPr id="41" name="Rectangle 40">
            <a:extLst>
              <a:ext uri="{FF2B5EF4-FFF2-40B4-BE49-F238E27FC236}">
                <a16:creationId xmlns:a16="http://schemas.microsoft.com/office/drawing/2014/main" id="{EF35851B-6C71-467E-A456-ECB90CC5E320}"/>
              </a:ext>
            </a:extLst>
          </p:cNvPr>
          <p:cNvSpPr/>
          <p:nvPr/>
        </p:nvSpPr>
        <p:spPr>
          <a:xfrm>
            <a:off x="6540725" y="3951478"/>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2D76F149-B28E-4CC5-8362-B9CCD371A381}"/>
              </a:ext>
            </a:extLst>
          </p:cNvPr>
          <p:cNvSpPr/>
          <p:nvPr/>
        </p:nvSpPr>
        <p:spPr>
          <a:xfrm>
            <a:off x="6540724" y="4423030"/>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7B352ED-E008-4A2F-ADAB-E1DB2D095742}"/>
              </a:ext>
            </a:extLst>
          </p:cNvPr>
          <p:cNvSpPr/>
          <p:nvPr/>
        </p:nvSpPr>
        <p:spPr>
          <a:xfrm>
            <a:off x="7013134" y="4424057"/>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F404A0D-F29A-413A-8CE4-A4FD403B5142}"/>
              </a:ext>
            </a:extLst>
          </p:cNvPr>
          <p:cNvSpPr/>
          <p:nvPr/>
        </p:nvSpPr>
        <p:spPr>
          <a:xfrm>
            <a:off x="7485982" y="4423739"/>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5E7F964-53F8-42AC-82A7-DF927749F17C}"/>
              </a:ext>
            </a:extLst>
          </p:cNvPr>
          <p:cNvSpPr/>
          <p:nvPr/>
        </p:nvSpPr>
        <p:spPr>
          <a:xfrm>
            <a:off x="7951497" y="4425383"/>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E01188A-3618-4B2A-98D7-7D7454CF0217}"/>
              </a:ext>
            </a:extLst>
          </p:cNvPr>
          <p:cNvSpPr/>
          <p:nvPr/>
        </p:nvSpPr>
        <p:spPr>
          <a:xfrm>
            <a:off x="8420460" y="4423030"/>
            <a:ext cx="468963" cy="468963"/>
          </a:xfrm>
          <a:prstGeom prst="rect">
            <a:avLst/>
          </a:prstGeom>
          <a:solidFill>
            <a:schemeClr val="accent6"/>
          </a:solid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pic>
        <p:nvPicPr>
          <p:cNvPr id="50" name="Graphic 49" descr="Processor">
            <a:extLst>
              <a:ext uri="{FF2B5EF4-FFF2-40B4-BE49-F238E27FC236}">
                <a16:creationId xmlns:a16="http://schemas.microsoft.com/office/drawing/2014/main" id="{7FC49F07-80D5-4021-B3F2-EEB81EDA98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7246" y="3535684"/>
            <a:ext cx="391492" cy="391492"/>
          </a:xfrm>
          <a:prstGeom prst="rect">
            <a:avLst/>
          </a:prstGeom>
        </p:spPr>
      </p:pic>
      <p:pic>
        <p:nvPicPr>
          <p:cNvPr id="51" name="Graphic 50" descr="Processor">
            <a:extLst>
              <a:ext uri="{FF2B5EF4-FFF2-40B4-BE49-F238E27FC236}">
                <a16:creationId xmlns:a16="http://schemas.microsoft.com/office/drawing/2014/main" id="{DE5401E6-1DA1-445C-991F-0E8A83AFFE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87633" y="4449099"/>
            <a:ext cx="391492" cy="391492"/>
          </a:xfrm>
          <a:prstGeom prst="rect">
            <a:avLst/>
          </a:prstGeom>
        </p:spPr>
      </p:pic>
      <p:pic>
        <p:nvPicPr>
          <p:cNvPr id="52" name="Graphic 51" descr="Processor">
            <a:extLst>
              <a:ext uri="{FF2B5EF4-FFF2-40B4-BE49-F238E27FC236}">
                <a16:creationId xmlns:a16="http://schemas.microsoft.com/office/drawing/2014/main" id="{A4FCA5E2-C805-4DB2-AC84-E788BD7D5A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27444" y="3535684"/>
            <a:ext cx="391492" cy="391492"/>
          </a:xfrm>
          <a:prstGeom prst="rect">
            <a:avLst/>
          </a:prstGeom>
        </p:spPr>
      </p:pic>
      <p:pic>
        <p:nvPicPr>
          <p:cNvPr id="53" name="Graphic 52" descr="Processor">
            <a:extLst>
              <a:ext uri="{FF2B5EF4-FFF2-40B4-BE49-F238E27FC236}">
                <a16:creationId xmlns:a16="http://schemas.microsoft.com/office/drawing/2014/main" id="{23CE96DD-9E13-41B6-954A-CC8C1D0547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46041" y="3535684"/>
            <a:ext cx="391492" cy="391492"/>
          </a:xfrm>
          <a:prstGeom prst="rect">
            <a:avLst/>
          </a:prstGeom>
        </p:spPr>
      </p:pic>
      <p:sp>
        <p:nvSpPr>
          <p:cNvPr id="55" name="TextBox 54">
            <a:extLst>
              <a:ext uri="{FF2B5EF4-FFF2-40B4-BE49-F238E27FC236}">
                <a16:creationId xmlns:a16="http://schemas.microsoft.com/office/drawing/2014/main" id="{3BD71901-B1BB-48D5-896E-4457B00D7A0B}"/>
              </a:ext>
            </a:extLst>
          </p:cNvPr>
          <p:cNvSpPr txBox="1"/>
          <p:nvPr/>
        </p:nvSpPr>
        <p:spPr>
          <a:xfrm>
            <a:off x="1846850" y="923280"/>
            <a:ext cx="12192000" cy="523220"/>
          </a:xfrm>
          <a:prstGeom prst="rect">
            <a:avLst/>
          </a:prstGeom>
          <a:noFill/>
        </p:spPr>
        <p:txBody>
          <a:bodyPr wrap="square" rtlCol="0">
            <a:spAutoFit/>
          </a:bodyPr>
          <a:lstStyle/>
          <a:p>
            <a:pPr algn="ctr"/>
            <a:r>
              <a:rPr lang="en-GB" sz="2800" dirty="0"/>
              <a:t>… what about creating entirely </a:t>
            </a:r>
            <a:r>
              <a:rPr lang="en-GB" sz="2800" dirty="0">
                <a:ln w="0"/>
                <a:solidFill>
                  <a:srgbClr val="C00000"/>
                </a:solidFill>
                <a:effectLst>
                  <a:outerShdw blurRad="38100" dist="25400" dir="5400000" algn="ctr" rotWithShape="0">
                    <a:srgbClr val="6E747A">
                      <a:alpha val="43000"/>
                    </a:srgbClr>
                  </a:outerShdw>
                </a:effectLst>
              </a:rPr>
              <a:t>new</a:t>
            </a:r>
            <a:r>
              <a:rPr lang="en-GB" sz="2800" dirty="0"/>
              <a:t> games?</a:t>
            </a:r>
          </a:p>
        </p:txBody>
      </p:sp>
      <p:sp>
        <p:nvSpPr>
          <p:cNvPr id="56" name="Subtitle 2">
            <a:extLst>
              <a:ext uri="{FF2B5EF4-FFF2-40B4-BE49-F238E27FC236}">
                <a16:creationId xmlns:a16="http://schemas.microsoft.com/office/drawing/2014/main" id="{8A1A8DD5-C65F-43CA-A791-862ACE82BC73}"/>
              </a:ext>
            </a:extLst>
          </p:cNvPr>
          <p:cNvSpPr txBox="1">
            <a:spLocks/>
          </p:cNvSpPr>
          <p:nvPr/>
        </p:nvSpPr>
        <p:spPr>
          <a:xfrm>
            <a:off x="1524000" y="5343524"/>
            <a:ext cx="9144000" cy="56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chemeClr val="bg2">
                    <a:lumMod val="10000"/>
                  </a:schemeClr>
                </a:solidFill>
                <a:latin typeface="Berlin Sans FB Demi" panose="020E0802020502020306" pitchFamily="34" charset="0"/>
              </a:rPr>
              <a:t>Raluca D. Gaina | @b_gum22 | r.d.gaina@qmul.ac.uk</a:t>
            </a:r>
          </a:p>
        </p:txBody>
      </p:sp>
      <p:pic>
        <p:nvPicPr>
          <p:cNvPr id="57" name="Picture 56">
            <a:extLst>
              <a:ext uri="{FF2B5EF4-FFF2-40B4-BE49-F238E27FC236}">
                <a16:creationId xmlns:a16="http://schemas.microsoft.com/office/drawing/2014/main" id="{A9E63754-C99A-494C-9FF4-6C52C7155E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7787" y="4374040"/>
            <a:ext cx="957081" cy="969484"/>
          </a:xfrm>
          <a:prstGeom prst="rect">
            <a:avLst/>
          </a:prstGeom>
        </p:spPr>
      </p:pic>
    </p:spTree>
    <p:extLst>
      <p:ext uri="{BB962C8B-B14F-4D97-AF65-F5344CB8AC3E}">
        <p14:creationId xmlns:p14="http://schemas.microsoft.com/office/powerpoint/2010/main" val="25794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150"/>
                            </p:stCondLst>
                            <p:childTnLst>
                              <p:par>
                                <p:cTn id="14" presetID="1" presetClass="entr" presetSubtype="0" fill="hold" nodeType="afterEffect">
                                  <p:stCondLst>
                                    <p:cond delay="1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300"/>
                            </p:stCondLst>
                            <p:childTnLst>
                              <p:par>
                                <p:cTn id="17" presetID="1" presetClass="entr" presetSubtype="0"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41"/>
                                        </p:tgtEl>
                                        <p:attrNameLst>
                                          <p:attrName>style.visibility</p:attrName>
                                        </p:attrNameLst>
                                      </p:cBhvr>
                                      <p:to>
                                        <p:strVal val="visible"/>
                                      </p:to>
                                    </p:set>
                                  </p:childTnLst>
                                </p:cTn>
                              </p:par>
                              <p:par>
                                <p:cTn id="30" presetID="1" presetClass="entr" presetSubtype="0" fill="hold" grpId="0" nodeType="withEffect">
                                  <p:stCondLst>
                                    <p:cond delay="1000"/>
                                  </p:stCondLst>
                                  <p:childTnLst>
                                    <p:set>
                                      <p:cBhvr>
                                        <p:cTn id="31" dur="1" fill="hold">
                                          <p:stCondLst>
                                            <p:cond delay="0"/>
                                          </p:stCondLst>
                                        </p:cTn>
                                        <p:tgtEl>
                                          <p:spTgt spid="42"/>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43"/>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44"/>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childTnLst>
                                </p:cTn>
                              </p:par>
                            </p:childTnLst>
                          </p:cTn>
                        </p:par>
                        <p:par>
                          <p:cTn id="40" fill="hold">
                            <p:stCondLst>
                              <p:cond delay="1000"/>
                            </p:stCondLst>
                            <p:childTnLst>
                              <p:par>
                                <p:cTn id="41" presetID="10" presetClass="exit" presetSubtype="0" fill="hold" nodeType="afterEffect">
                                  <p:stCondLst>
                                    <p:cond delay="500"/>
                                  </p:stCondLst>
                                  <p:childTnLst>
                                    <p:animEffect transition="out" filter="fade">
                                      <p:cBhvr>
                                        <p:cTn id="42" dur="300"/>
                                        <p:tgtEl>
                                          <p:spTgt spid="14"/>
                                        </p:tgtEl>
                                      </p:cBhvr>
                                    </p:animEffect>
                                    <p:set>
                                      <p:cBhvr>
                                        <p:cTn id="43" dur="1" fill="hold">
                                          <p:stCondLst>
                                            <p:cond delay="299"/>
                                          </p:stCondLst>
                                        </p:cTn>
                                        <p:tgtEl>
                                          <p:spTgt spid="14"/>
                                        </p:tgtEl>
                                        <p:attrNameLst>
                                          <p:attrName>style.visibility</p:attrName>
                                        </p:attrNameLst>
                                      </p:cBhvr>
                                      <p:to>
                                        <p:strVal val="hidden"/>
                                      </p:to>
                                    </p:set>
                                  </p:childTnLst>
                                </p:cTn>
                              </p:par>
                            </p:childTnLst>
                          </p:cTn>
                        </p:par>
                        <p:par>
                          <p:cTn id="44" fill="hold">
                            <p:stCondLst>
                              <p:cond delay="1800"/>
                            </p:stCondLst>
                            <p:childTnLst>
                              <p:par>
                                <p:cTn id="45" presetID="1" presetClass="entr" presetSubtype="0" fill="hold" nodeType="afterEffect">
                                  <p:stCondLst>
                                    <p:cond delay="50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50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50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500"/>
                                  </p:stCondLst>
                                  <p:childTnLst>
                                    <p:set>
                                      <p:cBhvr>
                                        <p:cTn id="52" dur="1" fill="hold">
                                          <p:stCondLst>
                                            <p:cond delay="0"/>
                                          </p:stCondLst>
                                        </p:cTn>
                                        <p:tgtEl>
                                          <p:spTgt spid="52"/>
                                        </p:tgtEl>
                                        <p:attrNameLst>
                                          <p:attrName>style.visibility</p:attrName>
                                        </p:attrNameLst>
                                      </p:cBhvr>
                                      <p:to>
                                        <p:strVal val="visible"/>
                                      </p:to>
                                    </p:set>
                                  </p:childTnLst>
                                </p:cTn>
                              </p:par>
                            </p:childTnLst>
                          </p:cTn>
                        </p:par>
                        <p:par>
                          <p:cTn id="53" fill="hold">
                            <p:stCondLst>
                              <p:cond delay="2300"/>
                            </p:stCondLst>
                            <p:childTnLst>
                              <p:par>
                                <p:cTn id="54" presetID="42" presetClass="path" presetSubtype="0" accel="50000" decel="50000" fill="hold" nodeType="afterEffect">
                                  <p:stCondLst>
                                    <p:cond delay="500"/>
                                  </p:stCondLst>
                                  <p:childTnLst>
                                    <p:animMotion origin="layout" path="M 2.70833E-6 7.40741E-7 L 2.70833E-6 0.1412 " pathEditMode="relative" rAng="0" ptsTypes="AA">
                                      <p:cBhvr>
                                        <p:cTn id="55" dur="500" fill="hold"/>
                                        <p:tgtEl>
                                          <p:spTgt spid="13"/>
                                        </p:tgtEl>
                                        <p:attrNameLst>
                                          <p:attrName>ppt_x</p:attrName>
                                          <p:attrName>ppt_y</p:attrName>
                                        </p:attrNameLst>
                                      </p:cBhvr>
                                      <p:rCtr x="0" y="7060"/>
                                    </p:animMotion>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0AC0-0F0F-401D-9A1B-20A78FBF9CDF}"/>
              </a:ext>
            </a:extLst>
          </p:cNvPr>
          <p:cNvSpPr>
            <a:spLocks noGrp="1"/>
          </p:cNvSpPr>
          <p:nvPr>
            <p:ph type="title"/>
          </p:nvPr>
        </p:nvSpPr>
        <p:spPr>
          <a:xfrm>
            <a:off x="1590675" y="2298822"/>
            <a:ext cx="3914776" cy="1009651"/>
          </a:xfrm>
        </p:spPr>
        <p:txBody>
          <a:bodyPr>
            <a:noAutofit/>
            <a:scene3d>
              <a:camera prst="orthographicFront"/>
              <a:lightRig rig="threePt" dir="t"/>
            </a:scene3d>
            <a:sp3d extrusionH="57150">
              <a:bevelT w="38100" h="38100"/>
            </a:sp3d>
          </a:bodyPr>
          <a:lstStyle/>
          <a:p>
            <a:pPr algn="ctr"/>
            <a:r>
              <a:rPr lang="en-GB" sz="6600" dirty="0">
                <a:ln w="0">
                  <a:solidFill>
                    <a:schemeClr val="bg1"/>
                  </a:solidFill>
                </a:ln>
                <a:solidFill>
                  <a:schemeClr val="bg2">
                    <a:lumMod val="50000"/>
                  </a:schemeClr>
                </a:solidFill>
                <a:effectLst>
                  <a:outerShdw blurRad="38100" dist="25400" dir="5400000" algn="ctr" rotWithShape="0">
                    <a:srgbClr val="6E747A">
                      <a:alpha val="43000"/>
                    </a:srgbClr>
                  </a:outerShdw>
                </a:effectLst>
                <a:latin typeface="Berlin Sans FB" panose="020E0602020502020306" pitchFamily="34" charset="0"/>
              </a:rPr>
              <a:t>Win prediction!</a:t>
            </a:r>
          </a:p>
        </p:txBody>
      </p:sp>
      <p:pic>
        <p:nvPicPr>
          <p:cNvPr id="2050" name="Picture 2" descr="http://iconbug.com/data/95/256/8696325e0e7407823058632e68fb5970.png">
            <a:extLst>
              <a:ext uri="{FF2B5EF4-FFF2-40B4-BE49-F238E27FC236}">
                <a16:creationId xmlns:a16="http://schemas.microsoft.com/office/drawing/2014/main" id="{3E0C420F-9713-441A-B494-FC60F757D65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334000" y="590550"/>
            <a:ext cx="5953126" cy="595312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E0F5698-92EB-4F88-87EC-9DCD80D8A90B}"/>
              </a:ext>
            </a:extLst>
          </p:cNvPr>
          <p:cNvCxnSpPr>
            <a:cxnSpLocks/>
          </p:cNvCxnSpPr>
          <p:nvPr/>
        </p:nvCxnSpPr>
        <p:spPr>
          <a:xfrm>
            <a:off x="1590675" y="3877408"/>
            <a:ext cx="3914776" cy="0"/>
          </a:xfrm>
          <a:prstGeom prst="line">
            <a:avLst/>
          </a:prstGeom>
          <a:ln w="57150">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3">
            <a:schemeClr val="accent3"/>
          </a:lnRef>
          <a:fillRef idx="0">
            <a:schemeClr val="accent3"/>
          </a:fillRef>
          <a:effectRef idx="2">
            <a:schemeClr val="accent3"/>
          </a:effectRef>
          <a:fontRef idx="minor">
            <a:schemeClr val="tx1"/>
          </a:fontRef>
        </p:style>
      </p:cxnSp>
      <p:sp>
        <p:nvSpPr>
          <p:cNvPr id="10" name="Star: 4 Points 9">
            <a:extLst>
              <a:ext uri="{FF2B5EF4-FFF2-40B4-BE49-F238E27FC236}">
                <a16:creationId xmlns:a16="http://schemas.microsoft.com/office/drawing/2014/main" id="{B78EA774-CF9C-4447-8E3C-9A387A518FD5}"/>
              </a:ext>
            </a:extLst>
          </p:cNvPr>
          <p:cNvSpPr/>
          <p:nvPr/>
        </p:nvSpPr>
        <p:spPr>
          <a:xfrm>
            <a:off x="5505451" y="1984721"/>
            <a:ext cx="739585" cy="739585"/>
          </a:xfrm>
          <a:prstGeom prst="star4">
            <a:avLst/>
          </a:prstGeom>
          <a:solidFill>
            <a:srgbClr val="C0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4 Points 11">
            <a:extLst>
              <a:ext uri="{FF2B5EF4-FFF2-40B4-BE49-F238E27FC236}">
                <a16:creationId xmlns:a16="http://schemas.microsoft.com/office/drawing/2014/main" id="{A659B1D2-85CF-4D2C-97DE-7C420A63B446}"/>
              </a:ext>
            </a:extLst>
          </p:cNvPr>
          <p:cNvSpPr/>
          <p:nvPr/>
        </p:nvSpPr>
        <p:spPr>
          <a:xfrm>
            <a:off x="5812971" y="1037771"/>
            <a:ext cx="1117600" cy="1117600"/>
          </a:xfrm>
          <a:prstGeom prst="star4">
            <a:avLst/>
          </a:prstGeom>
          <a:ln>
            <a:solidFill>
              <a:schemeClr val="bg1"/>
            </a:solid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Star: 4 Points 12">
            <a:extLst>
              <a:ext uri="{FF2B5EF4-FFF2-40B4-BE49-F238E27FC236}">
                <a16:creationId xmlns:a16="http://schemas.microsoft.com/office/drawing/2014/main" id="{FB235F06-6E85-4E57-8E45-41E6A21E9877}"/>
              </a:ext>
            </a:extLst>
          </p:cNvPr>
          <p:cNvSpPr/>
          <p:nvPr/>
        </p:nvSpPr>
        <p:spPr>
          <a:xfrm>
            <a:off x="10042525" y="3472696"/>
            <a:ext cx="1117600" cy="1117600"/>
          </a:xfrm>
          <a:prstGeom prst="star4">
            <a:avLst/>
          </a:prstGeom>
          <a:solidFill>
            <a:srgbClr val="C0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Star: 4 Points 13">
            <a:extLst>
              <a:ext uri="{FF2B5EF4-FFF2-40B4-BE49-F238E27FC236}">
                <a16:creationId xmlns:a16="http://schemas.microsoft.com/office/drawing/2014/main" id="{259F217B-ACA0-45B2-9288-32F625E3FD1A}"/>
              </a:ext>
            </a:extLst>
          </p:cNvPr>
          <p:cNvSpPr/>
          <p:nvPr/>
        </p:nvSpPr>
        <p:spPr>
          <a:xfrm>
            <a:off x="9997622" y="1130120"/>
            <a:ext cx="1460955" cy="1460955"/>
          </a:xfrm>
          <a:prstGeom prst="star4">
            <a:avLst/>
          </a:prstGeom>
          <a:solidFill>
            <a:srgbClr val="C0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4 Points 14">
            <a:extLst>
              <a:ext uri="{FF2B5EF4-FFF2-40B4-BE49-F238E27FC236}">
                <a16:creationId xmlns:a16="http://schemas.microsoft.com/office/drawing/2014/main" id="{1B6E7475-A419-4825-A5B9-AA0B8DC24A2F}"/>
              </a:ext>
            </a:extLst>
          </p:cNvPr>
          <p:cNvSpPr/>
          <p:nvPr/>
        </p:nvSpPr>
        <p:spPr>
          <a:xfrm>
            <a:off x="5540580" y="5016745"/>
            <a:ext cx="665450" cy="665450"/>
          </a:xfrm>
          <a:prstGeom prst="star4">
            <a:avLst/>
          </a:prstGeom>
          <a:ln>
            <a:solidFill>
              <a:schemeClr val="bg1"/>
            </a:solid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tar: 4 Points 15">
            <a:extLst>
              <a:ext uri="{FF2B5EF4-FFF2-40B4-BE49-F238E27FC236}">
                <a16:creationId xmlns:a16="http://schemas.microsoft.com/office/drawing/2014/main" id="{324B8472-979C-4748-80FA-FA2090F92CF4}"/>
              </a:ext>
            </a:extLst>
          </p:cNvPr>
          <p:cNvSpPr/>
          <p:nvPr/>
        </p:nvSpPr>
        <p:spPr>
          <a:xfrm>
            <a:off x="6111688" y="5447485"/>
            <a:ext cx="488858" cy="488858"/>
          </a:xfrm>
          <a:prstGeom prst="star4">
            <a:avLst/>
          </a:prstGeom>
          <a:ln>
            <a:solidFill>
              <a:schemeClr val="bg1"/>
            </a:solid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7" name="Star: 4 Points 16">
            <a:extLst>
              <a:ext uri="{FF2B5EF4-FFF2-40B4-BE49-F238E27FC236}">
                <a16:creationId xmlns:a16="http://schemas.microsoft.com/office/drawing/2014/main" id="{55EBA560-19AC-47CC-A5B6-707889AB90D7}"/>
              </a:ext>
            </a:extLst>
          </p:cNvPr>
          <p:cNvSpPr/>
          <p:nvPr/>
        </p:nvSpPr>
        <p:spPr>
          <a:xfrm>
            <a:off x="9890024" y="829371"/>
            <a:ext cx="665450" cy="665450"/>
          </a:xfrm>
          <a:prstGeom prst="star4">
            <a:avLst/>
          </a:prstGeom>
          <a:solidFill>
            <a:srgbClr val="C0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ar: 4 Points 17">
            <a:extLst>
              <a:ext uri="{FF2B5EF4-FFF2-40B4-BE49-F238E27FC236}">
                <a16:creationId xmlns:a16="http://schemas.microsoft.com/office/drawing/2014/main" id="{A9AA0BC8-73D4-45A6-9681-C733753A6FB4}"/>
              </a:ext>
            </a:extLst>
          </p:cNvPr>
          <p:cNvSpPr/>
          <p:nvPr/>
        </p:nvSpPr>
        <p:spPr>
          <a:xfrm>
            <a:off x="10494675" y="4358404"/>
            <a:ext cx="665450" cy="665450"/>
          </a:xfrm>
          <a:prstGeom prst="star4">
            <a:avLst/>
          </a:prstGeom>
          <a:ln>
            <a:solidFill>
              <a:schemeClr val="bg1"/>
            </a:solid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9" name="Star: 4 Points 18">
            <a:extLst>
              <a:ext uri="{FF2B5EF4-FFF2-40B4-BE49-F238E27FC236}">
                <a16:creationId xmlns:a16="http://schemas.microsoft.com/office/drawing/2014/main" id="{5E23A2B6-3DA7-4B6E-AD56-58089A4C2976}"/>
              </a:ext>
            </a:extLst>
          </p:cNvPr>
          <p:cNvSpPr/>
          <p:nvPr/>
        </p:nvSpPr>
        <p:spPr>
          <a:xfrm>
            <a:off x="10311045" y="5193337"/>
            <a:ext cx="488858" cy="488858"/>
          </a:xfrm>
          <a:prstGeom prst="star4">
            <a:avLst/>
          </a:prstGeom>
          <a:solidFill>
            <a:srgbClr val="C0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4D5E6C45-2DE7-492B-81DF-0E26FE48A7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544212"/>
      </p:ext>
    </p:extLst>
  </p:cSld>
  <p:clrMapOvr>
    <a:masterClrMapping/>
  </p:clrMapOvr>
  <mc:AlternateContent xmlns:mc="http://schemas.openxmlformats.org/markup-compatibility/2006" xmlns:p14="http://schemas.microsoft.com/office/powerpoint/2010/main">
    <mc:Choice Requires="p14">
      <p:transition spd="slow" p14:dur="2000" advTm="5933"/>
    </mc:Choice>
    <mc:Fallback xmlns="">
      <p:transition spd="slow" advTm="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150" tmFilter="0, 0; .2, .5; .8, .5; 1, 0"/>
                                        <p:tgtEl>
                                          <p:spTgt spid="12"/>
                                        </p:tgtEl>
                                      </p:cBhvr>
                                    </p:animEffect>
                                    <p:animScale>
                                      <p:cBhvr>
                                        <p:cTn id="10" dur="75" autoRev="1" fill="hold"/>
                                        <p:tgtEl>
                                          <p:spTgt spid="12"/>
                                        </p:tgtEl>
                                      </p:cBhvr>
                                      <p:by x="105000" y="105000"/>
                                    </p:animScale>
                                  </p:childTnLst>
                                </p:cTn>
                              </p:par>
                            </p:childTnLst>
                          </p:cTn>
                        </p:par>
                        <p:par>
                          <p:cTn id="11" fill="hold">
                            <p:stCondLst>
                              <p:cond delay="150"/>
                            </p:stCondLst>
                            <p:childTnLst>
                              <p:par>
                                <p:cTn id="12" presetID="26" presetClass="emph" presetSubtype="0" fill="hold" grpId="0" nodeType="afterEffect">
                                  <p:stCondLst>
                                    <p:cond delay="0"/>
                                  </p:stCondLst>
                                  <p:childTnLst>
                                    <p:animEffect transition="out" filter="fade">
                                      <p:cBhvr>
                                        <p:cTn id="13" dur="150" tmFilter="0, 0; .2, .5; .8, .5; 1, 0"/>
                                        <p:tgtEl>
                                          <p:spTgt spid="13"/>
                                        </p:tgtEl>
                                      </p:cBhvr>
                                    </p:animEffect>
                                    <p:animScale>
                                      <p:cBhvr>
                                        <p:cTn id="14" dur="75" autoRev="1" fill="hold"/>
                                        <p:tgtEl>
                                          <p:spTgt spid="13"/>
                                        </p:tgtEl>
                                      </p:cBhvr>
                                      <p:by x="105000" y="105000"/>
                                    </p:animScale>
                                  </p:childTnLst>
                                </p:cTn>
                              </p:par>
                            </p:childTnLst>
                          </p:cTn>
                        </p:par>
                        <p:par>
                          <p:cTn id="15" fill="hold">
                            <p:stCondLst>
                              <p:cond delay="300"/>
                            </p:stCondLst>
                            <p:childTnLst>
                              <p:par>
                                <p:cTn id="16" presetID="26" presetClass="emph" presetSubtype="0" fill="hold" grpId="0" nodeType="afterEffect">
                                  <p:stCondLst>
                                    <p:cond delay="0"/>
                                  </p:stCondLst>
                                  <p:childTnLst>
                                    <p:animEffect transition="out" filter="fade">
                                      <p:cBhvr>
                                        <p:cTn id="17" dur="150" tmFilter="0, 0; .2, .5; .8, .5; 1, 0"/>
                                        <p:tgtEl>
                                          <p:spTgt spid="16"/>
                                        </p:tgtEl>
                                      </p:cBhvr>
                                    </p:animEffect>
                                    <p:animScale>
                                      <p:cBhvr>
                                        <p:cTn id="18" dur="75" autoRev="1" fill="hold"/>
                                        <p:tgtEl>
                                          <p:spTgt spid="16"/>
                                        </p:tgtEl>
                                      </p:cBhvr>
                                      <p:by x="105000" y="105000"/>
                                    </p:animScale>
                                  </p:childTnLst>
                                </p:cTn>
                              </p:par>
                            </p:childTnLst>
                          </p:cTn>
                        </p:par>
                        <p:par>
                          <p:cTn id="19" fill="hold">
                            <p:stCondLst>
                              <p:cond delay="450"/>
                            </p:stCondLst>
                            <p:childTnLst>
                              <p:par>
                                <p:cTn id="20" presetID="26" presetClass="emph" presetSubtype="0" fill="hold" grpId="0" nodeType="afterEffect">
                                  <p:stCondLst>
                                    <p:cond delay="0"/>
                                  </p:stCondLst>
                                  <p:childTnLst>
                                    <p:animEffect transition="out" filter="fade">
                                      <p:cBhvr>
                                        <p:cTn id="21" dur="150" tmFilter="0, 0; .2, .5; .8, .5; 1, 0"/>
                                        <p:tgtEl>
                                          <p:spTgt spid="19"/>
                                        </p:tgtEl>
                                      </p:cBhvr>
                                    </p:animEffect>
                                    <p:animScale>
                                      <p:cBhvr>
                                        <p:cTn id="22" dur="75" autoRev="1" fill="hold"/>
                                        <p:tgtEl>
                                          <p:spTgt spid="19"/>
                                        </p:tgtEl>
                                      </p:cBhvr>
                                      <p:by x="105000" y="105000"/>
                                    </p:animScale>
                                  </p:childTnLst>
                                </p:cTn>
                              </p:par>
                            </p:childTnLst>
                          </p:cTn>
                        </p:par>
                        <p:par>
                          <p:cTn id="23" fill="hold">
                            <p:stCondLst>
                              <p:cond delay="600"/>
                            </p:stCondLst>
                            <p:childTnLst>
                              <p:par>
                                <p:cTn id="24" presetID="26" presetClass="emph" presetSubtype="0" fill="hold" grpId="0" nodeType="afterEffect">
                                  <p:stCondLst>
                                    <p:cond delay="0"/>
                                  </p:stCondLst>
                                  <p:childTnLst>
                                    <p:animEffect transition="out" filter="fade">
                                      <p:cBhvr>
                                        <p:cTn id="25" dur="150" tmFilter="0, 0; .2, .5; .8, .5; 1, 0"/>
                                        <p:tgtEl>
                                          <p:spTgt spid="17"/>
                                        </p:tgtEl>
                                      </p:cBhvr>
                                    </p:animEffect>
                                    <p:animScale>
                                      <p:cBhvr>
                                        <p:cTn id="26" dur="75" autoRev="1" fill="hold"/>
                                        <p:tgtEl>
                                          <p:spTgt spid="17"/>
                                        </p:tgtEl>
                                      </p:cBhvr>
                                      <p:by x="105000" y="105000"/>
                                    </p:animScale>
                                  </p:childTnLst>
                                </p:cTn>
                              </p:par>
                            </p:childTnLst>
                          </p:cTn>
                        </p:par>
                        <p:par>
                          <p:cTn id="27" fill="hold">
                            <p:stCondLst>
                              <p:cond delay="750"/>
                            </p:stCondLst>
                            <p:childTnLst>
                              <p:par>
                                <p:cTn id="28" presetID="26" presetClass="emph" presetSubtype="0" fill="hold" grpId="0" nodeType="afterEffect">
                                  <p:stCondLst>
                                    <p:cond delay="0"/>
                                  </p:stCondLst>
                                  <p:childTnLst>
                                    <p:animEffect transition="out" filter="fade">
                                      <p:cBhvr>
                                        <p:cTn id="29" dur="150" tmFilter="0, 0; .2, .5; .8, .5; 1, 0"/>
                                        <p:tgtEl>
                                          <p:spTgt spid="10"/>
                                        </p:tgtEl>
                                      </p:cBhvr>
                                    </p:animEffect>
                                    <p:animScale>
                                      <p:cBhvr>
                                        <p:cTn id="30" dur="75" autoRev="1" fill="hold"/>
                                        <p:tgtEl>
                                          <p:spTgt spid="10"/>
                                        </p:tgtEl>
                                      </p:cBhvr>
                                      <p:by x="105000" y="105000"/>
                                    </p:animScale>
                                  </p:childTnLst>
                                </p:cTn>
                              </p:par>
                            </p:childTnLst>
                          </p:cTn>
                        </p:par>
                        <p:par>
                          <p:cTn id="31" fill="hold">
                            <p:stCondLst>
                              <p:cond delay="900"/>
                            </p:stCondLst>
                            <p:childTnLst>
                              <p:par>
                                <p:cTn id="32" presetID="26" presetClass="emph" presetSubtype="0" fill="hold" grpId="0" nodeType="afterEffect">
                                  <p:stCondLst>
                                    <p:cond delay="0"/>
                                  </p:stCondLst>
                                  <p:childTnLst>
                                    <p:animEffect transition="out" filter="fade">
                                      <p:cBhvr>
                                        <p:cTn id="33" dur="150" tmFilter="0, 0; .2, .5; .8, .5; 1, 0"/>
                                        <p:tgtEl>
                                          <p:spTgt spid="18"/>
                                        </p:tgtEl>
                                      </p:cBhvr>
                                    </p:animEffect>
                                    <p:animScale>
                                      <p:cBhvr>
                                        <p:cTn id="34" dur="75" autoRev="1" fill="hold"/>
                                        <p:tgtEl>
                                          <p:spTgt spid="18"/>
                                        </p:tgtEl>
                                      </p:cBhvr>
                                      <p:by x="105000" y="105000"/>
                                    </p:animScale>
                                  </p:childTnLst>
                                </p:cTn>
                              </p:par>
                            </p:childTnLst>
                          </p:cTn>
                        </p:par>
                        <p:par>
                          <p:cTn id="35" fill="hold">
                            <p:stCondLst>
                              <p:cond delay="1050"/>
                            </p:stCondLst>
                            <p:childTnLst>
                              <p:par>
                                <p:cTn id="36" presetID="26" presetClass="emph" presetSubtype="0" fill="hold" grpId="0" nodeType="afterEffect">
                                  <p:stCondLst>
                                    <p:cond delay="0"/>
                                  </p:stCondLst>
                                  <p:childTnLst>
                                    <p:animEffect transition="out" filter="fade">
                                      <p:cBhvr>
                                        <p:cTn id="37" dur="150" tmFilter="0, 0; .2, .5; .8, .5; 1, 0"/>
                                        <p:tgtEl>
                                          <p:spTgt spid="14"/>
                                        </p:tgtEl>
                                      </p:cBhvr>
                                    </p:animEffect>
                                    <p:animScale>
                                      <p:cBhvr>
                                        <p:cTn id="38" dur="75" autoRev="1" fill="hold"/>
                                        <p:tgtEl>
                                          <p:spTgt spid="14"/>
                                        </p:tgtEl>
                                      </p:cBhvr>
                                      <p:by x="105000" y="105000"/>
                                    </p:animScale>
                                  </p:childTnLst>
                                </p:cTn>
                              </p:par>
                            </p:childTnLst>
                          </p:cTn>
                        </p:par>
                        <p:par>
                          <p:cTn id="39" fill="hold">
                            <p:stCondLst>
                              <p:cond delay="1200"/>
                            </p:stCondLst>
                            <p:childTnLst>
                              <p:par>
                                <p:cTn id="40" presetID="26" presetClass="emph" presetSubtype="0" fill="hold" grpId="0" nodeType="afterEffect">
                                  <p:stCondLst>
                                    <p:cond delay="0"/>
                                  </p:stCondLst>
                                  <p:childTnLst>
                                    <p:animEffect transition="out" filter="fade">
                                      <p:cBhvr>
                                        <p:cTn id="41" dur="150" tmFilter="0, 0; .2, .5; .8, .5; 1, 0"/>
                                        <p:tgtEl>
                                          <p:spTgt spid="15"/>
                                        </p:tgtEl>
                                      </p:cBhvr>
                                    </p:animEffect>
                                    <p:animScale>
                                      <p:cBhvr>
                                        <p:cTn id="42" dur="75" autoRev="1" fill="hold"/>
                                        <p:tgtEl>
                                          <p:spTgt spid="15"/>
                                        </p:tgtEl>
                                      </p:cBhvr>
                                      <p:by x="105000" y="105000"/>
                                    </p:animScale>
                                  </p:childTnLst>
                                </p:cTn>
                              </p:par>
                            </p:childTnLst>
                          </p:cTn>
                        </p:par>
                        <p:par>
                          <p:cTn id="43" fill="hold">
                            <p:stCondLst>
                              <p:cond delay="1350"/>
                            </p:stCondLst>
                            <p:childTnLst>
                              <p:par>
                                <p:cTn id="44" presetID="26" presetClass="emph" presetSubtype="0" fill="hold" grpId="1" nodeType="afterEffect">
                                  <p:stCondLst>
                                    <p:cond delay="0"/>
                                  </p:stCondLst>
                                  <p:childTnLst>
                                    <p:animEffect transition="out" filter="fade">
                                      <p:cBhvr>
                                        <p:cTn id="45" dur="150" tmFilter="0, 0; .2, .5; .8, .5; 1, 0"/>
                                        <p:tgtEl>
                                          <p:spTgt spid="12"/>
                                        </p:tgtEl>
                                      </p:cBhvr>
                                    </p:animEffect>
                                    <p:animScale>
                                      <p:cBhvr>
                                        <p:cTn id="46" dur="75" autoRev="1" fill="hold"/>
                                        <p:tgtEl>
                                          <p:spTgt spid="12"/>
                                        </p:tgtEl>
                                      </p:cBhvr>
                                      <p:by x="105000" y="105000"/>
                                    </p:animScale>
                                  </p:childTnLst>
                                </p:cTn>
                              </p:par>
                            </p:childTnLst>
                          </p:cTn>
                        </p:par>
                        <p:par>
                          <p:cTn id="47" fill="hold">
                            <p:stCondLst>
                              <p:cond delay="1500"/>
                            </p:stCondLst>
                            <p:childTnLst>
                              <p:par>
                                <p:cTn id="48" presetID="26" presetClass="emph" presetSubtype="0" fill="hold" grpId="1" nodeType="afterEffect">
                                  <p:stCondLst>
                                    <p:cond delay="0"/>
                                  </p:stCondLst>
                                  <p:childTnLst>
                                    <p:animEffect transition="out" filter="fade">
                                      <p:cBhvr>
                                        <p:cTn id="49" dur="150" tmFilter="0, 0; .2, .5; .8, .5; 1, 0"/>
                                        <p:tgtEl>
                                          <p:spTgt spid="13"/>
                                        </p:tgtEl>
                                      </p:cBhvr>
                                    </p:animEffect>
                                    <p:animScale>
                                      <p:cBhvr>
                                        <p:cTn id="50" dur="75" autoRev="1" fill="hold"/>
                                        <p:tgtEl>
                                          <p:spTgt spid="13"/>
                                        </p:tgtEl>
                                      </p:cBhvr>
                                      <p:by x="105000" y="105000"/>
                                    </p:animScale>
                                  </p:childTnLst>
                                </p:cTn>
                              </p:par>
                            </p:childTnLst>
                          </p:cTn>
                        </p:par>
                        <p:par>
                          <p:cTn id="51" fill="hold">
                            <p:stCondLst>
                              <p:cond delay="1650"/>
                            </p:stCondLst>
                            <p:childTnLst>
                              <p:par>
                                <p:cTn id="52" presetID="26" presetClass="emph" presetSubtype="0" fill="hold" grpId="1" nodeType="afterEffect">
                                  <p:stCondLst>
                                    <p:cond delay="0"/>
                                  </p:stCondLst>
                                  <p:childTnLst>
                                    <p:animEffect transition="out" filter="fade">
                                      <p:cBhvr>
                                        <p:cTn id="53" dur="150" tmFilter="0, 0; .2, .5; .8, .5; 1, 0"/>
                                        <p:tgtEl>
                                          <p:spTgt spid="16"/>
                                        </p:tgtEl>
                                      </p:cBhvr>
                                    </p:animEffect>
                                    <p:animScale>
                                      <p:cBhvr>
                                        <p:cTn id="54" dur="75" autoRev="1" fill="hold"/>
                                        <p:tgtEl>
                                          <p:spTgt spid="16"/>
                                        </p:tgtEl>
                                      </p:cBhvr>
                                      <p:by x="105000" y="105000"/>
                                    </p:animScale>
                                  </p:childTnLst>
                                </p:cTn>
                              </p:par>
                            </p:childTnLst>
                          </p:cTn>
                        </p:par>
                        <p:par>
                          <p:cTn id="55" fill="hold">
                            <p:stCondLst>
                              <p:cond delay="1800"/>
                            </p:stCondLst>
                            <p:childTnLst>
                              <p:par>
                                <p:cTn id="56" presetID="26" presetClass="emph" presetSubtype="0" fill="hold" grpId="1" nodeType="afterEffect">
                                  <p:stCondLst>
                                    <p:cond delay="0"/>
                                  </p:stCondLst>
                                  <p:childTnLst>
                                    <p:animEffect transition="out" filter="fade">
                                      <p:cBhvr>
                                        <p:cTn id="57" dur="150" tmFilter="0, 0; .2, .5; .8, .5; 1, 0"/>
                                        <p:tgtEl>
                                          <p:spTgt spid="19"/>
                                        </p:tgtEl>
                                      </p:cBhvr>
                                    </p:animEffect>
                                    <p:animScale>
                                      <p:cBhvr>
                                        <p:cTn id="58" dur="75" autoRev="1" fill="hold"/>
                                        <p:tgtEl>
                                          <p:spTgt spid="19"/>
                                        </p:tgtEl>
                                      </p:cBhvr>
                                      <p:by x="105000" y="105000"/>
                                    </p:animScale>
                                  </p:childTnLst>
                                </p:cTn>
                              </p:par>
                            </p:childTnLst>
                          </p:cTn>
                        </p:par>
                        <p:par>
                          <p:cTn id="59" fill="hold">
                            <p:stCondLst>
                              <p:cond delay="1950"/>
                            </p:stCondLst>
                            <p:childTnLst>
                              <p:par>
                                <p:cTn id="60" presetID="26" presetClass="emph" presetSubtype="0" fill="hold" grpId="1" nodeType="afterEffect">
                                  <p:stCondLst>
                                    <p:cond delay="0"/>
                                  </p:stCondLst>
                                  <p:childTnLst>
                                    <p:animEffect transition="out" filter="fade">
                                      <p:cBhvr>
                                        <p:cTn id="61" dur="150" tmFilter="0, 0; .2, .5; .8, .5; 1, 0"/>
                                        <p:tgtEl>
                                          <p:spTgt spid="17"/>
                                        </p:tgtEl>
                                      </p:cBhvr>
                                    </p:animEffect>
                                    <p:animScale>
                                      <p:cBhvr>
                                        <p:cTn id="62" dur="75" autoRev="1" fill="hold"/>
                                        <p:tgtEl>
                                          <p:spTgt spid="17"/>
                                        </p:tgtEl>
                                      </p:cBhvr>
                                      <p:by x="105000" y="105000"/>
                                    </p:animScale>
                                  </p:childTnLst>
                                </p:cTn>
                              </p:par>
                            </p:childTnLst>
                          </p:cTn>
                        </p:par>
                        <p:par>
                          <p:cTn id="63" fill="hold">
                            <p:stCondLst>
                              <p:cond delay="2100"/>
                            </p:stCondLst>
                            <p:childTnLst>
                              <p:par>
                                <p:cTn id="64" presetID="26" presetClass="emph" presetSubtype="0" fill="hold" grpId="1" nodeType="afterEffect">
                                  <p:stCondLst>
                                    <p:cond delay="0"/>
                                  </p:stCondLst>
                                  <p:childTnLst>
                                    <p:animEffect transition="out" filter="fade">
                                      <p:cBhvr>
                                        <p:cTn id="65" dur="150" tmFilter="0, 0; .2, .5; .8, .5; 1, 0"/>
                                        <p:tgtEl>
                                          <p:spTgt spid="10"/>
                                        </p:tgtEl>
                                      </p:cBhvr>
                                    </p:animEffect>
                                    <p:animScale>
                                      <p:cBhvr>
                                        <p:cTn id="66" dur="75" autoRev="1" fill="hold"/>
                                        <p:tgtEl>
                                          <p:spTgt spid="10"/>
                                        </p:tgtEl>
                                      </p:cBhvr>
                                      <p:by x="105000" y="105000"/>
                                    </p:animScale>
                                  </p:childTnLst>
                                </p:cTn>
                              </p:par>
                            </p:childTnLst>
                          </p:cTn>
                        </p:par>
                        <p:par>
                          <p:cTn id="67" fill="hold">
                            <p:stCondLst>
                              <p:cond delay="2250"/>
                            </p:stCondLst>
                            <p:childTnLst>
                              <p:par>
                                <p:cTn id="68" presetID="26" presetClass="emph" presetSubtype="0" fill="hold" grpId="1" nodeType="afterEffect">
                                  <p:stCondLst>
                                    <p:cond delay="0"/>
                                  </p:stCondLst>
                                  <p:childTnLst>
                                    <p:animEffect transition="out" filter="fade">
                                      <p:cBhvr>
                                        <p:cTn id="69" dur="150" tmFilter="0, 0; .2, .5; .8, .5; 1, 0"/>
                                        <p:tgtEl>
                                          <p:spTgt spid="18"/>
                                        </p:tgtEl>
                                      </p:cBhvr>
                                    </p:animEffect>
                                    <p:animScale>
                                      <p:cBhvr>
                                        <p:cTn id="70" dur="75" autoRev="1" fill="hold"/>
                                        <p:tgtEl>
                                          <p:spTgt spid="18"/>
                                        </p:tgtEl>
                                      </p:cBhvr>
                                      <p:by x="105000" y="105000"/>
                                    </p:animScale>
                                  </p:childTnLst>
                                </p:cTn>
                              </p:par>
                            </p:childTnLst>
                          </p:cTn>
                        </p:par>
                        <p:par>
                          <p:cTn id="71" fill="hold">
                            <p:stCondLst>
                              <p:cond delay="2400"/>
                            </p:stCondLst>
                            <p:childTnLst>
                              <p:par>
                                <p:cTn id="72" presetID="26" presetClass="emph" presetSubtype="0" fill="hold" grpId="1" nodeType="afterEffect">
                                  <p:stCondLst>
                                    <p:cond delay="0"/>
                                  </p:stCondLst>
                                  <p:childTnLst>
                                    <p:animEffect transition="out" filter="fade">
                                      <p:cBhvr>
                                        <p:cTn id="73" dur="150" tmFilter="0, 0; .2, .5; .8, .5; 1, 0"/>
                                        <p:tgtEl>
                                          <p:spTgt spid="14"/>
                                        </p:tgtEl>
                                      </p:cBhvr>
                                    </p:animEffect>
                                    <p:animScale>
                                      <p:cBhvr>
                                        <p:cTn id="74" dur="75" autoRev="1" fill="hold"/>
                                        <p:tgtEl>
                                          <p:spTgt spid="14"/>
                                        </p:tgtEl>
                                      </p:cBhvr>
                                      <p:by x="105000" y="105000"/>
                                    </p:animScale>
                                  </p:childTnLst>
                                </p:cTn>
                              </p:par>
                            </p:childTnLst>
                          </p:cTn>
                        </p:par>
                        <p:par>
                          <p:cTn id="75" fill="hold">
                            <p:stCondLst>
                              <p:cond delay="2550"/>
                            </p:stCondLst>
                            <p:childTnLst>
                              <p:par>
                                <p:cTn id="76" presetID="26" presetClass="emph" presetSubtype="0" fill="hold" grpId="1" nodeType="afterEffect">
                                  <p:stCondLst>
                                    <p:cond delay="0"/>
                                  </p:stCondLst>
                                  <p:childTnLst>
                                    <p:animEffect transition="out" filter="fade">
                                      <p:cBhvr>
                                        <p:cTn id="77" dur="150" tmFilter="0, 0; .2, .5; .8, .5; 1, 0"/>
                                        <p:tgtEl>
                                          <p:spTgt spid="15"/>
                                        </p:tgtEl>
                                      </p:cBhvr>
                                    </p:animEffect>
                                    <p:animScale>
                                      <p:cBhvr>
                                        <p:cTn id="78" dur="75" autoRev="1" fill="hold"/>
                                        <p:tgtEl>
                                          <p:spTgt spid="15"/>
                                        </p:tgtEl>
                                      </p:cBhvr>
                                      <p:by x="105000" y="105000"/>
                                    </p:animScale>
                                  </p:childTnLst>
                                </p:cTn>
                              </p:par>
                            </p:childTnLst>
                          </p:cTn>
                        </p:par>
                        <p:par>
                          <p:cTn id="79" fill="hold">
                            <p:stCondLst>
                              <p:cond delay="2700"/>
                            </p:stCondLst>
                            <p:childTnLst>
                              <p:par>
                                <p:cTn id="80" presetID="26" presetClass="emph" presetSubtype="0" fill="hold" grpId="2" nodeType="afterEffect">
                                  <p:stCondLst>
                                    <p:cond delay="0"/>
                                  </p:stCondLst>
                                  <p:childTnLst>
                                    <p:animEffect transition="out" filter="fade">
                                      <p:cBhvr>
                                        <p:cTn id="81" dur="150" tmFilter="0, 0; .2, .5; .8, .5; 1, 0"/>
                                        <p:tgtEl>
                                          <p:spTgt spid="12"/>
                                        </p:tgtEl>
                                      </p:cBhvr>
                                    </p:animEffect>
                                    <p:animScale>
                                      <p:cBhvr>
                                        <p:cTn id="82" dur="75" autoRev="1" fill="hold"/>
                                        <p:tgtEl>
                                          <p:spTgt spid="12"/>
                                        </p:tgtEl>
                                      </p:cBhvr>
                                      <p:by x="105000" y="105000"/>
                                    </p:animScale>
                                  </p:childTnLst>
                                </p:cTn>
                              </p:par>
                            </p:childTnLst>
                          </p:cTn>
                        </p:par>
                        <p:par>
                          <p:cTn id="83" fill="hold">
                            <p:stCondLst>
                              <p:cond delay="2850"/>
                            </p:stCondLst>
                            <p:childTnLst>
                              <p:par>
                                <p:cTn id="84" presetID="26" presetClass="emph" presetSubtype="0" fill="hold" grpId="2" nodeType="afterEffect">
                                  <p:stCondLst>
                                    <p:cond delay="0"/>
                                  </p:stCondLst>
                                  <p:childTnLst>
                                    <p:animEffect transition="out" filter="fade">
                                      <p:cBhvr>
                                        <p:cTn id="85" dur="150" tmFilter="0, 0; .2, .5; .8, .5; 1, 0"/>
                                        <p:tgtEl>
                                          <p:spTgt spid="13"/>
                                        </p:tgtEl>
                                      </p:cBhvr>
                                    </p:animEffect>
                                    <p:animScale>
                                      <p:cBhvr>
                                        <p:cTn id="86" dur="75" autoRev="1" fill="hold"/>
                                        <p:tgtEl>
                                          <p:spTgt spid="13"/>
                                        </p:tgtEl>
                                      </p:cBhvr>
                                      <p:by x="105000" y="105000"/>
                                    </p:animScale>
                                  </p:childTnLst>
                                </p:cTn>
                              </p:par>
                            </p:childTnLst>
                          </p:cTn>
                        </p:par>
                        <p:par>
                          <p:cTn id="87" fill="hold">
                            <p:stCondLst>
                              <p:cond delay="3000"/>
                            </p:stCondLst>
                            <p:childTnLst>
                              <p:par>
                                <p:cTn id="88" presetID="26" presetClass="emph" presetSubtype="0" fill="hold" grpId="2" nodeType="afterEffect">
                                  <p:stCondLst>
                                    <p:cond delay="0"/>
                                  </p:stCondLst>
                                  <p:childTnLst>
                                    <p:animEffect transition="out" filter="fade">
                                      <p:cBhvr>
                                        <p:cTn id="89" dur="150" tmFilter="0, 0; .2, .5; .8, .5; 1, 0"/>
                                        <p:tgtEl>
                                          <p:spTgt spid="16"/>
                                        </p:tgtEl>
                                      </p:cBhvr>
                                    </p:animEffect>
                                    <p:animScale>
                                      <p:cBhvr>
                                        <p:cTn id="90" dur="75" autoRev="1" fill="hold"/>
                                        <p:tgtEl>
                                          <p:spTgt spid="16"/>
                                        </p:tgtEl>
                                      </p:cBhvr>
                                      <p:by x="105000" y="105000"/>
                                    </p:animScale>
                                  </p:childTnLst>
                                </p:cTn>
                              </p:par>
                            </p:childTnLst>
                          </p:cTn>
                        </p:par>
                        <p:par>
                          <p:cTn id="91" fill="hold">
                            <p:stCondLst>
                              <p:cond delay="3150"/>
                            </p:stCondLst>
                            <p:childTnLst>
                              <p:par>
                                <p:cTn id="92" presetID="26" presetClass="emph" presetSubtype="0" fill="hold" grpId="2" nodeType="afterEffect">
                                  <p:stCondLst>
                                    <p:cond delay="0"/>
                                  </p:stCondLst>
                                  <p:childTnLst>
                                    <p:animEffect transition="out" filter="fade">
                                      <p:cBhvr>
                                        <p:cTn id="93" dur="150" tmFilter="0, 0; .2, .5; .8, .5; 1, 0"/>
                                        <p:tgtEl>
                                          <p:spTgt spid="19"/>
                                        </p:tgtEl>
                                      </p:cBhvr>
                                    </p:animEffect>
                                    <p:animScale>
                                      <p:cBhvr>
                                        <p:cTn id="94" dur="75" autoRev="1" fill="hold"/>
                                        <p:tgtEl>
                                          <p:spTgt spid="19"/>
                                        </p:tgtEl>
                                      </p:cBhvr>
                                      <p:by x="105000" y="105000"/>
                                    </p:animScale>
                                  </p:childTnLst>
                                </p:cTn>
                              </p:par>
                            </p:childTnLst>
                          </p:cTn>
                        </p:par>
                        <p:par>
                          <p:cTn id="95" fill="hold">
                            <p:stCondLst>
                              <p:cond delay="3300"/>
                            </p:stCondLst>
                            <p:childTnLst>
                              <p:par>
                                <p:cTn id="96" presetID="26" presetClass="emph" presetSubtype="0" fill="hold" grpId="2" nodeType="afterEffect">
                                  <p:stCondLst>
                                    <p:cond delay="0"/>
                                  </p:stCondLst>
                                  <p:childTnLst>
                                    <p:animEffect transition="out" filter="fade">
                                      <p:cBhvr>
                                        <p:cTn id="97" dur="150" tmFilter="0, 0; .2, .5; .8, .5; 1, 0"/>
                                        <p:tgtEl>
                                          <p:spTgt spid="17"/>
                                        </p:tgtEl>
                                      </p:cBhvr>
                                    </p:animEffect>
                                    <p:animScale>
                                      <p:cBhvr>
                                        <p:cTn id="98" dur="75" autoRev="1" fill="hold"/>
                                        <p:tgtEl>
                                          <p:spTgt spid="17"/>
                                        </p:tgtEl>
                                      </p:cBhvr>
                                      <p:by x="105000" y="105000"/>
                                    </p:animScale>
                                  </p:childTnLst>
                                </p:cTn>
                              </p:par>
                            </p:childTnLst>
                          </p:cTn>
                        </p:par>
                        <p:par>
                          <p:cTn id="99" fill="hold">
                            <p:stCondLst>
                              <p:cond delay="3450"/>
                            </p:stCondLst>
                            <p:childTnLst>
                              <p:par>
                                <p:cTn id="100" presetID="26" presetClass="emph" presetSubtype="0" fill="hold" grpId="2" nodeType="afterEffect">
                                  <p:stCondLst>
                                    <p:cond delay="0"/>
                                  </p:stCondLst>
                                  <p:childTnLst>
                                    <p:animEffect transition="out" filter="fade">
                                      <p:cBhvr>
                                        <p:cTn id="101" dur="150" tmFilter="0, 0; .2, .5; .8, .5; 1, 0"/>
                                        <p:tgtEl>
                                          <p:spTgt spid="10"/>
                                        </p:tgtEl>
                                      </p:cBhvr>
                                    </p:animEffect>
                                    <p:animScale>
                                      <p:cBhvr>
                                        <p:cTn id="102" dur="75" autoRev="1" fill="hold"/>
                                        <p:tgtEl>
                                          <p:spTgt spid="10"/>
                                        </p:tgtEl>
                                      </p:cBhvr>
                                      <p:by x="105000" y="105000"/>
                                    </p:animScale>
                                  </p:childTnLst>
                                </p:cTn>
                              </p:par>
                            </p:childTnLst>
                          </p:cTn>
                        </p:par>
                        <p:par>
                          <p:cTn id="103" fill="hold">
                            <p:stCondLst>
                              <p:cond delay="3600"/>
                            </p:stCondLst>
                            <p:childTnLst>
                              <p:par>
                                <p:cTn id="104" presetID="26" presetClass="emph" presetSubtype="0" fill="hold" grpId="2" nodeType="afterEffect">
                                  <p:stCondLst>
                                    <p:cond delay="0"/>
                                  </p:stCondLst>
                                  <p:childTnLst>
                                    <p:animEffect transition="out" filter="fade">
                                      <p:cBhvr>
                                        <p:cTn id="105" dur="150" tmFilter="0, 0; .2, .5; .8, .5; 1, 0"/>
                                        <p:tgtEl>
                                          <p:spTgt spid="18"/>
                                        </p:tgtEl>
                                      </p:cBhvr>
                                    </p:animEffect>
                                    <p:animScale>
                                      <p:cBhvr>
                                        <p:cTn id="106" dur="75" autoRev="1" fill="hold"/>
                                        <p:tgtEl>
                                          <p:spTgt spid="18"/>
                                        </p:tgtEl>
                                      </p:cBhvr>
                                      <p:by x="105000" y="105000"/>
                                    </p:animScale>
                                  </p:childTnLst>
                                </p:cTn>
                              </p:par>
                            </p:childTnLst>
                          </p:cTn>
                        </p:par>
                        <p:par>
                          <p:cTn id="107" fill="hold">
                            <p:stCondLst>
                              <p:cond delay="3750"/>
                            </p:stCondLst>
                            <p:childTnLst>
                              <p:par>
                                <p:cTn id="108" presetID="26" presetClass="emph" presetSubtype="0" fill="hold" grpId="2" nodeType="afterEffect">
                                  <p:stCondLst>
                                    <p:cond delay="0"/>
                                  </p:stCondLst>
                                  <p:childTnLst>
                                    <p:animEffect transition="out" filter="fade">
                                      <p:cBhvr>
                                        <p:cTn id="109" dur="150" tmFilter="0, 0; .2, .5; .8, .5; 1, 0"/>
                                        <p:tgtEl>
                                          <p:spTgt spid="14"/>
                                        </p:tgtEl>
                                      </p:cBhvr>
                                    </p:animEffect>
                                    <p:animScale>
                                      <p:cBhvr>
                                        <p:cTn id="110" dur="75" autoRev="1" fill="hold"/>
                                        <p:tgtEl>
                                          <p:spTgt spid="14"/>
                                        </p:tgtEl>
                                      </p:cBhvr>
                                      <p:by x="105000" y="105000"/>
                                    </p:animScale>
                                  </p:childTnLst>
                                </p:cTn>
                              </p:par>
                            </p:childTnLst>
                          </p:cTn>
                        </p:par>
                        <p:par>
                          <p:cTn id="111" fill="hold">
                            <p:stCondLst>
                              <p:cond delay="3900"/>
                            </p:stCondLst>
                            <p:childTnLst>
                              <p:par>
                                <p:cTn id="112" presetID="26" presetClass="emph" presetSubtype="0" fill="hold" grpId="2" nodeType="afterEffect">
                                  <p:stCondLst>
                                    <p:cond delay="0"/>
                                  </p:stCondLst>
                                  <p:childTnLst>
                                    <p:animEffect transition="out" filter="fade">
                                      <p:cBhvr>
                                        <p:cTn id="113" dur="150" tmFilter="0, 0; .2, .5; .8, .5; 1, 0"/>
                                        <p:tgtEl>
                                          <p:spTgt spid="15"/>
                                        </p:tgtEl>
                                      </p:cBhvr>
                                    </p:animEffect>
                                    <p:animScale>
                                      <p:cBhvr>
                                        <p:cTn id="114" dur="75" autoRev="1" fill="hold"/>
                                        <p:tgtEl>
                                          <p:spTgt spid="15"/>
                                        </p:tgtEl>
                                      </p:cBhvr>
                                      <p:by x="105000" y="105000"/>
                                    </p:animScale>
                                  </p:childTnLst>
                                </p:cTn>
                              </p:par>
                            </p:childTnLst>
                          </p:cTn>
                        </p:par>
                        <p:par>
                          <p:cTn id="115" fill="hold">
                            <p:stCondLst>
                              <p:cond delay="4050"/>
                            </p:stCondLst>
                            <p:childTnLst>
                              <p:par>
                                <p:cTn id="116" presetID="26" presetClass="emph" presetSubtype="0" fill="hold" grpId="3" nodeType="afterEffect">
                                  <p:stCondLst>
                                    <p:cond delay="0"/>
                                  </p:stCondLst>
                                  <p:childTnLst>
                                    <p:animEffect transition="out" filter="fade">
                                      <p:cBhvr>
                                        <p:cTn id="117" dur="150" tmFilter="0, 0; .2, .5; .8, .5; 1, 0"/>
                                        <p:tgtEl>
                                          <p:spTgt spid="12"/>
                                        </p:tgtEl>
                                      </p:cBhvr>
                                    </p:animEffect>
                                    <p:animScale>
                                      <p:cBhvr>
                                        <p:cTn id="118" dur="75" autoRev="1" fill="hold"/>
                                        <p:tgtEl>
                                          <p:spTgt spid="12"/>
                                        </p:tgtEl>
                                      </p:cBhvr>
                                      <p:by x="105000" y="105000"/>
                                    </p:animScale>
                                  </p:childTnLst>
                                </p:cTn>
                              </p:par>
                            </p:childTnLst>
                          </p:cTn>
                        </p:par>
                        <p:par>
                          <p:cTn id="119" fill="hold">
                            <p:stCondLst>
                              <p:cond delay="4200"/>
                            </p:stCondLst>
                            <p:childTnLst>
                              <p:par>
                                <p:cTn id="120" presetID="26" presetClass="emph" presetSubtype="0" fill="hold" grpId="3" nodeType="afterEffect">
                                  <p:stCondLst>
                                    <p:cond delay="0"/>
                                  </p:stCondLst>
                                  <p:childTnLst>
                                    <p:animEffect transition="out" filter="fade">
                                      <p:cBhvr>
                                        <p:cTn id="121" dur="150" tmFilter="0, 0; .2, .5; .8, .5; 1, 0"/>
                                        <p:tgtEl>
                                          <p:spTgt spid="13"/>
                                        </p:tgtEl>
                                      </p:cBhvr>
                                    </p:animEffect>
                                    <p:animScale>
                                      <p:cBhvr>
                                        <p:cTn id="122" dur="75" autoRev="1" fill="hold"/>
                                        <p:tgtEl>
                                          <p:spTgt spid="13"/>
                                        </p:tgtEl>
                                      </p:cBhvr>
                                      <p:by x="105000" y="105000"/>
                                    </p:animScale>
                                  </p:childTnLst>
                                </p:cTn>
                              </p:par>
                            </p:childTnLst>
                          </p:cTn>
                        </p:par>
                        <p:par>
                          <p:cTn id="123" fill="hold">
                            <p:stCondLst>
                              <p:cond delay="4350"/>
                            </p:stCondLst>
                            <p:childTnLst>
                              <p:par>
                                <p:cTn id="124" presetID="26" presetClass="emph" presetSubtype="0" fill="hold" grpId="3" nodeType="afterEffect">
                                  <p:stCondLst>
                                    <p:cond delay="0"/>
                                  </p:stCondLst>
                                  <p:childTnLst>
                                    <p:animEffect transition="out" filter="fade">
                                      <p:cBhvr>
                                        <p:cTn id="125" dur="150" tmFilter="0, 0; .2, .5; .8, .5; 1, 0"/>
                                        <p:tgtEl>
                                          <p:spTgt spid="16"/>
                                        </p:tgtEl>
                                      </p:cBhvr>
                                    </p:animEffect>
                                    <p:animScale>
                                      <p:cBhvr>
                                        <p:cTn id="126" dur="75" autoRev="1" fill="hold"/>
                                        <p:tgtEl>
                                          <p:spTgt spid="16"/>
                                        </p:tgtEl>
                                      </p:cBhvr>
                                      <p:by x="105000" y="105000"/>
                                    </p:animScale>
                                  </p:childTnLst>
                                </p:cTn>
                              </p:par>
                            </p:childTnLst>
                          </p:cTn>
                        </p:par>
                        <p:par>
                          <p:cTn id="127" fill="hold">
                            <p:stCondLst>
                              <p:cond delay="4500"/>
                            </p:stCondLst>
                            <p:childTnLst>
                              <p:par>
                                <p:cTn id="128" presetID="26" presetClass="emph" presetSubtype="0" fill="hold" grpId="3" nodeType="afterEffect">
                                  <p:stCondLst>
                                    <p:cond delay="0"/>
                                  </p:stCondLst>
                                  <p:childTnLst>
                                    <p:animEffect transition="out" filter="fade">
                                      <p:cBhvr>
                                        <p:cTn id="129" dur="150" tmFilter="0, 0; .2, .5; .8, .5; 1, 0"/>
                                        <p:tgtEl>
                                          <p:spTgt spid="19"/>
                                        </p:tgtEl>
                                      </p:cBhvr>
                                    </p:animEffect>
                                    <p:animScale>
                                      <p:cBhvr>
                                        <p:cTn id="130" dur="75" autoRev="1" fill="hold"/>
                                        <p:tgtEl>
                                          <p:spTgt spid="19"/>
                                        </p:tgtEl>
                                      </p:cBhvr>
                                      <p:by x="105000" y="105000"/>
                                    </p:animScale>
                                  </p:childTnLst>
                                </p:cTn>
                              </p:par>
                            </p:childTnLst>
                          </p:cTn>
                        </p:par>
                        <p:par>
                          <p:cTn id="131" fill="hold">
                            <p:stCondLst>
                              <p:cond delay="4650"/>
                            </p:stCondLst>
                            <p:childTnLst>
                              <p:par>
                                <p:cTn id="132" presetID="26" presetClass="emph" presetSubtype="0" fill="hold" grpId="3" nodeType="afterEffect">
                                  <p:stCondLst>
                                    <p:cond delay="0"/>
                                  </p:stCondLst>
                                  <p:childTnLst>
                                    <p:animEffect transition="out" filter="fade">
                                      <p:cBhvr>
                                        <p:cTn id="133" dur="150" tmFilter="0, 0; .2, .5; .8, .5; 1, 0"/>
                                        <p:tgtEl>
                                          <p:spTgt spid="17"/>
                                        </p:tgtEl>
                                      </p:cBhvr>
                                    </p:animEffect>
                                    <p:animScale>
                                      <p:cBhvr>
                                        <p:cTn id="134" dur="75" autoRev="1" fill="hold"/>
                                        <p:tgtEl>
                                          <p:spTgt spid="17"/>
                                        </p:tgtEl>
                                      </p:cBhvr>
                                      <p:by x="105000" y="105000"/>
                                    </p:animScale>
                                  </p:childTnLst>
                                </p:cTn>
                              </p:par>
                            </p:childTnLst>
                          </p:cTn>
                        </p:par>
                        <p:par>
                          <p:cTn id="135" fill="hold">
                            <p:stCondLst>
                              <p:cond delay="4800"/>
                            </p:stCondLst>
                            <p:childTnLst>
                              <p:par>
                                <p:cTn id="136" presetID="26" presetClass="emph" presetSubtype="0" fill="hold" grpId="3" nodeType="afterEffect">
                                  <p:stCondLst>
                                    <p:cond delay="0"/>
                                  </p:stCondLst>
                                  <p:childTnLst>
                                    <p:animEffect transition="out" filter="fade">
                                      <p:cBhvr>
                                        <p:cTn id="137" dur="150" tmFilter="0, 0; .2, .5; .8, .5; 1, 0"/>
                                        <p:tgtEl>
                                          <p:spTgt spid="10"/>
                                        </p:tgtEl>
                                      </p:cBhvr>
                                    </p:animEffect>
                                    <p:animScale>
                                      <p:cBhvr>
                                        <p:cTn id="138" dur="75" autoRev="1" fill="hold"/>
                                        <p:tgtEl>
                                          <p:spTgt spid="10"/>
                                        </p:tgtEl>
                                      </p:cBhvr>
                                      <p:by x="105000" y="105000"/>
                                    </p:animScale>
                                  </p:childTnLst>
                                </p:cTn>
                              </p:par>
                            </p:childTnLst>
                          </p:cTn>
                        </p:par>
                        <p:par>
                          <p:cTn id="139" fill="hold">
                            <p:stCondLst>
                              <p:cond delay="4950"/>
                            </p:stCondLst>
                            <p:childTnLst>
                              <p:par>
                                <p:cTn id="140" presetID="26" presetClass="emph" presetSubtype="0" fill="hold" grpId="3" nodeType="afterEffect">
                                  <p:stCondLst>
                                    <p:cond delay="0"/>
                                  </p:stCondLst>
                                  <p:childTnLst>
                                    <p:animEffect transition="out" filter="fade">
                                      <p:cBhvr>
                                        <p:cTn id="141" dur="150" tmFilter="0, 0; .2, .5; .8, .5; 1, 0"/>
                                        <p:tgtEl>
                                          <p:spTgt spid="18"/>
                                        </p:tgtEl>
                                      </p:cBhvr>
                                    </p:animEffect>
                                    <p:animScale>
                                      <p:cBhvr>
                                        <p:cTn id="142" dur="75" autoRev="1" fill="hold"/>
                                        <p:tgtEl>
                                          <p:spTgt spid="18"/>
                                        </p:tgtEl>
                                      </p:cBhvr>
                                      <p:by x="105000" y="105000"/>
                                    </p:animScale>
                                  </p:childTnLst>
                                </p:cTn>
                              </p:par>
                            </p:childTnLst>
                          </p:cTn>
                        </p:par>
                        <p:par>
                          <p:cTn id="143" fill="hold">
                            <p:stCondLst>
                              <p:cond delay="5100"/>
                            </p:stCondLst>
                            <p:childTnLst>
                              <p:par>
                                <p:cTn id="144" presetID="26" presetClass="emph" presetSubtype="0" fill="hold" grpId="3" nodeType="afterEffect">
                                  <p:stCondLst>
                                    <p:cond delay="0"/>
                                  </p:stCondLst>
                                  <p:childTnLst>
                                    <p:animEffect transition="out" filter="fade">
                                      <p:cBhvr>
                                        <p:cTn id="145" dur="150" tmFilter="0, 0; .2, .5; .8, .5; 1, 0"/>
                                        <p:tgtEl>
                                          <p:spTgt spid="14"/>
                                        </p:tgtEl>
                                      </p:cBhvr>
                                    </p:animEffect>
                                    <p:animScale>
                                      <p:cBhvr>
                                        <p:cTn id="146" dur="75" autoRev="1" fill="hold"/>
                                        <p:tgtEl>
                                          <p:spTgt spid="14"/>
                                        </p:tgtEl>
                                      </p:cBhvr>
                                      <p:by x="105000" y="105000"/>
                                    </p:animScale>
                                  </p:childTnLst>
                                </p:cTn>
                              </p:par>
                            </p:childTnLst>
                          </p:cTn>
                        </p:par>
                        <p:par>
                          <p:cTn id="147" fill="hold">
                            <p:stCondLst>
                              <p:cond delay="5250"/>
                            </p:stCondLst>
                            <p:childTnLst>
                              <p:par>
                                <p:cTn id="148" presetID="26" presetClass="emph" presetSubtype="0" fill="hold" grpId="3" nodeType="afterEffect">
                                  <p:stCondLst>
                                    <p:cond delay="0"/>
                                  </p:stCondLst>
                                  <p:childTnLst>
                                    <p:animEffect transition="out" filter="fade">
                                      <p:cBhvr>
                                        <p:cTn id="149" dur="150" tmFilter="0, 0; .2, .5; .8, .5; 1, 0"/>
                                        <p:tgtEl>
                                          <p:spTgt spid="15"/>
                                        </p:tgtEl>
                                      </p:cBhvr>
                                    </p:animEffect>
                                    <p:animScale>
                                      <p:cBhvr>
                                        <p:cTn id="150" dur="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1" fill="hold" display="0">
                  <p:stCondLst>
                    <p:cond delay="indefinite"/>
                  </p:stCondLst>
                  <p:endCondLst>
                    <p:cond evt="onStopAudio" delay="0">
                      <p:tgtEl>
                        <p:sldTgt/>
                      </p:tgtEl>
                    </p:cond>
                  </p:endCondLst>
                </p:cTn>
                <p:tgtEl>
                  <p:spTgt spid="3"/>
                </p:tgtEl>
              </p:cMediaNode>
            </p:audio>
          </p:childTnLst>
        </p:cTn>
      </p:par>
    </p:tnLst>
    <p:bldLst>
      <p:bldP spid="10" grpId="0" animBg="1"/>
      <p:bldP spid="10" grpId="1" animBg="1"/>
      <p:bldP spid="10" grpId="2" animBg="1"/>
      <p:bldP spid="10"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5B0A200-9A80-4801-8DA7-8E9A903A553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1" b="99430" l="702" r="99298">
                        <a14:foregroundMark x1="31831" y1="41071" x2="34933" y2="69724"/>
                        <a14:foregroundMark x1="34933" y1="69724" x2="68578" y2="84511"/>
                        <a14:foregroundMark x1="68578" y1="84511" x2="34757" y2="93199"/>
                        <a14:foregroundMark x1="34757" y1="93199" x2="99298" y2="95568"/>
                        <a14:foregroundMark x1="97250" y1="99430" x2="23523" y2="99430"/>
                        <a14:foregroundMark x1="23523" y1="99430" x2="35986" y2="97894"/>
                        <a14:foregroundMark x1="702" y1="97104" x2="13166" y2="95568"/>
                        <a14:foregroundMark x1="29783" y1="94778" x2="4857" y2="99430"/>
                        <a14:backgroundMark x1="10064" y1="39491" x2="2809" y2="70645"/>
                        <a14:backgroundMark x1="96197" y1="78412" x2="94149" y2="69065"/>
                      </a14:backgroundRemoval>
                    </a14:imgEffect>
                  </a14:imgLayer>
                </a14:imgProps>
              </a:ext>
              <a:ext uri="{28A0092B-C50C-407E-A947-70E740481C1C}">
                <a14:useLocalDpi xmlns:a14="http://schemas.microsoft.com/office/drawing/2010/main" val="0"/>
              </a:ext>
            </a:extLst>
          </a:blip>
          <a:stretch>
            <a:fillRect/>
          </a:stretch>
        </p:blipFill>
        <p:spPr>
          <a:xfrm>
            <a:off x="8268355" y="3774938"/>
            <a:ext cx="1484001" cy="1978957"/>
          </a:xfrm>
          <a:prstGeom prst="rect">
            <a:avLst/>
          </a:prstGeom>
        </p:spPr>
      </p:pic>
      <p:pic>
        <p:nvPicPr>
          <p:cNvPr id="2050" name="Picture 2" descr="http://gameai.eecs.qmul.ac.uk/wp-content/uploads/sites/35/2018/10/Simon-Colton.jpg">
            <a:extLst>
              <a:ext uri="{FF2B5EF4-FFF2-40B4-BE49-F238E27FC236}">
                <a16:creationId xmlns:a16="http://schemas.microsoft.com/office/drawing/2014/main" id="{D8F0C504-C456-439D-B6A9-74C9CA30755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429" b="99429" l="3143" r="90286">
                        <a14:foregroundMark x1="65714" y1="10000" x2="46000" y2="12000"/>
                        <a14:foregroundMark x1="74857" y1="17714" x2="88857" y2="46000"/>
                        <a14:foregroundMark x1="82857" y1="69779" x2="82467" y2="71325"/>
                        <a14:foregroundMark x1="85367" y1="59830" x2="83229" y2="68303"/>
                        <a14:foregroundMark x1="86622" y1="54857" x2="86315" y2="56075"/>
                        <a14:foregroundMark x1="86930" y1="53639" x2="86622" y2="54857"/>
                        <a14:foregroundMark x1="88857" y1="46000" x2="87906" y2="49769"/>
                        <a14:foregroundMark x1="67429" y1="75429" x2="41429" y2="97429"/>
                        <a14:foregroundMark x1="41429" y1="97429" x2="77429" y2="92857"/>
                        <a14:foregroundMark x1="77429" y1="92857" x2="84286" y2="99714"/>
                        <a14:foregroundMark x1="74000" y1="77429" x2="86000" y2="96857"/>
                        <a14:foregroundMark x1="73143" y1="81143" x2="90857" y2="99714"/>
                        <a14:foregroundMark x1="25429" y1="75429" x2="3143" y2="98571"/>
                        <a14:foregroundMark x1="3143" y1="98571" x2="31143" y2="97714"/>
                        <a14:foregroundMark x1="26286" y1="26857" x2="45714" y2="1429"/>
                        <a14:foregroundMark x1="45714" y1="1429" x2="78286" y2="8857"/>
                        <a14:foregroundMark x1="78286" y1="8857" x2="88000" y2="22286"/>
                        <a14:foregroundMark x1="35714" y1="19429" x2="65714" y2="5714"/>
                        <a14:foregroundMark x1="65714" y1="5714" x2="40286" y2="5429"/>
                        <a14:backgroundMark x1="79714" y1="77429" x2="83429" y2="54857"/>
                        <a14:backgroundMark x1="80571" y1="76286" x2="88857" y2="52000"/>
                        <a14:backgroundMark x1="83429" y1="74571" x2="85143" y2="71714"/>
                        <a14:backgroundMark x1="81429" y1="71714" x2="85143" y2="81143"/>
                        <a14:backgroundMark x1="87143" y1="64286" x2="91714" y2="52000"/>
                        <a14:backgroundMark x1="86000" y1="56857" x2="88857" y2="53143"/>
                        <a14:backgroundMark x1="91714" y1="53143" x2="88000" y2="54857"/>
                        <a14:backgroundMark x1="88000" y1="54857" x2="88000" y2="54857"/>
                        <a14:backgroundMark x1="88000" y1="54857" x2="88000" y2="54857"/>
                        <a14:backgroundMark x1="88000" y1="54857" x2="88857" y2="5485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453417" y="4396807"/>
            <a:ext cx="1555826" cy="1555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E55867F-3193-49DB-BE8E-7D0D6C091CD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5200" b="78700" l="39600" r="76067">
                        <a14:foregroundMark x1="43333" y1="63200" x2="65933" y2="69700"/>
                        <a14:foregroundMark x1="65933" y1="59800" x2="73933" y2="77000"/>
                        <a14:foregroundMark x1="40467" y1="67500" x2="39600" y2="787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5760" t="8677" r="19320" b="25926"/>
          <a:stretch/>
        </p:blipFill>
        <p:spPr>
          <a:xfrm>
            <a:off x="5941817" y="3645417"/>
            <a:ext cx="2276276" cy="2209275"/>
          </a:xfrm>
          <a:prstGeom prst="rect">
            <a:avLst/>
          </a:prstGeom>
        </p:spPr>
      </p:pic>
      <p:pic>
        <p:nvPicPr>
          <p:cNvPr id="6" name="Picture 5">
            <a:extLst>
              <a:ext uri="{FF2B5EF4-FFF2-40B4-BE49-F238E27FC236}">
                <a16:creationId xmlns:a16="http://schemas.microsoft.com/office/drawing/2014/main" id="{30E76AB2-88A9-477B-BAE3-745FB688C96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264" b="99395" l="2381" r="98426">
                        <a14:foregroundMark x1="41122" y1="11945" x2="52744" y2="7304"/>
                        <a14:foregroundMark x1="8596" y1="97135" x2="80145" y2="91727"/>
                        <a14:foregroundMark x1="80145" y1="91727" x2="87571" y2="91727"/>
                        <a14:foregroundMark x1="26392" y1="91727" x2="2381" y2="95601"/>
                        <a14:foregroundMark x1="80589" y1="95601" x2="86037" y2="99435"/>
                        <a14:foregroundMark x1="75948" y1="84746" x2="98426" y2="97902"/>
                      </a14:backgroundRemoval>
                    </a14:imgEffect>
                  </a14:imgLayer>
                </a14:imgProps>
              </a:ext>
              <a:ext uri="{28A0092B-C50C-407E-A947-70E740481C1C}">
                <a14:useLocalDpi xmlns:a14="http://schemas.microsoft.com/office/drawing/2010/main" val="0"/>
              </a:ext>
            </a:extLst>
          </a:blip>
          <a:stretch>
            <a:fillRect/>
          </a:stretch>
        </p:blipFill>
        <p:spPr>
          <a:xfrm>
            <a:off x="6998647" y="4078439"/>
            <a:ext cx="1874194" cy="1874194"/>
          </a:xfrm>
          <a:prstGeom prst="rect">
            <a:avLst/>
          </a:prstGeom>
        </p:spPr>
      </p:pic>
      <p:sp>
        <p:nvSpPr>
          <p:cNvPr id="8" name="Rectangle 7">
            <a:extLst>
              <a:ext uri="{FF2B5EF4-FFF2-40B4-BE49-F238E27FC236}">
                <a16:creationId xmlns:a16="http://schemas.microsoft.com/office/drawing/2014/main" id="{49238913-5216-486A-84EC-D5322E507EE4}"/>
              </a:ext>
            </a:extLst>
          </p:cNvPr>
          <p:cNvSpPr/>
          <p:nvPr/>
        </p:nvSpPr>
        <p:spPr>
          <a:xfrm>
            <a:off x="1182757" y="795130"/>
            <a:ext cx="4913243" cy="2633870"/>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5E00F84-CA05-42B1-B294-D351C6BBC216}"/>
              </a:ext>
            </a:extLst>
          </p:cNvPr>
          <p:cNvSpPr/>
          <p:nvPr/>
        </p:nvSpPr>
        <p:spPr>
          <a:xfrm>
            <a:off x="6096000" y="795130"/>
            <a:ext cx="4913243" cy="26338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A2ACD66-C801-43E4-8C9B-5F9A3B207A7C}"/>
              </a:ext>
            </a:extLst>
          </p:cNvPr>
          <p:cNvSpPr/>
          <p:nvPr/>
        </p:nvSpPr>
        <p:spPr>
          <a:xfrm>
            <a:off x="1182757" y="3429000"/>
            <a:ext cx="4913243" cy="26338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F5E4BD8-F1FA-4E75-AF0B-633F715E9B94}"/>
              </a:ext>
            </a:extLst>
          </p:cNvPr>
          <p:cNvSpPr/>
          <p:nvPr/>
        </p:nvSpPr>
        <p:spPr>
          <a:xfrm>
            <a:off x="6096000" y="3429000"/>
            <a:ext cx="4913243" cy="2633870"/>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FD6A37F8-7491-4382-852A-1A378222F3FF}"/>
              </a:ext>
            </a:extLst>
          </p:cNvPr>
          <p:cNvGrpSpPr/>
          <p:nvPr/>
        </p:nvGrpSpPr>
        <p:grpSpPr>
          <a:xfrm>
            <a:off x="2466972" y="907171"/>
            <a:ext cx="2344814" cy="2371327"/>
            <a:chOff x="2471927" y="842066"/>
            <a:chExt cx="2344814" cy="2371327"/>
          </a:xfrm>
        </p:grpSpPr>
        <p:grpSp>
          <p:nvGrpSpPr>
            <p:cNvPr id="12" name="Group 11">
              <a:extLst>
                <a:ext uri="{FF2B5EF4-FFF2-40B4-BE49-F238E27FC236}">
                  <a16:creationId xmlns:a16="http://schemas.microsoft.com/office/drawing/2014/main" id="{4FAF9483-4662-454A-AC9C-A365CE12A2FB}"/>
                </a:ext>
              </a:extLst>
            </p:cNvPr>
            <p:cNvGrpSpPr/>
            <p:nvPr/>
          </p:nvGrpSpPr>
          <p:grpSpPr>
            <a:xfrm>
              <a:off x="2471928" y="871163"/>
              <a:ext cx="2344813" cy="2335333"/>
              <a:chOff x="8763000" y="848675"/>
              <a:chExt cx="2590800" cy="2580325"/>
            </a:xfrm>
            <a:solidFill>
              <a:schemeClr val="accent6"/>
            </a:solidFill>
          </p:grpSpPr>
          <p:sp>
            <p:nvSpPr>
              <p:cNvPr id="13" name="Rectangle 12">
                <a:extLst>
                  <a:ext uri="{FF2B5EF4-FFF2-40B4-BE49-F238E27FC236}">
                    <a16:creationId xmlns:a16="http://schemas.microsoft.com/office/drawing/2014/main" id="{C139977E-F393-4E04-A3C1-DE96D6CF26C7}"/>
                  </a:ext>
                </a:extLst>
              </p:cNvPr>
              <p:cNvSpPr/>
              <p:nvPr/>
            </p:nvSpPr>
            <p:spPr>
              <a:xfrm>
                <a:off x="876300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F9D8D05-0738-40B2-B80E-09A841B8159C}"/>
                  </a:ext>
                </a:extLst>
              </p:cNvPr>
              <p:cNvSpPr/>
              <p:nvPr/>
            </p:nvSpPr>
            <p:spPr>
              <a:xfrm>
                <a:off x="928116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14">
                <a:extLst>
                  <a:ext uri="{FF2B5EF4-FFF2-40B4-BE49-F238E27FC236}">
                    <a16:creationId xmlns:a16="http://schemas.microsoft.com/office/drawing/2014/main" id="{0AF13AED-1BFC-415F-9265-1FBD881AD579}"/>
                  </a:ext>
                </a:extLst>
              </p:cNvPr>
              <p:cNvSpPr/>
              <p:nvPr/>
            </p:nvSpPr>
            <p:spPr>
              <a:xfrm>
                <a:off x="979932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64C1DEF4-1E60-4BE8-9B4B-03B4B9987A61}"/>
                  </a:ext>
                </a:extLst>
              </p:cNvPr>
              <p:cNvSpPr/>
              <p:nvPr/>
            </p:nvSpPr>
            <p:spPr>
              <a:xfrm>
                <a:off x="1031748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824C2684-02A0-4C5C-8F3A-62AFA31C3D87}"/>
                  </a:ext>
                </a:extLst>
              </p:cNvPr>
              <p:cNvSpPr/>
              <p:nvPr/>
            </p:nvSpPr>
            <p:spPr>
              <a:xfrm>
                <a:off x="1083564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tangle 17">
                <a:extLst>
                  <a:ext uri="{FF2B5EF4-FFF2-40B4-BE49-F238E27FC236}">
                    <a16:creationId xmlns:a16="http://schemas.microsoft.com/office/drawing/2014/main" id="{033961B8-E38B-40F3-994E-2520E550E9C3}"/>
                  </a:ext>
                </a:extLst>
              </p:cNvPr>
              <p:cNvSpPr/>
              <p:nvPr/>
            </p:nvSpPr>
            <p:spPr>
              <a:xfrm>
                <a:off x="876300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A5970397-FDC3-4BB1-A34C-80EBA2321925}"/>
                  </a:ext>
                </a:extLst>
              </p:cNvPr>
              <p:cNvSpPr/>
              <p:nvPr/>
            </p:nvSpPr>
            <p:spPr>
              <a:xfrm>
                <a:off x="928116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5E6F7F58-E48F-43DE-A691-FBAEF24536E5}"/>
                  </a:ext>
                </a:extLst>
              </p:cNvPr>
              <p:cNvSpPr/>
              <p:nvPr/>
            </p:nvSpPr>
            <p:spPr>
              <a:xfrm>
                <a:off x="979932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7B872F30-0C7A-435A-8437-AC2C57FE0A1D}"/>
                  </a:ext>
                </a:extLst>
              </p:cNvPr>
              <p:cNvSpPr/>
              <p:nvPr/>
            </p:nvSpPr>
            <p:spPr>
              <a:xfrm>
                <a:off x="1031748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ectangle 21">
                <a:extLst>
                  <a:ext uri="{FF2B5EF4-FFF2-40B4-BE49-F238E27FC236}">
                    <a16:creationId xmlns:a16="http://schemas.microsoft.com/office/drawing/2014/main" id="{0682A398-CA37-44DE-8E72-D4123569ABC7}"/>
                  </a:ext>
                </a:extLst>
              </p:cNvPr>
              <p:cNvSpPr/>
              <p:nvPr/>
            </p:nvSpPr>
            <p:spPr>
              <a:xfrm>
                <a:off x="10835640" y="1363978"/>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CB7B9098-F2F1-42D6-840F-28778AC54AEA}"/>
                  </a:ext>
                </a:extLst>
              </p:cNvPr>
              <p:cNvSpPr/>
              <p:nvPr/>
            </p:nvSpPr>
            <p:spPr>
              <a:xfrm>
                <a:off x="876300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E0996485-0BB6-40B1-8763-E62109E64F2E}"/>
                  </a:ext>
                </a:extLst>
              </p:cNvPr>
              <p:cNvSpPr/>
              <p:nvPr/>
            </p:nvSpPr>
            <p:spPr>
              <a:xfrm>
                <a:off x="928116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Rectangle 24">
                <a:extLst>
                  <a:ext uri="{FF2B5EF4-FFF2-40B4-BE49-F238E27FC236}">
                    <a16:creationId xmlns:a16="http://schemas.microsoft.com/office/drawing/2014/main" id="{D0187D0F-0EF5-44D0-B177-858E0A7002FA}"/>
                  </a:ext>
                </a:extLst>
              </p:cNvPr>
              <p:cNvSpPr/>
              <p:nvPr/>
            </p:nvSpPr>
            <p:spPr>
              <a:xfrm>
                <a:off x="979932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0173A316-9594-44A8-8C87-BED72AD542C9}"/>
                  </a:ext>
                </a:extLst>
              </p:cNvPr>
              <p:cNvSpPr/>
              <p:nvPr/>
            </p:nvSpPr>
            <p:spPr>
              <a:xfrm>
                <a:off x="1031748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A848ACCF-804D-48BA-9355-D741DFC6EA12}"/>
                  </a:ext>
                </a:extLst>
              </p:cNvPr>
              <p:cNvSpPr/>
              <p:nvPr/>
            </p:nvSpPr>
            <p:spPr>
              <a:xfrm>
                <a:off x="10835640" y="1880234"/>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Rectangle 27">
                <a:extLst>
                  <a:ext uri="{FF2B5EF4-FFF2-40B4-BE49-F238E27FC236}">
                    <a16:creationId xmlns:a16="http://schemas.microsoft.com/office/drawing/2014/main" id="{B74BE54A-8183-41C2-8D0C-A171C2B1A43E}"/>
                  </a:ext>
                </a:extLst>
              </p:cNvPr>
              <p:cNvSpPr/>
              <p:nvPr/>
            </p:nvSpPr>
            <p:spPr>
              <a:xfrm>
                <a:off x="876300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Rectangle 28">
                <a:extLst>
                  <a:ext uri="{FF2B5EF4-FFF2-40B4-BE49-F238E27FC236}">
                    <a16:creationId xmlns:a16="http://schemas.microsoft.com/office/drawing/2014/main" id="{150B12AB-6299-4D9A-AE31-B902753DB985}"/>
                  </a:ext>
                </a:extLst>
              </p:cNvPr>
              <p:cNvSpPr/>
              <p:nvPr/>
            </p:nvSpPr>
            <p:spPr>
              <a:xfrm>
                <a:off x="928116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Rectangle 29">
                <a:extLst>
                  <a:ext uri="{FF2B5EF4-FFF2-40B4-BE49-F238E27FC236}">
                    <a16:creationId xmlns:a16="http://schemas.microsoft.com/office/drawing/2014/main" id="{3DCFD0F7-A1C6-4B7F-974C-FD5A3C034454}"/>
                  </a:ext>
                </a:extLst>
              </p:cNvPr>
              <p:cNvSpPr/>
              <p:nvPr/>
            </p:nvSpPr>
            <p:spPr>
              <a:xfrm>
                <a:off x="979932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67D2CDDC-9B45-4D51-8150-9F4C583E6415}"/>
                  </a:ext>
                </a:extLst>
              </p:cNvPr>
              <p:cNvSpPr/>
              <p:nvPr/>
            </p:nvSpPr>
            <p:spPr>
              <a:xfrm>
                <a:off x="1031748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77569A68-5307-4724-949D-5B810F743991}"/>
                  </a:ext>
                </a:extLst>
              </p:cNvPr>
              <p:cNvSpPr/>
              <p:nvPr/>
            </p:nvSpPr>
            <p:spPr>
              <a:xfrm>
                <a:off x="10835640" y="2395536"/>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Rectangle 32">
                <a:extLst>
                  <a:ext uri="{FF2B5EF4-FFF2-40B4-BE49-F238E27FC236}">
                    <a16:creationId xmlns:a16="http://schemas.microsoft.com/office/drawing/2014/main" id="{851B7143-CE38-4B43-B7A7-24628437BC27}"/>
                  </a:ext>
                </a:extLst>
              </p:cNvPr>
              <p:cNvSpPr/>
              <p:nvPr/>
            </p:nvSpPr>
            <p:spPr>
              <a:xfrm>
                <a:off x="876300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4" name="Rectangle 33">
                <a:extLst>
                  <a:ext uri="{FF2B5EF4-FFF2-40B4-BE49-F238E27FC236}">
                    <a16:creationId xmlns:a16="http://schemas.microsoft.com/office/drawing/2014/main" id="{2FE2BD65-4E0D-4974-AB55-21FA284F63AE}"/>
                  </a:ext>
                </a:extLst>
              </p:cNvPr>
              <p:cNvSpPr/>
              <p:nvPr/>
            </p:nvSpPr>
            <p:spPr>
              <a:xfrm>
                <a:off x="928116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34">
                <a:extLst>
                  <a:ext uri="{FF2B5EF4-FFF2-40B4-BE49-F238E27FC236}">
                    <a16:creationId xmlns:a16="http://schemas.microsoft.com/office/drawing/2014/main" id="{1D55F899-8470-4809-8403-3D90E7FBC544}"/>
                  </a:ext>
                </a:extLst>
              </p:cNvPr>
              <p:cNvSpPr/>
              <p:nvPr/>
            </p:nvSpPr>
            <p:spPr>
              <a:xfrm>
                <a:off x="979932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6" name="Rectangle 35">
                <a:extLst>
                  <a:ext uri="{FF2B5EF4-FFF2-40B4-BE49-F238E27FC236}">
                    <a16:creationId xmlns:a16="http://schemas.microsoft.com/office/drawing/2014/main" id="{9CAAAC7B-20EE-444E-99D2-A4D324A1F0E9}"/>
                  </a:ext>
                </a:extLst>
              </p:cNvPr>
              <p:cNvSpPr/>
              <p:nvPr/>
            </p:nvSpPr>
            <p:spPr>
              <a:xfrm>
                <a:off x="1031748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7" name="Rectangle 36">
                <a:extLst>
                  <a:ext uri="{FF2B5EF4-FFF2-40B4-BE49-F238E27FC236}">
                    <a16:creationId xmlns:a16="http://schemas.microsoft.com/office/drawing/2014/main" id="{68D1E473-7D19-4E1C-B26F-F8CB7D865301}"/>
                  </a:ext>
                </a:extLst>
              </p:cNvPr>
              <p:cNvSpPr/>
              <p:nvPr/>
            </p:nvSpPr>
            <p:spPr>
              <a:xfrm>
                <a:off x="10835640" y="2910840"/>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38" name="Graphic 37" descr="Rat">
              <a:extLst>
                <a:ext uri="{FF2B5EF4-FFF2-40B4-BE49-F238E27FC236}">
                  <a16:creationId xmlns:a16="http://schemas.microsoft.com/office/drawing/2014/main" id="{74831876-FCD6-46A7-8763-A18E0A5F8DD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71927" y="2731497"/>
              <a:ext cx="468963" cy="468963"/>
            </a:xfrm>
            <a:prstGeom prst="rect">
              <a:avLst/>
            </a:prstGeom>
          </p:spPr>
        </p:pic>
        <p:pic>
          <p:nvPicPr>
            <p:cNvPr id="39" name="Graphic 38" descr="Pizza">
              <a:extLst>
                <a:ext uri="{FF2B5EF4-FFF2-40B4-BE49-F238E27FC236}">
                  <a16:creationId xmlns:a16="http://schemas.microsoft.com/office/drawing/2014/main" id="{6580D5F0-BD90-4B9E-AD69-5E6D8706A2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47778" y="842066"/>
              <a:ext cx="468963" cy="468963"/>
            </a:xfrm>
            <a:prstGeom prst="rect">
              <a:avLst/>
            </a:prstGeom>
          </p:spPr>
        </p:pic>
        <p:pic>
          <p:nvPicPr>
            <p:cNvPr id="56" name="Graphic 55" descr="Cat">
              <a:extLst>
                <a:ext uri="{FF2B5EF4-FFF2-40B4-BE49-F238E27FC236}">
                  <a16:creationId xmlns:a16="http://schemas.microsoft.com/office/drawing/2014/main" id="{095DF6CE-AE4D-4458-8D52-F7804DC8931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3401205" y="2744430"/>
              <a:ext cx="468963" cy="468963"/>
            </a:xfrm>
            <a:prstGeom prst="rect">
              <a:avLst/>
            </a:prstGeom>
          </p:spPr>
        </p:pic>
        <p:pic>
          <p:nvPicPr>
            <p:cNvPr id="72" name="Graphic 71" descr="Cat">
              <a:extLst>
                <a:ext uri="{FF2B5EF4-FFF2-40B4-BE49-F238E27FC236}">
                  <a16:creationId xmlns:a16="http://schemas.microsoft.com/office/drawing/2014/main" id="{9069FE45-7676-4B8B-8074-95EE9BC66A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44864" y="1342713"/>
              <a:ext cx="468963" cy="468963"/>
            </a:xfrm>
            <a:prstGeom prst="rect">
              <a:avLst/>
            </a:prstGeom>
          </p:spPr>
        </p:pic>
      </p:grpSp>
      <p:pic>
        <p:nvPicPr>
          <p:cNvPr id="74" name="Graphic 73" descr="Head with Gears">
            <a:extLst>
              <a:ext uri="{FF2B5EF4-FFF2-40B4-BE49-F238E27FC236}">
                <a16:creationId xmlns:a16="http://schemas.microsoft.com/office/drawing/2014/main" id="{5E7EA741-3FB5-4A4B-89C2-487595B3F69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582874" y="916224"/>
            <a:ext cx="2512776" cy="2512776"/>
          </a:xfrm>
          <a:prstGeom prst="rect">
            <a:avLst/>
          </a:prstGeom>
        </p:spPr>
      </p:pic>
      <p:pic>
        <p:nvPicPr>
          <p:cNvPr id="3074" name="Picture 2" descr="https://t3.ftcdn.net/jpg/01/39/55/98/240_F_139559873_H6ZX0YsqcUemBlcVoSgocDfuvsMD5ydD.jpg">
            <a:extLst>
              <a:ext uri="{FF2B5EF4-FFF2-40B4-BE49-F238E27FC236}">
                <a16:creationId xmlns:a16="http://schemas.microsoft.com/office/drawing/2014/main" id="{F91CB6DA-315C-4203-8A2C-174115CA8803}"/>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7083" b="92917" l="6935" r="99723">
                        <a14:foregroundMark x1="6935" y1="13333" x2="16644" y2="73333"/>
                        <a14:foregroundMark x1="16644" y1="73333" x2="17753" y2="89583"/>
                        <a14:foregroundMark x1="21359" y1="20833" x2="21359" y2="20833"/>
                        <a14:foregroundMark x1="20804" y1="16250" x2="22330" y2="23333"/>
                        <a14:foregroundMark x1="36616" y1="15833" x2="38003" y2="20833"/>
                        <a14:foregroundMark x1="47712" y1="14583" x2="51179" y2="20833"/>
                        <a14:foregroundMark x1="50208" y1="8333" x2="50902" y2="15417"/>
                        <a14:foregroundMark x1="25104" y1="48750" x2="27184" y2="61667"/>
                        <a14:foregroundMark x1="24965" y1="36667" x2="29265" y2="40000"/>
                        <a14:foregroundMark x1="51318" y1="35000" x2="52843" y2="47917"/>
                        <a14:foregroundMark x1="52982" y1="37917" x2="55617" y2="37917"/>
                        <a14:foregroundMark x1="56172" y1="39583" x2="59223" y2="39583"/>
                        <a14:foregroundMark x1="59778" y1="39583" x2="61026" y2="39167"/>
                        <a14:foregroundMark x1="54230" y1="51667" x2="56172" y2="67083"/>
                        <a14:foregroundMark x1="57975" y1="66250" x2="59501" y2="82083"/>
                        <a14:foregroundMark x1="91262" y1="20000" x2="90985" y2="30417"/>
                        <a14:foregroundMark x1="90291" y1="27917" x2="94313" y2="15417"/>
                        <a14:foregroundMark x1="90544" y1="70281" x2="91123" y2="77917"/>
                        <a14:foregroundMark x1="88627" y1="45000" x2="89575" y2="57500"/>
                        <a14:foregroundMark x1="99677" y1="91377" x2="99861" y2="91667"/>
                        <a14:foregroundMark x1="91123" y1="77917" x2="91791" y2="78968"/>
                        <a14:foregroundMark x1="57282" y1="90833" x2="59917" y2="90833"/>
                        <a14:foregroundMark x1="40777" y1="92500" x2="42025" y2="92917"/>
                        <a14:foregroundMark x1="18585" y1="90833" x2="20527" y2="90833"/>
                        <a14:foregroundMark x1="21637" y1="9167" x2="25936" y2="15000"/>
                        <a14:foregroundMark x1="34674" y1="7083" x2="37032" y2="11250"/>
                        <a14:foregroundMark x1="37309" y1="8750" x2="39390" y2="14167"/>
                        <a14:foregroundMark x1="37309" y1="9583" x2="39945" y2="12500"/>
                        <a14:foregroundMark x1="37309" y1="7917" x2="40638" y2="11667"/>
                        <a14:foregroundMark x1="37448" y1="7917" x2="38974" y2="10000"/>
                        <a14:foregroundMark x1="49653" y1="9583" x2="52982" y2="17083"/>
                        <a14:foregroundMark x1="51456" y1="13750" x2="50763" y2="8333"/>
                        <a14:foregroundMark x1="50624" y1="9583" x2="53121" y2="15000"/>
                        <a14:backgroundMark x1="90014" y1="57500" x2="90014" y2="68333"/>
                        <a14:backgroundMark x1="95007" y1="85000" x2="96533" y2="89583"/>
                        <a14:backgroundMark x1="97365" y1="88333" x2="99445" y2="88333"/>
                        <a14:backgroundMark x1="99029" y1="90833" x2="99861" y2="90417"/>
                        <a14:backgroundMark x1="95978" y1="86667" x2="99861" y2="88333"/>
                        <a14:backgroundMark x1="95562" y1="87917" x2="92372" y2="78333"/>
                        <a14:backgroundMark x1="95562" y1="83333" x2="94730" y2="83750"/>
                        <a14:backgroundMark x1="93343" y1="81667" x2="91401" y2="76250"/>
                      </a14:backgroundRemoval>
                    </a14:imgEffect>
                  </a14:imgLayer>
                </a14:imgProps>
              </a:ext>
              <a:ext uri="{28A0092B-C50C-407E-A947-70E740481C1C}">
                <a14:useLocalDpi xmlns:a14="http://schemas.microsoft.com/office/drawing/2010/main" val="0"/>
              </a:ext>
            </a:extLst>
          </a:blip>
          <a:srcRect/>
          <a:stretch>
            <a:fillRect/>
          </a:stretch>
        </p:blipFill>
        <p:spPr bwMode="auto">
          <a:xfrm>
            <a:off x="1463709" y="4018458"/>
            <a:ext cx="4343953" cy="1445976"/>
          </a:xfrm>
          <a:prstGeom prst="rect">
            <a:avLst/>
          </a:prstGeom>
          <a:noFill/>
          <a:extLst>
            <a:ext uri="{909E8E84-426E-40DD-AFC4-6F175D3DCCD1}">
              <a14:hiddenFill xmlns:a14="http://schemas.microsoft.com/office/drawing/2010/main">
                <a:solidFill>
                  <a:srgbClr val="FFFFFF"/>
                </a:solidFill>
              </a14:hiddenFill>
            </a:ext>
          </a:extLst>
        </p:spPr>
      </p:pic>
      <p:pic>
        <p:nvPicPr>
          <p:cNvPr id="77" name="Graphic 76" descr="Magnifying glass">
            <a:extLst>
              <a:ext uri="{FF2B5EF4-FFF2-40B4-BE49-F238E27FC236}">
                <a16:creationId xmlns:a16="http://schemas.microsoft.com/office/drawing/2014/main" id="{89ACCC4D-2AB6-4A78-A655-BA95BA7EA09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696140" y="2022110"/>
            <a:ext cx="2512776" cy="2512776"/>
          </a:xfrm>
          <a:prstGeom prst="rect">
            <a:avLst/>
          </a:prstGeom>
          <a:scene3d>
            <a:camera prst="orthographicFront"/>
            <a:lightRig rig="threePt" dir="t"/>
          </a:scene3d>
          <a:sp3d>
            <a:bevelT/>
          </a:sp3d>
        </p:spPr>
      </p:pic>
      <p:pic>
        <p:nvPicPr>
          <p:cNvPr id="2" name="Audio 1">
            <a:hlinkClick r:id="" action="ppaction://media"/>
            <a:extLst>
              <a:ext uri="{FF2B5EF4-FFF2-40B4-BE49-F238E27FC236}">
                <a16:creationId xmlns:a16="http://schemas.microsoft.com/office/drawing/2014/main" id="{54B1B805-FE6B-40C5-A2E8-70E21A435D34}"/>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19576442"/>
      </p:ext>
    </p:extLst>
  </p:cSld>
  <p:clrMapOvr>
    <a:masterClrMapping/>
  </p:clrMapOvr>
  <mc:AlternateContent xmlns:mc="http://schemas.openxmlformats.org/markup-compatibility/2006" xmlns:p14="http://schemas.microsoft.com/office/powerpoint/2010/main">
    <mc:Choice Requires="p14">
      <p:transition spd="slow" p14:dur="2000" advTm="9238"/>
    </mc:Choice>
    <mc:Fallback xmlns="">
      <p:transition spd="slow" advTm="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0456 0.00463 L 0.00456 0.00463 C 0.00326 7.40741E-7 0.00182 -0.0044 0.00065 -0.00903 C 0.00026 -0.01065 0.00013 -0.0125 -0.00026 -0.01412 C -0.00091 -0.0169 -0.00156 -0.01968 -0.00221 -0.02245 C -0.00247 -0.02407 -0.0026 -0.02616 -0.00312 -0.02755 C -0.00391 -0.02963 -0.00508 -0.03079 -0.00599 -0.03264 C -0.00664 -0.03426 -0.00716 -0.03588 -0.00781 -0.03773 C -0.01016 -0.05833 -0.00677 -0.03588 -0.01159 -0.05116 C -0.01224 -0.05324 -0.01211 -0.05579 -0.01263 -0.05787 C -0.01328 -0.06088 -0.01458 -0.06343 -0.01549 -0.06644 C -0.01614 -0.06852 -0.01654 -0.07107 -0.01732 -0.07315 C -0.01836 -0.0757 -0.02005 -0.07732 -0.02109 -0.07986 C -0.02252 -0.0831 -0.02422 -0.08611 -0.025 -0.09005 C -0.02526 -0.09167 -0.02526 -0.09375 -0.02591 -0.09514 C -0.02656 -0.09676 -0.02773 -0.09722 -0.02877 -0.09838 L -0.03255 -0.10857 C -0.0332 -0.11019 -0.03359 -0.11227 -0.03437 -0.11366 L -0.03633 -0.1169 C -0.03854 -0.12894 -0.03542 -0.11458 -0.0401 -0.12708 C -0.04062 -0.1287 -0.04049 -0.13079 -0.04101 -0.13218 C -0.0418 -0.1338 -0.0431 -0.13426 -0.04388 -0.13565 C -0.04596 -0.13866 -0.04739 -0.14306 -0.04961 -0.1456 C -0.05052 -0.14676 -0.05156 -0.14769 -0.05247 -0.14907 C -0.05417 -0.15162 -0.05599 -0.15417 -0.05716 -0.15741 C -0.05781 -0.15926 -0.05833 -0.16111 -0.05911 -0.1625 C -0.05989 -0.16412 -0.06107 -0.16482 -0.06198 -0.16597 C -0.06263 -0.16759 -0.06302 -0.16968 -0.0638 -0.17107 C -0.06471 -0.17245 -0.06575 -0.17315 -0.06667 -0.17431 C -0.06797 -0.17593 -0.0694 -0.17755 -0.07044 -0.1794 C -0.07135 -0.18079 -0.07148 -0.1831 -0.07239 -0.18449 C -0.07383 -0.18657 -0.07565 -0.1875 -0.07708 -0.18958 C -0.07825 -0.19097 -0.07891 -0.19329 -0.07995 -0.19468 C -0.08242 -0.19745 -0.08529 -0.19861 -0.08763 -0.20139 C -0.09466 -0.20972 -0.09101 -0.20741 -0.09805 -0.20972 C -0.10234 -0.21505 -0.09922 -0.21181 -0.10377 -0.21482 C -0.1069 -0.21713 -0.10833 -0.21852 -0.11133 -0.21991 C -0.11445 -0.22153 -0.11654 -0.22222 -0.11992 -0.22338 C -0.12109 -0.22454 -0.12239 -0.22593 -0.1237 -0.22662 C -0.12487 -0.22755 -0.12617 -0.22778 -0.12747 -0.22847 C -0.13307 -0.23056 -0.1332 -0.23032 -0.13984 -0.23171 C -0.14193 -0.2331 -0.14427 -0.23449 -0.14648 -0.23519 C -0.14922 -0.23588 -0.15208 -0.23634 -0.15495 -0.23681 C -0.15599 -0.2375 -0.1569 -0.23796 -0.15781 -0.23843 C -0.1694 -0.24445 -0.17096 -0.23958 -0.1901 -0.23843 C -0.19114 -0.23727 -0.19414 -0.23426 -0.19479 -0.23171 C -0.19635 -0.22639 -0.19674 -0.2206 -0.19766 -0.21482 C -0.19792 -0.2132 -0.19831 -0.21157 -0.1987 -0.20972 C -0.19831 -0.20023 -0.19857 -0.19051 -0.19766 -0.18125 C -0.19739 -0.17755 -0.19453 -0.17384 -0.19297 -0.17269 C -0.19114 -0.1713 -0.18893 -0.1713 -0.18724 -0.16921 C -0.18633 -0.16829 -0.18542 -0.16667 -0.18437 -0.16597 C -0.18255 -0.16458 -0.1806 -0.16366 -0.17877 -0.1625 C -0.17773 -0.16204 -0.17669 -0.16181 -0.17591 -0.16088 L -0.17305 -0.15741 C -0.16315 -0.1581 -0.15338 -0.15764 -0.14362 -0.15926 C -0.14193 -0.15949 -0.14049 -0.16181 -0.1388 -0.1625 C -0.13672 -0.16343 -0.13437 -0.16366 -0.13216 -0.16435 C -0.125 -0.16852 -0.13385 -0.16273 -0.12656 -0.16921 C -0.12565 -0.17014 -0.12461 -0.17037 -0.1237 -0.17107 C -0.12266 -0.17269 -0.12174 -0.17431 -0.12083 -0.17616 C -0.11315 -0.19167 -0.11992 -0.1794 -0.1151 -0.18796 C -0.11484 -0.18958 -0.11432 -0.1912 -0.11419 -0.19306 C -0.11146 -0.21435 -0.11341 -0.23403 -0.11419 -0.25718 C -0.11419 -0.25949 -0.11471 -0.26157 -0.1151 -0.26389 C -0.11575 -0.26713 -0.11654 -0.2706 -0.11706 -0.27407 C -0.11732 -0.27616 -0.11758 -0.27847 -0.11797 -0.28079 C -0.11849 -0.28403 -0.11875 -0.28796 -0.11992 -0.29074 C -0.12044 -0.29259 -0.12083 -0.29491 -0.12174 -0.29583 C -0.12344 -0.29769 -0.12552 -0.29838 -0.12747 -0.29931 C -0.12877 -0.29977 -0.12995 -0.30046 -0.13125 -0.30093 C -0.13281 -0.30162 -0.13437 -0.30185 -0.13594 -0.30255 C -0.13698 -0.30301 -0.13789 -0.3037 -0.1388 -0.3044 C -0.14049 -0.30532 -0.14193 -0.30741 -0.14362 -0.30764 C -0.15052 -0.30903 -0.15755 -0.3088 -0.16445 -0.30949 C -0.16627 -0.31042 -0.1694 -0.3125 -0.17109 -0.31273 C -0.17617 -0.31366 -0.18125 -0.31389 -0.18633 -0.31435 C -0.19544 -0.31389 -0.20469 -0.31458 -0.2138 -0.31273 C -0.2168 -0.31227 -0.21953 -0.30949 -0.22239 -0.30764 C -0.22331 -0.30718 -0.22435 -0.30695 -0.22526 -0.30602 L -0.23099 -0.29931 C -0.2319 -0.29815 -0.23268 -0.29653 -0.23372 -0.29583 L -0.23659 -0.29421 L -0.24232 -0.28403 L -0.24518 -0.27894 C -0.24544 -0.27685 -0.24557 -0.27431 -0.24609 -0.27222 C -0.24661 -0.27037 -0.24739 -0.26898 -0.24805 -0.26713 C -0.2487 -0.26505 -0.24935 -0.26273 -0.24987 -0.26042 C -0.25065 -0.25718 -0.25117 -0.2537 -0.25182 -0.25023 C -0.25208 -0.24861 -0.2526 -0.24699 -0.25273 -0.24537 L -0.25364 -0.23681 C -0.25312 -0.21482 -0.25338 -0.20625 -0.25182 -0.18796 C -0.25156 -0.18495 -0.25143 -0.18218 -0.25091 -0.1794 C -0.25052 -0.17755 -0.24948 -0.17616 -0.24896 -0.17431 C -0.24831 -0.17222 -0.24766 -0.16991 -0.247 -0.16759 C -0.24596 -0.16273 -0.24648 -0.16157 -0.24427 -0.15741 C -0.24336 -0.15602 -0.24232 -0.15532 -0.24141 -0.15417 C -0.24062 -0.15324 -0.24023 -0.15185 -0.23945 -0.1507 C -0.23854 -0.14954 -0.2375 -0.14861 -0.23659 -0.14745 C -0.22995 -0.13704 -0.2345 -0.14051 -0.22904 -0.13727 C -0.22812 -0.13611 -0.22383 -0.13009 -0.22239 -0.1287 C -0.22083 -0.12755 -0.21914 -0.12685 -0.21758 -0.12546 C -0.21029 -0.11898 -0.21914 -0.12454 -0.21198 -0.12037 C -0.21068 -0.11875 -0.20963 -0.11644 -0.2082 -0.11528 C -0.20664 -0.11412 -0.20495 -0.11435 -0.20338 -0.11366 C -0.20208 -0.1132 -0.20091 -0.1125 -0.19961 -0.11204 C -0.19831 -0.11088 -0.19713 -0.10949 -0.19583 -0.10857 C -0.19453 -0.10764 -0.19323 -0.10787 -0.19206 -0.10695 C -0.19101 -0.10602 -0.19023 -0.10417 -0.18919 -0.10347 C -0.18763 -0.10255 -0.18594 -0.10255 -0.18437 -0.10185 C -0.18346 -0.10139 -0.18255 -0.10046 -0.18151 -0.10023 C -0.175 -0.09792 -0.17435 -0.09838 -0.16823 -0.09838 L -0.16927 -0.09329 " pathEditMode="relative" ptsTypes="AAAAAAAAAAAAAAAAAAAAAAAAAAAAAAAAAAAAAAAAAAAAAAAAAAAAAAAAAAAAAAAAAAAAAAAAAAAAAAAAAAAAAAAAAAAAAAAAAAAAAAAAAAAAAAAAA">
                                      <p:cBhvr>
                                        <p:cTn id="16" dur="2000" fill="hold"/>
                                        <p:tgtEl>
                                          <p:spTgt spid="7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17109 -0.09167 L -0.17109 -0.09167 C -0.16836 -0.08935 -0.16549 -0.08704 -0.16263 -0.08495 C -0.16172 -0.08426 -0.16068 -0.08403 -0.15976 -0.0831 C -0.15872 -0.08241 -0.15794 -0.08079 -0.1569 -0.07986 C -0.14922 -0.07222 -0.15325 -0.07847 -0.14844 -0.06968 C -0.14167 -0.07361 -0.14596 -0.07199 -0.1332 -0.06806 C -0.1319 -0.06759 -0.1306 -0.06713 -0.12943 -0.06644 C -0.12812 -0.06551 -0.12695 -0.06366 -0.12565 -0.06296 C -0.12409 -0.06204 -0.12239 -0.06204 -0.12083 -0.06134 C -0.11927 -0.06042 -0.11771 -0.0588 -0.11614 -0.05787 C -0.11484 -0.05718 -0.11354 -0.05695 -0.11224 -0.05625 C -0.10547 -0.05278 -0.11432 -0.05625 -0.10469 -0.05278 C -0.09609 -0.04676 -0.10391 -0.05162 -0.09427 -0.04769 C -0.09323 -0.04745 -0.09232 -0.04653 -0.09141 -0.04607 C -0.08984 -0.04537 -0.08828 -0.04514 -0.08672 -0.04445 C -0.08568 -0.04398 -0.08476 -0.04306 -0.08385 -0.04282 C -0.08164 -0.0419 -0.07943 -0.04167 -0.07721 -0.04097 C -0.07396 -0.04005 -0.07083 -0.03889 -0.06771 -0.03773 L -0.0582 -0.03426 C -0.05664 -0.0338 -0.05508 -0.03287 -0.05338 -0.03264 L -0.04492 -0.03079 L 0.05573 -0.03264 C 0.05794 -0.03264 0.06016 -0.0338 0.06237 -0.03426 C 0.06498 -0.03495 0.06745 -0.03519 0.07005 -0.03588 C 0.07721 -0.0382 0.07044 -0.03681 0.07761 -0.04097 C 0.07917 -0.0419 0.08073 -0.04213 0.08229 -0.04282 C 0.08867 -0.04838 0.08346 -0.04445 0.08998 -0.04769 C 0.0918 -0.04884 0.09362 -0.05046 0.09557 -0.05116 C 0.09818 -0.05208 0.10404 -0.0537 0.10612 -0.05625 C 0.10703 -0.05741 0.10781 -0.0588 0.10886 -0.05949 C 0.11068 -0.06111 0.11276 -0.06181 0.11458 -0.06296 C 0.1155 -0.06343 0.11667 -0.06366 0.11745 -0.06458 C 0.11836 -0.06574 0.1194 -0.06667 0.12031 -0.06806 C 0.12096 -0.06898 0.12149 -0.07037 0.12227 -0.0713 C 0.12409 -0.07384 0.1263 -0.07523 0.12787 -0.07824 C 0.12891 -0.07986 0.12969 -0.08171 0.13073 -0.0831 C 0.13255 -0.08565 0.1349 -0.08704 0.13646 -0.09005 C 0.14636 -0.10741 0.13294 -0.08426 0.14219 -0.09838 C 0.15026 -0.11065 0.14219 -0.1007 0.14883 -0.10857 C 0.15313 -0.12014 0.14753 -0.10602 0.15443 -0.12037 C 0.15521 -0.12176 0.15573 -0.12384 0.15638 -0.12546 C 0.1569 -0.12662 0.15768 -0.12755 0.15833 -0.1287 C 0.15964 -0.13195 0.16042 -0.13611 0.16211 -0.13889 C 0.16458 -0.14329 0.16719 -0.14676 0.16875 -0.15232 C 0.16914 -0.15394 0.16927 -0.15579 0.16966 -0.15741 C 0.17018 -0.15926 0.17109 -0.16065 0.17162 -0.1625 C 0.17201 -0.16412 0.17201 -0.16597 0.17253 -0.16759 C 0.17318 -0.16945 0.1806 -0.19097 0.18386 -0.19792 C 0.18477 -0.19977 0.18581 -0.20139 0.18672 -0.20301 C 0.18854 -0.21273 0.18646 -0.2037 0.19063 -0.2132 C 0.19688 -0.22755 0.19115 -0.21991 0.19909 -0.22824 C 0.2043 -0.24051 0.19935 -0.23009 0.20573 -0.24005 C 0.21211 -0.25 0.20664 -0.24421 0.21328 -0.25023 C 0.21393 -0.25185 0.21432 -0.25394 0.21524 -0.25532 C 0.22005 -0.26273 0.21979 -0.26134 0.22474 -0.26366 C 0.22695 -0.26482 0.22917 -0.2662 0.23138 -0.26713 C 0.23359 -0.26806 0.23581 -0.26829 0.23802 -0.26875 C 0.23998 -0.26921 0.2418 -0.26991 0.24375 -0.27037 C 0.24609 -0.27014 0.25482 -0.27083 0.25886 -0.26713 C 0.2599 -0.2662 0.26081 -0.26482 0.26172 -0.26366 C 0.26589 -0.25972 0.26992 -0.25579 0.27409 -0.25185 C 0.27539 -0.2507 0.27682 -0.25 0.27787 -0.24861 C 0.28112 -0.24421 0.28281 -0.24167 0.28646 -0.23843 C 0.28802 -0.23704 0.28958 -0.23611 0.29115 -0.23495 C 0.29583 -0.22685 0.28998 -0.23681 0.29596 -0.22824 C 0.30078 -0.22153 0.29401 -0.22847 0.30169 -0.22153 C 0.30508 -0.21227 0.30156 -0.21991 0.30729 -0.2132 C 0.30938 -0.21065 0.30951 -0.2081 0.3112 -0.20463 C 0.31445 -0.19745 0.31315 -0.20162 0.3168 -0.1963 C 0.31758 -0.19537 0.3181 -0.19398 0.31875 -0.19282 C 0.31901 -0.1912 0.31914 -0.18935 0.31966 -0.18773 C 0.32083 -0.18426 0.32279 -0.18148 0.32344 -0.17778 C 0.32591 -0.16505 0.32266 -0.18056 0.3263 -0.16759 C 0.33021 -0.1537 0.3237 -0.17199 0.32917 -0.15741 C 0.32943 -0.15509 0.32969 -0.15301 0.33008 -0.1507 C 0.33073 -0.14722 0.33138 -0.14398 0.33203 -0.14051 C 0.33229 -0.13889 0.33268 -0.13727 0.33294 -0.13542 L 0.33399 -0.1287 C 0.33359 -0.11921 0.33333 -0.10972 0.33294 -0.1 C 0.33268 -0.09398 0.33333 -0.08727 0.33203 -0.08148 C 0.33151 -0.07917 0.32956 -0.07917 0.32826 -0.07824 C 0.32669 -0.07685 0.325 -0.07593 0.32344 -0.07477 C 0.32149 -0.07315 0.31979 -0.07107 0.31784 -0.06968 C 0.31654 -0.06875 0.31524 -0.06875 0.31393 -0.06806 C 0.31302 -0.06759 0.31211 -0.0669 0.3112 -0.06644 C 0.3099 -0.06458 0.30886 -0.06227 0.30729 -0.06134 C 0.30156 -0.05718 0.2832 -0.06111 0.28268 -0.06134 C 0.28073 -0.0625 0.27865 -0.06273 0.27695 -0.06458 C 0.27604 -0.06574 0.27513 -0.06713 0.27409 -0.06806 C 0.27136 -0.07014 0.26836 -0.0713 0.26563 -0.07315 L 0.26276 -0.07477 C 0.25807 -0.08287 0.26393 -0.07292 0.25794 -0.08148 C 0.25729 -0.08241 0.25677 -0.0838 0.25612 -0.08495 C 0.25521 -0.08611 0.25417 -0.08704 0.25326 -0.0882 C 0.25052 -0.09213 0.25195 -0.09144 0.24948 -0.09676 C 0.24857 -0.09861 0.24753 -0.1 0.24662 -0.10185 L 0.24284 -0.12199 C 0.24284 -0.12199 0.24089 -0.13218 0.24089 -0.13218 C 0.24024 -0.1338 0.23945 -0.13542 0.23893 -0.13727 C 0.23854 -0.13912 0.23633 -0.1507 0.23607 -0.15417 C 0.23594 -0.15625 0.23607 -0.15857 0.23607 -0.16088 L 0.23607 -0.16088 " pathEditMode="relative" ptsTypes="AAAAAAAAAAAAAAAAAAAAAAAAAAAAAAAAAAAAAAAAAAAAAAAAAAAAAAAAAAAAAAAAAAAAAAAAAAAAAAAAAAAAAAAAAAAAAAAAAAAAAAA">
                                      <p:cBhvr>
                                        <p:cTn id="22" dur="2000" fill="hold"/>
                                        <p:tgtEl>
                                          <p:spTgt spid="7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0.23529 -0.16921 L 0.23529 -0.16921 C 0.23399 -0.16435 0.23268 -0.15926 0.23138 -0.15417 C 0.23099 -0.15255 0.23112 -0.15046 0.23047 -0.14907 C 0.22917 -0.14583 0.22734 -0.14352 0.22578 -0.14074 C 0.22474 -0.13889 0.2237 -0.1375 0.22292 -0.13565 C 0.2224 -0.13449 0.21953 -0.12685 0.2181 -0.12546 C 0.21732 -0.12454 0.21628 -0.12431 0.21524 -0.12384 C 0.21471 -0.12199 0.21419 -0.12014 0.21341 -0.11875 C 0.21159 -0.11551 0.21003 -0.11505 0.20768 -0.11366 C 0.20677 -0.11204 0.20599 -0.10995 0.20482 -0.10857 C 0.20287 -0.10602 0.19831 -0.10347 0.19636 -0.10185 C 0.18984 -0.09676 0.19531 -0.09931 0.18776 -0.09676 C 0.18268 -0.09144 0.18242 -0.09051 0.1763 -0.08657 C 0.17513 -0.08588 0.17383 -0.08542 0.17253 -0.08495 C 0.16875 -0.08079 0.16732 -0.0787 0.16302 -0.07639 C 0.16159 -0.0757 0.1599 -0.07546 0.15833 -0.07477 C 0.15065 -0.06667 0.15534 -0.07107 0.14414 -0.06296 C 0.14245 -0.06181 0.14102 -0.06019 0.13932 -0.05972 L 0.13359 -0.05787 C 0.12787 -0.05463 0.12748 -0.05417 0.12136 -0.05116 C 0.11875 -0.05 0.11615 -0.04931 0.11367 -0.04792 C 0.11146 -0.04653 0.10938 -0.04421 0.10703 -0.04282 C 0.10521 -0.04144 0.10326 -0.04074 0.10143 -0.03935 C 0.09909 -0.03773 0.09701 -0.03565 0.09479 -0.03426 C 0.09284 -0.03333 0.09089 -0.0331 0.08906 -0.03264 C 0.08529 -0.02986 0.08255 -0.02778 0.07865 -0.02593 C 0.07487 -0.02407 0.07109 -0.02176 0.06719 -0.02083 L 0.06055 -0.01921 C 0.04948 -0.0125 0.06042 -0.01898 0.04818 -0.01227 C 0.04727 -0.01181 0.04636 -0.01111 0.04531 -0.01065 C 0.04206 -0.00949 0.03737 -0.00903 0.03399 -0.00718 C 0.03229 -0.00648 0.03086 -0.00486 0.02917 -0.00394 C 0.02774 -0.00301 0.02604 -0.00301 0.02448 -0.00232 C 0.02279 -0.00139 0.02123 -0.00023 0.01979 0.00116 C 0.01484 0.00602 0.01732 0.00648 0.01211 0.00949 C 0.00677 0.01273 0.00846 0.00972 0.00365 0.01296 C -0.00065 0.01574 0.00078 0.01643 -0.00299 0.01805 C -0.00495 0.01875 -0.0069 0.01898 -0.00872 0.01968 C -0.01771 0.02315 -0.00091 0.02106 -0.02109 0.02824 C -0.02917 0.03102 -0.02435 0.0287 -0.03529 0.03657 L -0.03529 0.03657 C -0.0375 0.03773 -0.03971 0.03912 -0.04193 0.04005 C -0.04388 0.04074 -0.04583 0.04074 -0.04766 0.04167 C -0.04961 0.04259 -0.05143 0.04421 -0.05338 0.04514 C -0.05521 0.04583 -0.05716 0.04583 -0.05911 0.04676 C -0.06094 0.04768 -0.06276 0.04907 -0.06471 0.05 C -0.06823 0.05185 -0.07266 0.05255 -0.07617 0.05347 C -0.07773 0.05393 -0.0793 0.05463 -0.08086 0.05509 C -0.08359 0.05602 -0.09075 0.0581 -0.09323 0.05856 C -0.097 0.05926 -0.10078 0.05949 -0.10469 0.06018 C -0.10846 0.06111 -0.11224 0.0625 -0.11601 0.06366 L -0.12174 0.06528 C -0.12331 0.06643 -0.12487 0.06782 -0.12643 0.06875 C -0.13034 0.07083 -0.13737 0.07153 -0.14075 0.07199 C -0.14648 0.07546 -0.14114 0.07268 -0.15117 0.07546 C -0.15703 0.07708 -0.15521 0.07755 -0.16159 0.0787 C -0.16536 0.07963 -0.16914 0.07986 -0.17292 0.08055 C -0.18789 0.08935 -0.17083 0.08032 -0.20338 0.08565 C -0.2056 0.08588 -0.20768 0.08819 -0.21002 0.08889 C -0.21276 0.08981 -0.21575 0.09005 -0.21849 0.09051 C -0.222 0.09143 -0.23151 0.09468 -0.23372 0.0956 C -0.23502 0.0963 -0.23633 0.09653 -0.2375 0.09745 C -0.23919 0.09838 -0.24062 0.1 -0.24232 0.10069 C -0.24479 0.10185 -0.24739 0.10185 -0.24987 0.10231 C -0.25117 0.10347 -0.25247 0.10463 -0.25364 0.10579 C -0.25612 0.10833 -0.25807 0.11134 -0.26029 0.11435 C -0.272 0.1287 -0.26094 0.11412 -0.26979 0.12616 C -0.27044 0.12778 -0.27135 0.12917 -0.27174 0.13102 C -0.27526 0.14768 -0.27005 0.13264 -0.27448 0.14468 C -0.27422 0.16088 -0.27422 0.17731 -0.27357 0.19352 C -0.27357 0.19537 -0.27292 0.19699 -0.27266 0.19861 C -0.27187 0.20347 -0.27031 0.21713 -0.26888 0.22222 C -0.26719 0.22824 -0.26693 0.22824 -0.26601 0.23403 C -0.26562 0.23634 -0.26562 0.23866 -0.2651 0.24074 C -0.26458 0.24259 -0.26367 0.24398 -0.26315 0.24583 C -0.26276 0.24745 -0.26263 0.2493 -0.26224 0.25093 C -0.26172 0.25278 -0.26081 0.25417 -0.26029 0.25602 C -0.25781 0.26481 -0.2612 0.25787 -0.25742 0.26435 C -0.25716 0.2662 -0.2569 0.26782 -0.25651 0.26944 C -0.25534 0.27384 -0.25443 0.27477 -0.25273 0.27801 C -0.25234 0.28032 -0.25234 0.28264 -0.25182 0.28472 C -0.25104 0.28704 -0.24805 0.29028 -0.247 0.29143 C -0.24232 0.30393 -0.24831 0.28866 -0.24232 0.30162 C -0.24154 0.30324 -0.24127 0.30532 -0.24036 0.30671 C -0.23932 0.30833 -0.23789 0.3088 -0.23659 0.30995 C -0.23594 0.3118 -0.23542 0.31343 -0.23463 0.31505 C -0.23333 0.31805 -0.23177 0.31991 -0.22995 0.32176 C -0.22864 0.32315 -0.22734 0.32407 -0.22617 0.32523 C -0.22435 0.32847 -0.22383 0.32986 -0.22135 0.33194 C -0.22044 0.33287 -0.2194 0.33287 -0.21849 0.33356 C -0.20716 0.34375 -0.22266 0.33102 -0.2138 0.34051 C -0.2125 0.34167 -0.2082 0.34305 -0.20716 0.34375 C -0.20586 0.34468 -0.20469 0.3463 -0.20338 0.34722 C -0.20208 0.34792 -0.20078 0.34815 -0.19961 0.34884 C -0.19818 0.34977 -0.19713 0.35162 -0.1957 0.35231 C -0.18685 0.35671 -0.18073 0.35625 -0.17109 0.35718 L -0.10078 0.35555 C -0.09857 0.35555 -0.09635 0.35486 -0.09414 0.35393 C -0.09219 0.35301 -0.08854 0.35046 -0.08854 0.35046 C -0.08177 0.34259 -0.09023 0.35162 -0.08086 0.34537 C -0.07982 0.34468 -0.07904 0.34305 -0.07799 0.34213 C -0.07682 0.34074 -0.07552 0.33958 -0.07422 0.33866 C -0.06823 0.33472 -0.07252 0.33981 -0.06667 0.33356 C -0.06002 0.32662 -0.06107 0.32708 -0.05521 0.3169 C -0.0543 0.31505 -0.05312 0.31366 -0.05247 0.3118 C -0.05182 0.30995 -0.05117 0.30833 -0.05052 0.30671 C -0.05 0.30532 -0.04909 0.30463 -0.04857 0.30324 C -0.04674 0.29838 -0.04583 0.2919 -0.04479 0.28634 C -0.04453 0.28472 -0.04401 0.2831 -0.04388 0.28125 C -0.04271 0.2706 -0.04336 0.27569 -0.04193 0.2662 C -0.04232 0.2588 -0.04245 0.25139 -0.04297 0.24421 C -0.0431 0.24097 -0.04375 0.23287 -0.04479 0.22893 C -0.04531 0.22708 -0.04609 0.22569 -0.04674 0.22384 C -0.04766 0.22153 -0.04974 0.21597 -0.05143 0.21389 C -0.05325 0.21134 -0.05521 0.20926 -0.05716 0.20718 C -0.05807 0.20602 -0.05924 0.20509 -0.06002 0.2037 L -0.06185 0.20023 L -0.06185 0.20023 " pathEditMode="relative" ptsTypes="AAAAAAAAAAAAAAAAAAAAAAAAAAAAAAAAAAAAAAAAAAAAAAAAAAAAAAAAAAAAAAAAAAAAAAAAAAAAAAAAAAAAAAAAAAAAAAAAAAAAAAAAAAAAAAAAAAAAAAA">
                                      <p:cBhvr>
                                        <p:cTn id="28" dur="2000" fill="hold"/>
                                        <p:tgtEl>
                                          <p:spTgt spid="77"/>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par>
                                <p:cTn id="39" presetID="0" presetClass="path" presetSubtype="0" accel="50000" decel="50000" fill="hold" nodeType="withEffect">
                                  <p:stCondLst>
                                    <p:cond delay="0"/>
                                  </p:stCondLst>
                                  <p:childTnLst>
                                    <p:animMotion origin="layout" path="M -0.06198 0.20139 L -0.06198 0.20139 C -0.05885 0.19861 -0.05586 0.19468 -0.05247 0.19282 C -0.04948 0.1912 -0.04622 0.19097 -0.04297 0.19074 C -0.02044 0.18889 0.00221 0.18796 0.02487 0.18657 L 0.0332 0.18449 C 0.03555 0.1838 0.03789 0.18287 0.04037 0.18218 C 0.04831 0.18055 0.06419 0.17801 0.06419 0.17801 C 0.06576 0.17731 0.06732 0.17593 0.06888 0.17593 C 0.07643 0.17593 0.08399 0.17685 0.09154 0.17801 C 0.09284 0.17824 0.09388 0.17963 0.09505 0.18009 C 0.09714 0.18102 0.09909 0.18148 0.10104 0.18218 C 0.10261 0.18287 0.1043 0.1838 0.10586 0.18449 C 0.10742 0.18588 0.10899 0.1875 0.11055 0.18866 C 0.11289 0.19028 0.11563 0.19028 0.11771 0.19282 C 0.12591 0.20255 0.12214 0.19977 0.12839 0.20347 L 0.13919 0.2162 C 0.14037 0.21759 0.14141 0.21968 0.14271 0.22037 L 0.14636 0.22245 C 0.15547 0.23472 0.14662 0.22384 0.15586 0.2331 C 0.15859 0.23588 0.16159 0.24051 0.16419 0.24375 C 0.16537 0.24514 0.16667 0.2463 0.16771 0.24792 C 0.16901 0.24977 0.17005 0.25231 0.17136 0.25417 C 0.1724 0.25579 0.17383 0.25671 0.17487 0.25856 C 0.17734 0.2625 0.17969 0.2669 0.18203 0.27106 C 0.1832 0.27338 0.18399 0.27685 0.18555 0.27755 L 0.19037 0.27963 C 0.19193 0.28171 0.19362 0.28356 0.19518 0.28588 C 0.19636 0.28796 0.19727 0.29097 0.1987 0.29236 C 0.20091 0.29444 0.20586 0.29653 0.20586 0.29653 C 0.20742 0.29861 0.20886 0.30093 0.21055 0.30301 C 0.21393 0.30671 0.2155 0.30718 0.21888 0.30926 C 0.22096 0.31204 0.22279 0.31528 0.22487 0.31782 C 0.22591 0.31898 0.22734 0.31898 0.22852 0.31991 C 0.23047 0.32106 0.23242 0.32245 0.23438 0.32407 C 0.23607 0.32523 0.2375 0.32708 0.23919 0.32824 C 0.24076 0.3294 0.24232 0.3294 0.24388 0.33032 C 0.24596 0.33171 0.24792 0.33333 0.24987 0.33472 C 0.25404 0.33704 0.25859 0.33773 0.26302 0.33889 C 0.26419 0.33958 0.26537 0.34051 0.26654 0.34097 C 0.278 0.3456 0.278 0.34514 0.28919 0.34745 C 0.29714 0.34653 0.30508 0.3463 0.31302 0.34514 C 0.3207 0.34421 0.31992 0.34352 0.32604 0.34097 C 0.328 0.34028 0.33008 0.33958 0.33203 0.33889 C 0.33359 0.3375 0.33516 0.33588 0.33685 0.33472 C 0.33919 0.33287 0.34388 0.33032 0.34388 0.33032 C 0.35951 0.30972 0.34011 0.33518 0.35221 0.31991 C 0.35391 0.31782 0.35547 0.31551 0.35703 0.31343 C 0.35859 0.30926 0.35977 0.3044 0.36185 0.30069 C 0.36458 0.29583 0.36784 0.29167 0.37018 0.28588 C 0.37448 0.27569 0.37188 0.2787 0.37721 0.27546 C 0.37852 0.27407 0.38008 0.27315 0.38086 0.27106 C 0.38203 0.26805 0.38242 0.26412 0.3832 0.26065 C 0.38399 0.25764 0.38477 0.25486 0.38568 0.25208 C 0.38373 0.22454 0.38542 0.24468 0.3832 0.22662 C 0.38281 0.22315 0.38281 0.21944 0.38203 0.2162 C 0.38151 0.21366 0.38034 0.21204 0.37969 0.20972 C 0.378 0.20417 0.37682 0.19815 0.37487 0.19282 C 0.37409 0.19074 0.37318 0.18866 0.37253 0.18657 C 0.37083 0.18125 0.37005 0.17639 0.36771 0.17176 C 0.3655 0.16713 0.3625 0.16389 0.36055 0.15903 C 0.35599 0.14676 0.35925 0.1544 0.34987 0.13773 L 0.34388 0.12731 C 0.34271 0.12523 0.3418 0.12268 0.34037 0.12083 C 0.33802 0.11805 0.33529 0.11597 0.3332 0.1125 C 0.32982 0.10625 0.32813 0.10278 0.3237 0.09768 C 0.32227 0.09583 0.32044 0.09514 0.31888 0.09329 C 0.31732 0.09143 0.31589 0.08866 0.31419 0.08704 C 0.31237 0.08518 0.31016 0.08426 0.3082 0.08287 C 0.30234 0.07824 0.2987 0.07268 0.29154 0.07014 C 0.28516 0.06782 0.28333 0.0669 0.27604 0.06597 C 0.2694 0.06505 0.26263 0.06458 0.25586 0.06389 C 0.24948 0.06458 0.2431 0.06412 0.23685 0.06597 C 0.23503 0.06643 0.23373 0.06898 0.23203 0.07014 C 0.22969 0.07176 0.22487 0.0743 0.22487 0.0743 C 0.22331 0.07639 0.22175 0.0787 0.22018 0.08079 C 0.21901 0.08218 0.21745 0.08287 0.21654 0.08495 C 0.21576 0.08657 0.21563 0.08912 0.21537 0.0912 C 0.21445 0.09838 0.2138 0.10532 0.21302 0.1125 C 0.21341 0.12384 0.21354 0.13495 0.21419 0.1463 C 0.21432 0.1493 0.21458 0.15231 0.21537 0.15486 C 0.21615 0.15741 0.21784 0.1588 0.21888 0.16111 C 0.21979 0.16296 0.22044 0.16551 0.22136 0.16736 C 0.2224 0.16968 0.22383 0.17153 0.22487 0.17384 C 0.22669 0.17778 0.22761 0.18287 0.22969 0.18657 C 0.23086 0.18866 0.23216 0.19051 0.2332 0.19282 C 0.23412 0.19491 0.23464 0.19722 0.23555 0.1993 C 0.23828 0.2044 0.24115 0.20903 0.24388 0.21412 C 0.24557 0.2169 0.2474 0.21921 0.2487 0.22245 C 0.25352 0.23542 0.25182 0.23403 0.2582 0.24143 C 0.25899 0.24236 0.25977 0.24305 0.26055 0.24375 L 0.26185 0.24375 " pathEditMode="relative" ptsTypes="AAAAAAAAAAAAAAAAAAAAAAAAAAAAAAAAAAAAAAAAAAAAAAAAAAAAAAAAAAAAAAAAAAAAAAAAAAAAAAAAAAAAAAAAAAAA">
                                      <p:cBhvr>
                                        <p:cTn id="40" dur="2000" fill="hold"/>
                                        <p:tgtEl>
                                          <p:spTgt spid="7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3C9D-9716-45DD-B3CE-48A889FD7185}"/>
              </a:ext>
            </a:extLst>
          </p:cNvPr>
          <p:cNvSpPr>
            <a:spLocks noGrp="1"/>
          </p:cNvSpPr>
          <p:nvPr>
            <p:ph type="title"/>
          </p:nvPr>
        </p:nvSpPr>
        <p:spPr/>
        <p:txBody>
          <a:bodyPr/>
          <a:lstStyle/>
          <a:p>
            <a:r>
              <a:rPr lang="en-GB" dirty="0"/>
              <a:t>Game analysis</a:t>
            </a:r>
          </a:p>
        </p:txBody>
      </p:sp>
      <p:pic>
        <p:nvPicPr>
          <p:cNvPr id="4" name="Audio 3">
            <a:hlinkClick r:id="" action="ppaction://media"/>
            <a:extLst>
              <a:ext uri="{FF2B5EF4-FFF2-40B4-BE49-F238E27FC236}">
                <a16:creationId xmlns:a16="http://schemas.microsoft.com/office/drawing/2014/main" id="{E681638D-CF51-4578-8B3A-272998B972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grpSp>
        <p:nvGrpSpPr>
          <p:cNvPr id="6" name="Group 5">
            <a:extLst>
              <a:ext uri="{FF2B5EF4-FFF2-40B4-BE49-F238E27FC236}">
                <a16:creationId xmlns:a16="http://schemas.microsoft.com/office/drawing/2014/main" id="{ABF5322B-9D3D-47EC-96BB-955023412CF0}"/>
              </a:ext>
            </a:extLst>
          </p:cNvPr>
          <p:cNvGrpSpPr/>
          <p:nvPr/>
        </p:nvGrpSpPr>
        <p:grpSpPr>
          <a:xfrm>
            <a:off x="4259187" y="1994984"/>
            <a:ext cx="3447899" cy="3433959"/>
            <a:chOff x="8763000" y="848675"/>
            <a:chExt cx="2590800" cy="2580325"/>
          </a:xfrm>
          <a:solidFill>
            <a:schemeClr val="accent6"/>
          </a:solidFill>
        </p:grpSpPr>
        <p:sp>
          <p:nvSpPr>
            <p:cNvPr id="11" name="Rectangle 10">
              <a:extLst>
                <a:ext uri="{FF2B5EF4-FFF2-40B4-BE49-F238E27FC236}">
                  <a16:creationId xmlns:a16="http://schemas.microsoft.com/office/drawing/2014/main" id="{712DE97A-3BA0-4ACC-B5EB-7202E474C45A}"/>
                </a:ext>
              </a:extLst>
            </p:cNvPr>
            <p:cNvSpPr/>
            <p:nvPr/>
          </p:nvSpPr>
          <p:spPr>
            <a:xfrm>
              <a:off x="876300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D6E10E5-D487-4A87-9B6F-E5697EF638EF}"/>
                </a:ext>
              </a:extLst>
            </p:cNvPr>
            <p:cNvSpPr/>
            <p:nvPr/>
          </p:nvSpPr>
          <p:spPr>
            <a:xfrm>
              <a:off x="928116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ectangle 12">
              <a:extLst>
                <a:ext uri="{FF2B5EF4-FFF2-40B4-BE49-F238E27FC236}">
                  <a16:creationId xmlns:a16="http://schemas.microsoft.com/office/drawing/2014/main" id="{43624DFA-7FB6-4B79-8529-A5F012CECB46}"/>
                </a:ext>
              </a:extLst>
            </p:cNvPr>
            <p:cNvSpPr/>
            <p:nvPr/>
          </p:nvSpPr>
          <p:spPr>
            <a:xfrm>
              <a:off x="979932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tangle 13">
              <a:extLst>
                <a:ext uri="{FF2B5EF4-FFF2-40B4-BE49-F238E27FC236}">
                  <a16:creationId xmlns:a16="http://schemas.microsoft.com/office/drawing/2014/main" id="{6E866B18-BE80-4500-8A17-D6BDCCC7CD1C}"/>
                </a:ext>
              </a:extLst>
            </p:cNvPr>
            <p:cNvSpPr/>
            <p:nvPr/>
          </p:nvSpPr>
          <p:spPr>
            <a:xfrm>
              <a:off x="1031748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14">
              <a:extLst>
                <a:ext uri="{FF2B5EF4-FFF2-40B4-BE49-F238E27FC236}">
                  <a16:creationId xmlns:a16="http://schemas.microsoft.com/office/drawing/2014/main" id="{B2484F4F-E71A-481A-BE9C-2A539D3D9D70}"/>
                </a:ext>
              </a:extLst>
            </p:cNvPr>
            <p:cNvSpPr/>
            <p:nvPr/>
          </p:nvSpPr>
          <p:spPr>
            <a:xfrm>
              <a:off x="1083564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1C043C81-F46E-44CB-895F-4C40DF9C868D}"/>
                </a:ext>
              </a:extLst>
            </p:cNvPr>
            <p:cNvSpPr/>
            <p:nvPr/>
          </p:nvSpPr>
          <p:spPr>
            <a:xfrm>
              <a:off x="876300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C24E1B64-23B3-4CDC-8E0A-C7DC6AE3B42A}"/>
                </a:ext>
              </a:extLst>
            </p:cNvPr>
            <p:cNvSpPr/>
            <p:nvPr/>
          </p:nvSpPr>
          <p:spPr>
            <a:xfrm>
              <a:off x="928116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tangle 17">
              <a:extLst>
                <a:ext uri="{FF2B5EF4-FFF2-40B4-BE49-F238E27FC236}">
                  <a16:creationId xmlns:a16="http://schemas.microsoft.com/office/drawing/2014/main" id="{A58719A2-52F3-44E3-BFCB-C8209E9C03E5}"/>
                </a:ext>
              </a:extLst>
            </p:cNvPr>
            <p:cNvSpPr/>
            <p:nvPr/>
          </p:nvSpPr>
          <p:spPr>
            <a:xfrm>
              <a:off x="979932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1602EADF-E41F-456D-955D-1386A76717C5}"/>
                </a:ext>
              </a:extLst>
            </p:cNvPr>
            <p:cNvSpPr/>
            <p:nvPr/>
          </p:nvSpPr>
          <p:spPr>
            <a:xfrm>
              <a:off x="1031748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F5B01008-5B28-48A9-9DC3-D553A6BEEE80}"/>
                </a:ext>
              </a:extLst>
            </p:cNvPr>
            <p:cNvSpPr/>
            <p:nvPr/>
          </p:nvSpPr>
          <p:spPr>
            <a:xfrm>
              <a:off x="10835640" y="1363978"/>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E285BCAA-5707-4636-8E86-028C9087ADD7}"/>
                </a:ext>
              </a:extLst>
            </p:cNvPr>
            <p:cNvSpPr/>
            <p:nvPr/>
          </p:nvSpPr>
          <p:spPr>
            <a:xfrm>
              <a:off x="876300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ectangle 21">
              <a:extLst>
                <a:ext uri="{FF2B5EF4-FFF2-40B4-BE49-F238E27FC236}">
                  <a16:creationId xmlns:a16="http://schemas.microsoft.com/office/drawing/2014/main" id="{B4378C6C-A2A2-4761-AC68-E612E12B4B0F}"/>
                </a:ext>
              </a:extLst>
            </p:cNvPr>
            <p:cNvSpPr/>
            <p:nvPr/>
          </p:nvSpPr>
          <p:spPr>
            <a:xfrm>
              <a:off x="928116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D325443C-E4FB-4E41-9AE2-F9C7C1D75E55}"/>
                </a:ext>
              </a:extLst>
            </p:cNvPr>
            <p:cNvSpPr/>
            <p:nvPr/>
          </p:nvSpPr>
          <p:spPr>
            <a:xfrm>
              <a:off x="979932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C0F0563E-476C-4C70-BCF5-05ADD203D48D}"/>
                </a:ext>
              </a:extLst>
            </p:cNvPr>
            <p:cNvSpPr/>
            <p:nvPr/>
          </p:nvSpPr>
          <p:spPr>
            <a:xfrm>
              <a:off x="1031748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Rectangle 24">
              <a:extLst>
                <a:ext uri="{FF2B5EF4-FFF2-40B4-BE49-F238E27FC236}">
                  <a16:creationId xmlns:a16="http://schemas.microsoft.com/office/drawing/2014/main" id="{8D2F28DB-BD2A-4A60-A47B-E8C4B942B842}"/>
                </a:ext>
              </a:extLst>
            </p:cNvPr>
            <p:cNvSpPr/>
            <p:nvPr/>
          </p:nvSpPr>
          <p:spPr>
            <a:xfrm>
              <a:off x="10835640" y="1880234"/>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2EFD3F23-3117-4004-85FA-092FA536DB3C}"/>
                </a:ext>
              </a:extLst>
            </p:cNvPr>
            <p:cNvSpPr/>
            <p:nvPr/>
          </p:nvSpPr>
          <p:spPr>
            <a:xfrm>
              <a:off x="876300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FFD71E29-C245-417E-AAD5-4E2E883BC804}"/>
                </a:ext>
              </a:extLst>
            </p:cNvPr>
            <p:cNvSpPr/>
            <p:nvPr/>
          </p:nvSpPr>
          <p:spPr>
            <a:xfrm>
              <a:off x="928116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Rectangle 27">
              <a:extLst>
                <a:ext uri="{FF2B5EF4-FFF2-40B4-BE49-F238E27FC236}">
                  <a16:creationId xmlns:a16="http://schemas.microsoft.com/office/drawing/2014/main" id="{4C262E55-BF60-42A1-9A19-3A595099DFDE}"/>
                </a:ext>
              </a:extLst>
            </p:cNvPr>
            <p:cNvSpPr/>
            <p:nvPr/>
          </p:nvSpPr>
          <p:spPr>
            <a:xfrm>
              <a:off x="979932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Rectangle 28">
              <a:extLst>
                <a:ext uri="{FF2B5EF4-FFF2-40B4-BE49-F238E27FC236}">
                  <a16:creationId xmlns:a16="http://schemas.microsoft.com/office/drawing/2014/main" id="{B977A96F-D546-40CC-8FB8-57C7FFF5621E}"/>
                </a:ext>
              </a:extLst>
            </p:cNvPr>
            <p:cNvSpPr/>
            <p:nvPr/>
          </p:nvSpPr>
          <p:spPr>
            <a:xfrm>
              <a:off x="1031748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Rectangle 29">
              <a:extLst>
                <a:ext uri="{FF2B5EF4-FFF2-40B4-BE49-F238E27FC236}">
                  <a16:creationId xmlns:a16="http://schemas.microsoft.com/office/drawing/2014/main" id="{5D997274-FE27-4C08-A21B-B620C9C8A2ED}"/>
                </a:ext>
              </a:extLst>
            </p:cNvPr>
            <p:cNvSpPr/>
            <p:nvPr/>
          </p:nvSpPr>
          <p:spPr>
            <a:xfrm>
              <a:off x="10835640" y="2395536"/>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AB7C57B8-A9F4-4428-B9B6-D9E8D555FE96}"/>
                </a:ext>
              </a:extLst>
            </p:cNvPr>
            <p:cNvSpPr/>
            <p:nvPr/>
          </p:nvSpPr>
          <p:spPr>
            <a:xfrm>
              <a:off x="876300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2AC0E323-0A1B-4689-966F-4C2B76F5178B}"/>
                </a:ext>
              </a:extLst>
            </p:cNvPr>
            <p:cNvSpPr/>
            <p:nvPr/>
          </p:nvSpPr>
          <p:spPr>
            <a:xfrm>
              <a:off x="928116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Rectangle 32">
              <a:extLst>
                <a:ext uri="{FF2B5EF4-FFF2-40B4-BE49-F238E27FC236}">
                  <a16:creationId xmlns:a16="http://schemas.microsoft.com/office/drawing/2014/main" id="{77B1B9BF-D97A-4CCC-BD13-403367F1B4E4}"/>
                </a:ext>
              </a:extLst>
            </p:cNvPr>
            <p:cNvSpPr/>
            <p:nvPr/>
          </p:nvSpPr>
          <p:spPr>
            <a:xfrm>
              <a:off x="979932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4" name="Rectangle 33">
              <a:extLst>
                <a:ext uri="{FF2B5EF4-FFF2-40B4-BE49-F238E27FC236}">
                  <a16:creationId xmlns:a16="http://schemas.microsoft.com/office/drawing/2014/main" id="{E69EA975-BE88-4750-905F-DD705CBF2909}"/>
                </a:ext>
              </a:extLst>
            </p:cNvPr>
            <p:cNvSpPr/>
            <p:nvPr/>
          </p:nvSpPr>
          <p:spPr>
            <a:xfrm>
              <a:off x="1031748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34">
              <a:extLst>
                <a:ext uri="{FF2B5EF4-FFF2-40B4-BE49-F238E27FC236}">
                  <a16:creationId xmlns:a16="http://schemas.microsoft.com/office/drawing/2014/main" id="{90CF8499-D16E-44BB-9B81-DAC47778B3F5}"/>
                </a:ext>
              </a:extLst>
            </p:cNvPr>
            <p:cNvSpPr/>
            <p:nvPr/>
          </p:nvSpPr>
          <p:spPr>
            <a:xfrm>
              <a:off x="10835640" y="2910840"/>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7" name="Graphic 6" descr="Rat">
            <a:extLst>
              <a:ext uri="{FF2B5EF4-FFF2-40B4-BE49-F238E27FC236}">
                <a16:creationId xmlns:a16="http://schemas.microsoft.com/office/drawing/2014/main" id="{F3F86D8B-3976-4489-AFE9-944B007F42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9186" y="4730487"/>
            <a:ext cx="689580" cy="689580"/>
          </a:xfrm>
          <a:prstGeom prst="rect">
            <a:avLst/>
          </a:prstGeom>
        </p:spPr>
      </p:pic>
      <p:pic>
        <p:nvPicPr>
          <p:cNvPr id="8" name="Graphic 7" descr="Pizza">
            <a:extLst>
              <a:ext uri="{FF2B5EF4-FFF2-40B4-BE49-F238E27FC236}">
                <a16:creationId xmlns:a16="http://schemas.microsoft.com/office/drawing/2014/main" id="{9FB3FA1D-3E8D-44F2-A4D5-1F283BEFD2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17506" y="1952199"/>
            <a:ext cx="689580" cy="689580"/>
          </a:xfrm>
          <a:prstGeom prst="rect">
            <a:avLst/>
          </a:prstGeom>
        </p:spPr>
      </p:pic>
      <p:pic>
        <p:nvPicPr>
          <p:cNvPr id="9" name="Graphic 8" descr="Cat">
            <a:extLst>
              <a:ext uri="{FF2B5EF4-FFF2-40B4-BE49-F238E27FC236}">
                <a16:creationId xmlns:a16="http://schemas.microsoft.com/office/drawing/2014/main" id="{300DDD1A-9072-4E31-BB4D-B684504450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625630" y="4749505"/>
            <a:ext cx="689580" cy="689580"/>
          </a:xfrm>
          <a:prstGeom prst="rect">
            <a:avLst/>
          </a:prstGeom>
        </p:spPr>
      </p:pic>
      <p:pic>
        <p:nvPicPr>
          <p:cNvPr id="10" name="Graphic 9" descr="Cat">
            <a:extLst>
              <a:ext uri="{FF2B5EF4-FFF2-40B4-BE49-F238E27FC236}">
                <a16:creationId xmlns:a16="http://schemas.microsoft.com/office/drawing/2014/main" id="{E325A02E-A537-439A-975F-673DFED97C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54610" y="2688369"/>
            <a:ext cx="689580" cy="689580"/>
          </a:xfrm>
          <a:prstGeom prst="rect">
            <a:avLst/>
          </a:prstGeom>
        </p:spPr>
      </p:pic>
      <p:pic>
        <p:nvPicPr>
          <p:cNvPr id="39" name="Graphic 38" descr="Fir tree">
            <a:extLst>
              <a:ext uri="{FF2B5EF4-FFF2-40B4-BE49-F238E27FC236}">
                <a16:creationId xmlns:a16="http://schemas.microsoft.com/office/drawing/2014/main" id="{3EFD5E4C-A521-444B-B4FB-F38DC29A02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2409" y="4757114"/>
            <a:ext cx="689580" cy="689580"/>
          </a:xfrm>
          <a:prstGeom prst="rect">
            <a:avLst/>
          </a:prstGeom>
        </p:spPr>
      </p:pic>
      <p:pic>
        <p:nvPicPr>
          <p:cNvPr id="40" name="Graphic 39" descr="Fir tree">
            <a:extLst>
              <a:ext uri="{FF2B5EF4-FFF2-40B4-BE49-F238E27FC236}">
                <a16:creationId xmlns:a16="http://schemas.microsoft.com/office/drawing/2014/main" id="{D162CC3E-441F-4C93-B127-E1D027A101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8767" y="4021888"/>
            <a:ext cx="689580" cy="689580"/>
          </a:xfrm>
          <a:prstGeom prst="rect">
            <a:avLst/>
          </a:prstGeom>
        </p:spPr>
      </p:pic>
      <p:pic>
        <p:nvPicPr>
          <p:cNvPr id="41" name="Graphic 40" descr="Fir tree">
            <a:extLst>
              <a:ext uri="{FF2B5EF4-FFF2-40B4-BE49-F238E27FC236}">
                <a16:creationId xmlns:a16="http://schemas.microsoft.com/office/drawing/2014/main" id="{63A2C4F2-277F-41A6-819C-C368FADC7E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5209" y="4052316"/>
            <a:ext cx="689580" cy="689580"/>
          </a:xfrm>
          <a:prstGeom prst="rect">
            <a:avLst/>
          </a:prstGeom>
        </p:spPr>
      </p:pic>
      <p:pic>
        <p:nvPicPr>
          <p:cNvPr id="42" name="Graphic 41" descr="Fir tree">
            <a:extLst>
              <a:ext uri="{FF2B5EF4-FFF2-40B4-BE49-F238E27FC236}">
                <a16:creationId xmlns:a16="http://schemas.microsoft.com/office/drawing/2014/main" id="{E245473B-DBF6-4F72-9664-58AA78EF4D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5209" y="3377946"/>
            <a:ext cx="689580" cy="689580"/>
          </a:xfrm>
          <a:prstGeom prst="rect">
            <a:avLst/>
          </a:prstGeom>
        </p:spPr>
      </p:pic>
      <p:pic>
        <p:nvPicPr>
          <p:cNvPr id="43" name="Graphic 42" descr="Fir tree">
            <a:extLst>
              <a:ext uri="{FF2B5EF4-FFF2-40B4-BE49-F238E27FC236}">
                <a16:creationId xmlns:a16="http://schemas.microsoft.com/office/drawing/2014/main" id="{13795F24-0EA9-4C0F-84B9-F5D774F166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5209" y="2688369"/>
            <a:ext cx="689580" cy="689580"/>
          </a:xfrm>
          <a:prstGeom prst="rect">
            <a:avLst/>
          </a:prstGeom>
        </p:spPr>
      </p:pic>
      <p:pic>
        <p:nvPicPr>
          <p:cNvPr id="47" name="Graphic 46" descr="Fish">
            <a:extLst>
              <a:ext uri="{FF2B5EF4-FFF2-40B4-BE49-F238E27FC236}">
                <a16:creationId xmlns:a16="http://schemas.microsoft.com/office/drawing/2014/main" id="{7645DCDF-198F-4BAB-B7D7-FECAAD252F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36050" y="1305404"/>
            <a:ext cx="689580" cy="689580"/>
          </a:xfrm>
          <a:prstGeom prst="rect">
            <a:avLst/>
          </a:prstGeom>
        </p:spPr>
      </p:pic>
      <p:pic>
        <p:nvPicPr>
          <p:cNvPr id="48" name="Graphic 47" descr="Fish">
            <a:extLst>
              <a:ext uri="{FF2B5EF4-FFF2-40B4-BE49-F238E27FC236}">
                <a16:creationId xmlns:a16="http://schemas.microsoft.com/office/drawing/2014/main" id="{E554A91F-0A4D-4A32-8F32-132AE0AACE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25629" y="5552596"/>
            <a:ext cx="689580" cy="689580"/>
          </a:xfrm>
          <a:prstGeom prst="rect">
            <a:avLst/>
          </a:prstGeom>
        </p:spPr>
      </p:pic>
      <p:pic>
        <p:nvPicPr>
          <p:cNvPr id="1026" name="Picture 2" descr="https://cdn-images-1.medium.com/max/1600/1*UtixSWun3iDBluE7JJ_HJg.png">
            <a:extLst>
              <a:ext uri="{FF2B5EF4-FFF2-40B4-BE49-F238E27FC236}">
                <a16:creationId xmlns:a16="http://schemas.microsoft.com/office/drawing/2014/main" id="{F8DBDAE0-F956-4449-850C-A6C3F0142A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01879" y="1689518"/>
            <a:ext cx="7350139" cy="41344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27656700"/>
      </p:ext>
    </p:extLst>
  </p:cSld>
  <p:clrMapOvr>
    <a:masterClrMapping/>
  </p:clrMapOvr>
  <mc:AlternateContent xmlns:mc="http://schemas.openxmlformats.org/markup-compatibility/2006" xmlns:p14="http://schemas.microsoft.com/office/powerpoint/2010/main">
    <mc:Choice Requires="p14">
      <p:transition spd="slow" p14:dur="2000" advTm="1427"/>
    </mc:Choice>
    <mc:Fallback xmlns="">
      <p:transition spd="slow" advTm="1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par>
                          <p:cTn id="9" fill="hold">
                            <p:stCondLst>
                              <p:cond delay="0"/>
                            </p:stCondLst>
                            <p:childTnLst>
                              <p:par>
                                <p:cTn id="10" presetID="32" presetClass="emph" presetSubtype="0" fill="hold" nodeType="afterEffect">
                                  <p:stCondLst>
                                    <p:cond delay="0"/>
                                  </p:stCondLst>
                                  <p:childTnLst>
                                    <p:animRot by="120000">
                                      <p:cBhvr>
                                        <p:cTn id="11" dur="100" fill="hold">
                                          <p:stCondLst>
                                            <p:cond delay="0"/>
                                          </p:stCondLst>
                                        </p:cTn>
                                        <p:tgtEl>
                                          <p:spTgt spid="48"/>
                                        </p:tgtEl>
                                        <p:attrNameLst>
                                          <p:attrName>r</p:attrName>
                                        </p:attrNameLst>
                                      </p:cBhvr>
                                    </p:animRot>
                                    <p:animRot by="-240000">
                                      <p:cBhvr>
                                        <p:cTn id="12" dur="200" fill="hold">
                                          <p:stCondLst>
                                            <p:cond delay="200"/>
                                          </p:stCondLst>
                                        </p:cTn>
                                        <p:tgtEl>
                                          <p:spTgt spid="48"/>
                                        </p:tgtEl>
                                        <p:attrNameLst>
                                          <p:attrName>r</p:attrName>
                                        </p:attrNameLst>
                                      </p:cBhvr>
                                    </p:animRot>
                                    <p:animRot by="240000">
                                      <p:cBhvr>
                                        <p:cTn id="13" dur="200" fill="hold">
                                          <p:stCondLst>
                                            <p:cond delay="400"/>
                                          </p:stCondLst>
                                        </p:cTn>
                                        <p:tgtEl>
                                          <p:spTgt spid="48"/>
                                        </p:tgtEl>
                                        <p:attrNameLst>
                                          <p:attrName>r</p:attrName>
                                        </p:attrNameLst>
                                      </p:cBhvr>
                                    </p:animRot>
                                    <p:animRot by="-240000">
                                      <p:cBhvr>
                                        <p:cTn id="14" dur="200" fill="hold">
                                          <p:stCondLst>
                                            <p:cond delay="600"/>
                                          </p:stCondLst>
                                        </p:cTn>
                                        <p:tgtEl>
                                          <p:spTgt spid="48"/>
                                        </p:tgtEl>
                                        <p:attrNameLst>
                                          <p:attrName>r</p:attrName>
                                        </p:attrNameLst>
                                      </p:cBhvr>
                                    </p:animRot>
                                    <p:animRot by="120000">
                                      <p:cBhvr>
                                        <p:cTn id="15" dur="200" fill="hold">
                                          <p:stCondLst>
                                            <p:cond delay="800"/>
                                          </p:stCondLst>
                                        </p:cTn>
                                        <p:tgtEl>
                                          <p:spTgt spid="4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47"/>
                                        </p:tgtEl>
                                        <p:attrNameLst>
                                          <p:attrName>r</p:attrName>
                                        </p:attrNameLst>
                                      </p:cBhvr>
                                    </p:animRot>
                                    <p:animRot by="-240000">
                                      <p:cBhvr>
                                        <p:cTn id="18" dur="200" fill="hold">
                                          <p:stCondLst>
                                            <p:cond delay="200"/>
                                          </p:stCondLst>
                                        </p:cTn>
                                        <p:tgtEl>
                                          <p:spTgt spid="47"/>
                                        </p:tgtEl>
                                        <p:attrNameLst>
                                          <p:attrName>r</p:attrName>
                                        </p:attrNameLst>
                                      </p:cBhvr>
                                    </p:animRot>
                                    <p:animRot by="240000">
                                      <p:cBhvr>
                                        <p:cTn id="19" dur="200" fill="hold">
                                          <p:stCondLst>
                                            <p:cond delay="400"/>
                                          </p:stCondLst>
                                        </p:cTn>
                                        <p:tgtEl>
                                          <p:spTgt spid="47"/>
                                        </p:tgtEl>
                                        <p:attrNameLst>
                                          <p:attrName>r</p:attrName>
                                        </p:attrNameLst>
                                      </p:cBhvr>
                                    </p:animRot>
                                    <p:animRot by="-240000">
                                      <p:cBhvr>
                                        <p:cTn id="20" dur="200" fill="hold">
                                          <p:stCondLst>
                                            <p:cond delay="600"/>
                                          </p:stCondLst>
                                        </p:cTn>
                                        <p:tgtEl>
                                          <p:spTgt spid="47"/>
                                        </p:tgtEl>
                                        <p:attrNameLst>
                                          <p:attrName>r</p:attrName>
                                        </p:attrNameLst>
                                      </p:cBhvr>
                                    </p:animRot>
                                    <p:animRot by="120000">
                                      <p:cBhvr>
                                        <p:cTn id="21" dur="200" fill="hold">
                                          <p:stCondLst>
                                            <p:cond delay="800"/>
                                          </p:stCondLst>
                                        </p:cTn>
                                        <p:tgtEl>
                                          <p:spTgt spid="47"/>
                                        </p:tgtEl>
                                        <p:attrNameLst>
                                          <p:attrName>r</p:attrName>
                                        </p:attrNameLst>
                                      </p:cBhvr>
                                    </p:animRot>
                                  </p:childTnLst>
                                </p:cTn>
                              </p:par>
                            </p:childTnLst>
                          </p:cTn>
                        </p:par>
                        <p:par>
                          <p:cTn id="22" fill="hold">
                            <p:stCondLst>
                              <p:cond delay="1000"/>
                            </p:stCondLst>
                            <p:childTnLst>
                              <p:par>
                                <p:cTn id="23" presetID="42" presetClass="path" presetSubtype="0" accel="50000" decel="50000" fill="hold" nodeType="afterEffect">
                                  <p:stCondLst>
                                    <p:cond delay="0"/>
                                  </p:stCondLst>
                                  <p:childTnLst>
                                    <p:animMotion origin="layout" path="M 4.58333E-6 3.7037E-7 L -0.00248 -0.21134 " pathEditMode="relative" rAng="0" ptsTypes="AA">
                                      <p:cBhvr>
                                        <p:cTn id="24" dur="2000" fill="hold"/>
                                        <p:tgtEl>
                                          <p:spTgt spid="10"/>
                                        </p:tgtEl>
                                        <p:attrNameLst>
                                          <p:attrName>ppt_x</p:attrName>
                                          <p:attrName>ppt_y</p:attrName>
                                        </p:attrNameLst>
                                      </p:cBhvr>
                                      <p:rCtr x="-130" y="-10579"/>
                                    </p:animMotion>
                                  </p:childTnLst>
                                </p:cTn>
                              </p:par>
                              <p:par>
                                <p:cTn id="25" presetID="42" presetClass="path" presetSubtype="0" accel="50000" decel="50000" fill="hold" nodeType="withEffect">
                                  <p:stCondLst>
                                    <p:cond delay="0"/>
                                  </p:stCondLst>
                                  <p:childTnLst>
                                    <p:animMotion origin="layout" path="M -3.54167E-6 -4.07407E-6 L 0.00078 0.10047 " pathEditMode="relative" rAng="0" ptsTypes="AA">
                                      <p:cBhvr>
                                        <p:cTn id="26" dur="2000" fill="hold"/>
                                        <p:tgtEl>
                                          <p:spTgt spid="9"/>
                                        </p:tgtEl>
                                        <p:attrNameLst>
                                          <p:attrName>ppt_x</p:attrName>
                                          <p:attrName>ppt_y</p:attrName>
                                        </p:attrNameLst>
                                      </p:cBhvr>
                                      <p:rCtr x="39" y="5023"/>
                                    </p:animMotion>
                                  </p:childTnLst>
                                </p:cTn>
                              </p:par>
                            </p:childTnLst>
                          </p:cTn>
                        </p:par>
                        <p:par>
                          <p:cTn id="27" fill="hold">
                            <p:stCondLst>
                              <p:cond delay="30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8"/>
                                        </p:tgtEl>
                                      </p:cBhvr>
                                    </p:animEffect>
                                    <p:set>
                                      <p:cBhvr>
                                        <p:cTn id="36" dur="1" fill="hold">
                                          <p:stCondLst>
                                            <p:cond delay="499"/>
                                          </p:stCondLst>
                                        </p:cTn>
                                        <p:tgtEl>
                                          <p:spTgt spid="4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9CA48B0-C25C-4D2C-924C-DBA470FAD0F7}"/>
              </a:ext>
            </a:extLst>
          </p:cNvPr>
          <p:cNvGrpSpPr/>
          <p:nvPr/>
        </p:nvGrpSpPr>
        <p:grpSpPr>
          <a:xfrm>
            <a:off x="1922854" y="2050543"/>
            <a:ext cx="3389560" cy="3389560"/>
            <a:chOff x="1922854" y="2050543"/>
            <a:chExt cx="3389560" cy="3389560"/>
          </a:xfrm>
        </p:grpSpPr>
        <p:sp>
          <p:nvSpPr>
            <p:cNvPr id="49" name="Oval 48">
              <a:extLst>
                <a:ext uri="{FF2B5EF4-FFF2-40B4-BE49-F238E27FC236}">
                  <a16:creationId xmlns:a16="http://schemas.microsoft.com/office/drawing/2014/main" id="{91B38D66-D171-4DAF-BB8A-EBF261F69146}"/>
                </a:ext>
              </a:extLst>
            </p:cNvPr>
            <p:cNvSpPr/>
            <p:nvPr/>
          </p:nvSpPr>
          <p:spPr>
            <a:xfrm>
              <a:off x="2601859" y="3086837"/>
              <a:ext cx="1075161" cy="105378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Head with Gears">
              <a:extLst>
                <a:ext uri="{FF2B5EF4-FFF2-40B4-BE49-F238E27FC236}">
                  <a16:creationId xmlns:a16="http://schemas.microsoft.com/office/drawing/2014/main" id="{A7EAFA42-94CE-45E9-8BBF-41A4A59C89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2854" y="2050543"/>
              <a:ext cx="3389560" cy="3389560"/>
            </a:xfrm>
            <a:prstGeom prst="rect">
              <a:avLst/>
            </a:prstGeom>
          </p:spPr>
        </p:pic>
        <p:sp>
          <p:nvSpPr>
            <p:cNvPr id="48" name="Oval 47">
              <a:extLst>
                <a:ext uri="{FF2B5EF4-FFF2-40B4-BE49-F238E27FC236}">
                  <a16:creationId xmlns:a16="http://schemas.microsoft.com/office/drawing/2014/main" id="{CD39006A-BFF8-49D1-939B-61F94A5D7463}"/>
                </a:ext>
              </a:extLst>
            </p:cNvPr>
            <p:cNvSpPr/>
            <p:nvPr/>
          </p:nvSpPr>
          <p:spPr>
            <a:xfrm>
              <a:off x="3007457" y="2375214"/>
              <a:ext cx="1075161" cy="105378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0CAACBC1-47C6-43B3-9FC4-C53A956AEF93}"/>
              </a:ext>
            </a:extLst>
          </p:cNvPr>
          <p:cNvSpPr>
            <a:spLocks noGrp="1"/>
          </p:cNvSpPr>
          <p:nvPr>
            <p:ph type="title"/>
          </p:nvPr>
        </p:nvSpPr>
        <p:spPr/>
        <p:txBody>
          <a:bodyPr/>
          <a:lstStyle/>
          <a:p>
            <a:r>
              <a:rPr lang="en-GB" dirty="0"/>
              <a:t>Bot brain analysis</a:t>
            </a:r>
          </a:p>
        </p:txBody>
      </p:sp>
      <p:grpSp>
        <p:nvGrpSpPr>
          <p:cNvPr id="5" name="Group 4">
            <a:extLst>
              <a:ext uri="{FF2B5EF4-FFF2-40B4-BE49-F238E27FC236}">
                <a16:creationId xmlns:a16="http://schemas.microsoft.com/office/drawing/2014/main" id="{970D4F2F-49DB-45DF-B64D-47D7D0DDFC90}"/>
              </a:ext>
            </a:extLst>
          </p:cNvPr>
          <p:cNvGrpSpPr/>
          <p:nvPr/>
        </p:nvGrpSpPr>
        <p:grpSpPr>
          <a:xfrm>
            <a:off x="7687154" y="2559659"/>
            <a:ext cx="2344814" cy="2371327"/>
            <a:chOff x="2471927" y="842066"/>
            <a:chExt cx="2344814" cy="2371327"/>
          </a:xfrm>
        </p:grpSpPr>
        <p:grpSp>
          <p:nvGrpSpPr>
            <p:cNvPr id="6" name="Group 5">
              <a:extLst>
                <a:ext uri="{FF2B5EF4-FFF2-40B4-BE49-F238E27FC236}">
                  <a16:creationId xmlns:a16="http://schemas.microsoft.com/office/drawing/2014/main" id="{3D70BD4F-ED37-46DB-8348-A25A4B795B82}"/>
                </a:ext>
              </a:extLst>
            </p:cNvPr>
            <p:cNvGrpSpPr/>
            <p:nvPr/>
          </p:nvGrpSpPr>
          <p:grpSpPr>
            <a:xfrm>
              <a:off x="2471928" y="871163"/>
              <a:ext cx="2344813" cy="2335333"/>
              <a:chOff x="8763000" y="848675"/>
              <a:chExt cx="2590800" cy="2580325"/>
            </a:xfrm>
            <a:solidFill>
              <a:schemeClr val="accent6"/>
            </a:solidFill>
          </p:grpSpPr>
          <p:sp>
            <p:nvSpPr>
              <p:cNvPr id="11" name="Rectangle 10">
                <a:extLst>
                  <a:ext uri="{FF2B5EF4-FFF2-40B4-BE49-F238E27FC236}">
                    <a16:creationId xmlns:a16="http://schemas.microsoft.com/office/drawing/2014/main" id="{795A76DE-D295-4F85-B397-2954DF3B67CC}"/>
                  </a:ext>
                </a:extLst>
              </p:cNvPr>
              <p:cNvSpPr/>
              <p:nvPr/>
            </p:nvSpPr>
            <p:spPr>
              <a:xfrm>
                <a:off x="876300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0966A5-DCF0-4199-817D-3978E5DC1C0F}"/>
                  </a:ext>
                </a:extLst>
              </p:cNvPr>
              <p:cNvSpPr/>
              <p:nvPr/>
            </p:nvSpPr>
            <p:spPr>
              <a:xfrm>
                <a:off x="928116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ectangle 12">
                <a:extLst>
                  <a:ext uri="{FF2B5EF4-FFF2-40B4-BE49-F238E27FC236}">
                    <a16:creationId xmlns:a16="http://schemas.microsoft.com/office/drawing/2014/main" id="{4676C670-0633-4750-93C4-824D1F17555F}"/>
                  </a:ext>
                </a:extLst>
              </p:cNvPr>
              <p:cNvSpPr/>
              <p:nvPr/>
            </p:nvSpPr>
            <p:spPr>
              <a:xfrm>
                <a:off x="979932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tangle 13">
                <a:extLst>
                  <a:ext uri="{FF2B5EF4-FFF2-40B4-BE49-F238E27FC236}">
                    <a16:creationId xmlns:a16="http://schemas.microsoft.com/office/drawing/2014/main" id="{E169FA56-196A-4AD0-8CD5-E3550F6CF603}"/>
                  </a:ext>
                </a:extLst>
              </p:cNvPr>
              <p:cNvSpPr/>
              <p:nvPr/>
            </p:nvSpPr>
            <p:spPr>
              <a:xfrm>
                <a:off x="1031748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tangle 14">
                <a:extLst>
                  <a:ext uri="{FF2B5EF4-FFF2-40B4-BE49-F238E27FC236}">
                    <a16:creationId xmlns:a16="http://schemas.microsoft.com/office/drawing/2014/main" id="{823FE6E3-0955-44EC-A24D-AFEDF987115C}"/>
                  </a:ext>
                </a:extLst>
              </p:cNvPr>
              <p:cNvSpPr/>
              <p:nvPr/>
            </p:nvSpPr>
            <p:spPr>
              <a:xfrm>
                <a:off x="10835640" y="84867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914CDBF6-D68A-49DE-863D-A8791F70B732}"/>
                  </a:ext>
                </a:extLst>
              </p:cNvPr>
              <p:cNvSpPr/>
              <p:nvPr/>
            </p:nvSpPr>
            <p:spPr>
              <a:xfrm>
                <a:off x="876300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648CF860-F848-45DC-A4E4-21071C14F5F0}"/>
                  </a:ext>
                </a:extLst>
              </p:cNvPr>
              <p:cNvSpPr/>
              <p:nvPr/>
            </p:nvSpPr>
            <p:spPr>
              <a:xfrm>
                <a:off x="928116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tangle 17">
                <a:extLst>
                  <a:ext uri="{FF2B5EF4-FFF2-40B4-BE49-F238E27FC236}">
                    <a16:creationId xmlns:a16="http://schemas.microsoft.com/office/drawing/2014/main" id="{63A53E1B-6946-426B-B160-71D875150D82}"/>
                  </a:ext>
                </a:extLst>
              </p:cNvPr>
              <p:cNvSpPr/>
              <p:nvPr/>
            </p:nvSpPr>
            <p:spPr>
              <a:xfrm>
                <a:off x="979932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CC7F33CB-3107-4C69-85D8-BA6B7A9CAFB2}"/>
                  </a:ext>
                </a:extLst>
              </p:cNvPr>
              <p:cNvSpPr/>
              <p:nvPr/>
            </p:nvSpPr>
            <p:spPr>
              <a:xfrm>
                <a:off x="10317480" y="1366835"/>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1CC23FC2-0B0A-47CE-80A8-653824768700}"/>
                  </a:ext>
                </a:extLst>
              </p:cNvPr>
              <p:cNvSpPr/>
              <p:nvPr/>
            </p:nvSpPr>
            <p:spPr>
              <a:xfrm>
                <a:off x="10835640" y="1363978"/>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5144F74E-DA84-4990-94F7-E71CA9AC9CA6}"/>
                  </a:ext>
                </a:extLst>
              </p:cNvPr>
              <p:cNvSpPr/>
              <p:nvPr/>
            </p:nvSpPr>
            <p:spPr>
              <a:xfrm>
                <a:off x="876300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ectangle 21">
                <a:extLst>
                  <a:ext uri="{FF2B5EF4-FFF2-40B4-BE49-F238E27FC236}">
                    <a16:creationId xmlns:a16="http://schemas.microsoft.com/office/drawing/2014/main" id="{98D73BC5-7A1A-4524-8A75-88E177F7F1F3}"/>
                  </a:ext>
                </a:extLst>
              </p:cNvPr>
              <p:cNvSpPr/>
              <p:nvPr/>
            </p:nvSpPr>
            <p:spPr>
              <a:xfrm>
                <a:off x="928116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DE4D31B1-58DD-4B52-AC7C-AE40FC884071}"/>
                  </a:ext>
                </a:extLst>
              </p:cNvPr>
              <p:cNvSpPr/>
              <p:nvPr/>
            </p:nvSpPr>
            <p:spPr>
              <a:xfrm>
                <a:off x="979932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71B2FA44-E7FF-48FB-98B5-4E27936F093A}"/>
                  </a:ext>
                </a:extLst>
              </p:cNvPr>
              <p:cNvSpPr/>
              <p:nvPr/>
            </p:nvSpPr>
            <p:spPr>
              <a:xfrm>
                <a:off x="10317480" y="1879281"/>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Rectangle 24">
                <a:extLst>
                  <a:ext uri="{FF2B5EF4-FFF2-40B4-BE49-F238E27FC236}">
                    <a16:creationId xmlns:a16="http://schemas.microsoft.com/office/drawing/2014/main" id="{ED1B5EB6-C09A-4D9E-9074-911130CD9F56}"/>
                  </a:ext>
                </a:extLst>
              </p:cNvPr>
              <p:cNvSpPr/>
              <p:nvPr/>
            </p:nvSpPr>
            <p:spPr>
              <a:xfrm>
                <a:off x="10835640" y="1880234"/>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D229019E-D8AE-4AE9-B878-FC375CEFE0AD}"/>
                  </a:ext>
                </a:extLst>
              </p:cNvPr>
              <p:cNvSpPr/>
              <p:nvPr/>
            </p:nvSpPr>
            <p:spPr>
              <a:xfrm>
                <a:off x="876300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D00CA5E2-36CD-4611-93E5-B7418FE216F3}"/>
                  </a:ext>
                </a:extLst>
              </p:cNvPr>
              <p:cNvSpPr/>
              <p:nvPr/>
            </p:nvSpPr>
            <p:spPr>
              <a:xfrm>
                <a:off x="928116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Rectangle 27">
                <a:extLst>
                  <a:ext uri="{FF2B5EF4-FFF2-40B4-BE49-F238E27FC236}">
                    <a16:creationId xmlns:a16="http://schemas.microsoft.com/office/drawing/2014/main" id="{C0A410D1-9E60-4E9E-80EC-21F0448088F0}"/>
                  </a:ext>
                </a:extLst>
              </p:cNvPr>
              <p:cNvSpPr/>
              <p:nvPr/>
            </p:nvSpPr>
            <p:spPr>
              <a:xfrm>
                <a:off x="979932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Rectangle 28">
                <a:extLst>
                  <a:ext uri="{FF2B5EF4-FFF2-40B4-BE49-F238E27FC236}">
                    <a16:creationId xmlns:a16="http://schemas.microsoft.com/office/drawing/2014/main" id="{E1A4A69B-D253-4136-A697-E401312E7F24}"/>
                  </a:ext>
                </a:extLst>
              </p:cNvPr>
              <p:cNvSpPr/>
              <p:nvPr/>
            </p:nvSpPr>
            <p:spPr>
              <a:xfrm>
                <a:off x="10317480" y="2394583"/>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Rectangle 29">
                <a:extLst>
                  <a:ext uri="{FF2B5EF4-FFF2-40B4-BE49-F238E27FC236}">
                    <a16:creationId xmlns:a16="http://schemas.microsoft.com/office/drawing/2014/main" id="{77978D03-475A-48BD-A524-5D172A332188}"/>
                  </a:ext>
                </a:extLst>
              </p:cNvPr>
              <p:cNvSpPr/>
              <p:nvPr/>
            </p:nvSpPr>
            <p:spPr>
              <a:xfrm>
                <a:off x="10835640" y="2395536"/>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F1579796-1228-48DB-AD26-0959781E98CF}"/>
                  </a:ext>
                </a:extLst>
              </p:cNvPr>
              <p:cNvSpPr/>
              <p:nvPr/>
            </p:nvSpPr>
            <p:spPr>
              <a:xfrm>
                <a:off x="876300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787D5B2E-17A8-44C3-85B0-7999C9BC4398}"/>
                  </a:ext>
                </a:extLst>
              </p:cNvPr>
              <p:cNvSpPr/>
              <p:nvPr/>
            </p:nvSpPr>
            <p:spPr>
              <a:xfrm>
                <a:off x="928116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Rectangle 32">
                <a:extLst>
                  <a:ext uri="{FF2B5EF4-FFF2-40B4-BE49-F238E27FC236}">
                    <a16:creationId xmlns:a16="http://schemas.microsoft.com/office/drawing/2014/main" id="{998CC54D-DA25-4DFA-9D24-7348E002CD5B}"/>
                  </a:ext>
                </a:extLst>
              </p:cNvPr>
              <p:cNvSpPr/>
              <p:nvPr/>
            </p:nvSpPr>
            <p:spPr>
              <a:xfrm>
                <a:off x="979932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4" name="Rectangle 33">
                <a:extLst>
                  <a:ext uri="{FF2B5EF4-FFF2-40B4-BE49-F238E27FC236}">
                    <a16:creationId xmlns:a16="http://schemas.microsoft.com/office/drawing/2014/main" id="{096513E3-7539-4E28-8F81-9161260F9777}"/>
                  </a:ext>
                </a:extLst>
              </p:cNvPr>
              <p:cNvSpPr/>
              <p:nvPr/>
            </p:nvSpPr>
            <p:spPr>
              <a:xfrm>
                <a:off x="10317480" y="2909887"/>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34">
                <a:extLst>
                  <a:ext uri="{FF2B5EF4-FFF2-40B4-BE49-F238E27FC236}">
                    <a16:creationId xmlns:a16="http://schemas.microsoft.com/office/drawing/2014/main" id="{60A563FC-F55B-4CA2-A7C0-3CBA3DDB9E3B}"/>
                  </a:ext>
                </a:extLst>
              </p:cNvPr>
              <p:cNvSpPr/>
              <p:nvPr/>
            </p:nvSpPr>
            <p:spPr>
              <a:xfrm>
                <a:off x="10835640" y="2910840"/>
                <a:ext cx="518160" cy="518160"/>
              </a:xfrm>
              <a:prstGeom prst="rect">
                <a:avLst/>
              </a:prstGeom>
              <a:grpFill/>
              <a:ln>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7" name="Graphic 6" descr="Rat">
              <a:extLst>
                <a:ext uri="{FF2B5EF4-FFF2-40B4-BE49-F238E27FC236}">
                  <a16:creationId xmlns:a16="http://schemas.microsoft.com/office/drawing/2014/main" id="{50937412-6C7D-432E-ADB4-3DDDFFB06A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1927" y="2731497"/>
              <a:ext cx="468963" cy="468963"/>
            </a:xfrm>
            <a:prstGeom prst="rect">
              <a:avLst/>
            </a:prstGeom>
          </p:spPr>
        </p:pic>
        <p:pic>
          <p:nvPicPr>
            <p:cNvPr id="8" name="Graphic 7" descr="Pizza">
              <a:extLst>
                <a:ext uri="{FF2B5EF4-FFF2-40B4-BE49-F238E27FC236}">
                  <a16:creationId xmlns:a16="http://schemas.microsoft.com/office/drawing/2014/main" id="{9A0A2F4C-C128-482F-A05A-A2D001E783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7778" y="842066"/>
              <a:ext cx="468963" cy="468963"/>
            </a:xfrm>
            <a:prstGeom prst="rect">
              <a:avLst/>
            </a:prstGeom>
          </p:spPr>
        </p:pic>
        <p:pic>
          <p:nvPicPr>
            <p:cNvPr id="9" name="Graphic 8" descr="Cat">
              <a:extLst>
                <a:ext uri="{FF2B5EF4-FFF2-40B4-BE49-F238E27FC236}">
                  <a16:creationId xmlns:a16="http://schemas.microsoft.com/office/drawing/2014/main" id="{8B3AEC8A-B9F5-4BBA-83FE-BA4F38B163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401205" y="2744430"/>
              <a:ext cx="468963" cy="468963"/>
            </a:xfrm>
            <a:prstGeom prst="rect">
              <a:avLst/>
            </a:prstGeom>
          </p:spPr>
        </p:pic>
        <p:pic>
          <p:nvPicPr>
            <p:cNvPr id="10" name="Graphic 9" descr="Cat">
              <a:extLst>
                <a:ext uri="{FF2B5EF4-FFF2-40B4-BE49-F238E27FC236}">
                  <a16:creationId xmlns:a16="http://schemas.microsoft.com/office/drawing/2014/main" id="{08877AD0-DA55-409E-AD9A-2B48E7EDFC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44864" y="1342713"/>
              <a:ext cx="468963" cy="468963"/>
            </a:xfrm>
            <a:prstGeom prst="rect">
              <a:avLst/>
            </a:prstGeom>
          </p:spPr>
        </p:pic>
      </p:grpSp>
      <p:sp>
        <p:nvSpPr>
          <p:cNvPr id="38" name="Arrow: Right 37">
            <a:extLst>
              <a:ext uri="{FF2B5EF4-FFF2-40B4-BE49-F238E27FC236}">
                <a16:creationId xmlns:a16="http://schemas.microsoft.com/office/drawing/2014/main" id="{AF79D8B4-2DEC-4E6C-828E-AA3F09578115}"/>
              </a:ext>
            </a:extLst>
          </p:cNvPr>
          <p:cNvSpPr/>
          <p:nvPr/>
        </p:nvSpPr>
        <p:spPr>
          <a:xfrm>
            <a:off x="5552921" y="3276049"/>
            <a:ext cx="1335315" cy="1162062"/>
          </a:xfrm>
          <a:prstGeom prst="rightArrow">
            <a:avLst/>
          </a:prstGeom>
          <a:solidFill>
            <a:schemeClr val="tx1">
              <a:lumMod val="85000"/>
              <a:lumOff val="1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descr="Single gear">
            <a:extLst>
              <a:ext uri="{FF2B5EF4-FFF2-40B4-BE49-F238E27FC236}">
                <a16:creationId xmlns:a16="http://schemas.microsoft.com/office/drawing/2014/main" id="{B51C9048-2634-4157-82DB-B026B71482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87040" y="2288540"/>
            <a:ext cx="1198880" cy="1208869"/>
          </a:xfrm>
          <a:prstGeom prst="rect">
            <a:avLst/>
          </a:prstGeom>
        </p:spPr>
      </p:pic>
      <p:pic>
        <p:nvPicPr>
          <p:cNvPr id="42" name="Graphic 41" descr="Upward trend">
            <a:extLst>
              <a:ext uri="{FF2B5EF4-FFF2-40B4-BE49-F238E27FC236}">
                <a16:creationId xmlns:a16="http://schemas.microsoft.com/office/drawing/2014/main" id="{C8D89B97-4F45-4B44-BF38-754C26F752E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07457" y="4122358"/>
            <a:ext cx="414285" cy="414285"/>
          </a:xfrm>
          <a:prstGeom prst="rect">
            <a:avLst/>
          </a:prstGeom>
        </p:spPr>
      </p:pic>
      <p:pic>
        <p:nvPicPr>
          <p:cNvPr id="44" name="Graphic 43" descr="Playbook">
            <a:extLst>
              <a:ext uri="{FF2B5EF4-FFF2-40B4-BE49-F238E27FC236}">
                <a16:creationId xmlns:a16="http://schemas.microsoft.com/office/drawing/2014/main" id="{E9362F7E-616A-4AD3-837D-5ECA164589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31073" y="2704847"/>
            <a:ext cx="469595" cy="469595"/>
          </a:xfrm>
          <a:prstGeom prst="rect">
            <a:avLst/>
          </a:prstGeom>
        </p:spPr>
      </p:pic>
      <p:pic>
        <p:nvPicPr>
          <p:cNvPr id="46" name="Graphic 45" descr="Pie chart">
            <a:extLst>
              <a:ext uri="{FF2B5EF4-FFF2-40B4-BE49-F238E27FC236}">
                <a16:creationId xmlns:a16="http://schemas.microsoft.com/office/drawing/2014/main" id="{96FF29CF-1AC2-4519-B587-A415267AC2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56435" y="3174442"/>
            <a:ext cx="509116" cy="509116"/>
          </a:xfrm>
          <a:prstGeom prst="rect">
            <a:avLst/>
          </a:prstGeom>
        </p:spPr>
      </p:pic>
      <p:pic>
        <p:nvPicPr>
          <p:cNvPr id="47" name="Graphic 46" descr="Single gear">
            <a:extLst>
              <a:ext uri="{FF2B5EF4-FFF2-40B4-BE49-F238E27FC236}">
                <a16:creationId xmlns:a16="http://schemas.microsoft.com/office/drawing/2014/main" id="{807210CE-BE41-4FE7-90E0-F4158D735C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40000" y="3000163"/>
            <a:ext cx="1198880" cy="1208869"/>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4C363A7-7B88-4F8B-AE69-2752FF177D7F}"/>
                  </a:ext>
                </a:extLst>
              </p:cNvPr>
              <p:cNvSpPr txBox="1"/>
              <p:nvPr/>
            </p:nvSpPr>
            <p:spPr>
              <a:xfrm rot="19396113">
                <a:off x="3290401" y="3984718"/>
                <a:ext cx="1463358" cy="438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50" i="1" smtClean="0">
                          <a:latin typeface="Cambria Math" panose="02040503050406030204" pitchFamily="18" charset="0"/>
                        </a:rPr>
                        <m:t>𝑥</m:t>
                      </m:r>
                      <m:r>
                        <a:rPr lang="en-US" sz="1050" i="1" smtClean="0">
                          <a:latin typeface="Cambria Math" panose="02040503050406030204" pitchFamily="18" charset="0"/>
                        </a:rPr>
                        <m:t>=</m:t>
                      </m:r>
                      <m:f>
                        <m:fPr>
                          <m:ctrlPr>
                            <a:rPr lang="en-US" sz="1050" i="1" smtClean="0">
                              <a:latin typeface="Cambria Math" panose="02040503050406030204" pitchFamily="18" charset="0"/>
                            </a:rPr>
                          </m:ctrlPr>
                        </m:fPr>
                        <m:num>
                          <m:r>
                            <a:rPr lang="en-US" sz="1050" i="1" smtClean="0">
                              <a:latin typeface="Cambria Math" panose="02040503050406030204" pitchFamily="18" charset="0"/>
                            </a:rPr>
                            <m:t>−</m:t>
                          </m:r>
                          <m:r>
                            <a:rPr lang="en-US" sz="1050" i="1" smtClean="0">
                              <a:latin typeface="Cambria Math" panose="02040503050406030204" pitchFamily="18" charset="0"/>
                            </a:rPr>
                            <m:t>𝑏</m:t>
                          </m:r>
                          <m:r>
                            <a:rPr lang="en-US" sz="1050" i="1" smtClean="0">
                              <a:latin typeface="Cambria Math" panose="02040503050406030204" pitchFamily="18" charset="0"/>
                            </a:rPr>
                            <m:t>±</m:t>
                          </m:r>
                          <m:rad>
                            <m:radPr>
                              <m:degHide m:val="on"/>
                              <m:ctrlPr>
                                <a:rPr lang="en-US" sz="1050" i="1" smtClean="0">
                                  <a:latin typeface="Cambria Math" panose="02040503050406030204" pitchFamily="18" charset="0"/>
                                </a:rPr>
                              </m:ctrlPr>
                            </m:radPr>
                            <m:deg/>
                            <m:e>
                              <m:sSup>
                                <m:sSupPr>
                                  <m:ctrlPr>
                                    <a:rPr lang="en-US" sz="1050" i="1" smtClean="0">
                                      <a:latin typeface="Cambria Math" panose="02040503050406030204" pitchFamily="18" charset="0"/>
                                    </a:rPr>
                                  </m:ctrlPr>
                                </m:sSupPr>
                                <m:e>
                                  <m:r>
                                    <a:rPr lang="en-US" sz="1050" i="1" smtClean="0">
                                      <a:latin typeface="Cambria Math" panose="02040503050406030204" pitchFamily="18" charset="0"/>
                                    </a:rPr>
                                    <m:t>𝑏</m:t>
                                  </m:r>
                                </m:e>
                                <m:sup>
                                  <m:r>
                                    <a:rPr lang="en-US" sz="1050" i="1" smtClean="0">
                                      <a:latin typeface="Cambria Math" panose="02040503050406030204" pitchFamily="18" charset="0"/>
                                    </a:rPr>
                                    <m:t>2</m:t>
                                  </m:r>
                                </m:sup>
                              </m:sSup>
                              <m:r>
                                <a:rPr lang="en-US" sz="1050" i="1" smtClean="0">
                                  <a:latin typeface="Cambria Math" panose="02040503050406030204" pitchFamily="18" charset="0"/>
                                </a:rPr>
                                <m:t>−4</m:t>
                              </m:r>
                              <m:r>
                                <a:rPr lang="en-US" sz="1050" i="1" smtClean="0">
                                  <a:latin typeface="Cambria Math" panose="02040503050406030204" pitchFamily="18" charset="0"/>
                                </a:rPr>
                                <m:t>𝑎𝑐</m:t>
                              </m:r>
                            </m:e>
                          </m:rad>
                        </m:num>
                        <m:den>
                          <m:r>
                            <a:rPr lang="en-US" sz="1050" i="1" smtClean="0">
                              <a:latin typeface="Cambria Math" panose="02040503050406030204" pitchFamily="18" charset="0"/>
                            </a:rPr>
                            <m:t>2</m:t>
                          </m:r>
                          <m:r>
                            <a:rPr lang="en-US" sz="1050" i="1" smtClean="0">
                              <a:latin typeface="Cambria Math" panose="02040503050406030204" pitchFamily="18" charset="0"/>
                            </a:rPr>
                            <m:t>𝑎</m:t>
                          </m:r>
                        </m:den>
                      </m:f>
                    </m:oMath>
                  </m:oMathPara>
                </a14:m>
                <a:endParaRPr lang="en-GB" sz="1050" dirty="0"/>
              </a:p>
            </p:txBody>
          </p:sp>
        </mc:Choice>
        <mc:Fallback xmlns="">
          <p:sp>
            <p:nvSpPr>
              <p:cNvPr id="51" name="TextBox 50">
                <a:extLst>
                  <a:ext uri="{FF2B5EF4-FFF2-40B4-BE49-F238E27FC236}">
                    <a16:creationId xmlns:a16="http://schemas.microsoft.com/office/drawing/2014/main" id="{24C363A7-7B88-4F8B-AE69-2752FF177D7F}"/>
                  </a:ext>
                </a:extLst>
              </p:cNvPr>
              <p:cNvSpPr txBox="1">
                <a:spLocks noRot="1" noChangeAspect="1" noMove="1" noResize="1" noEditPoints="1" noAdjustHandles="1" noChangeArrowheads="1" noChangeShapeType="1" noTextEdit="1"/>
              </p:cNvSpPr>
              <p:nvPr/>
            </p:nvSpPr>
            <p:spPr>
              <a:xfrm rot="19396113">
                <a:off x="3290401" y="3984718"/>
                <a:ext cx="1463358" cy="438069"/>
              </a:xfrm>
              <a:prstGeom prst="rect">
                <a:avLst/>
              </a:prstGeom>
              <a:blipFill>
                <a:blip r:embed="rId22"/>
                <a:stretch>
                  <a:fillRect/>
                </a:stretch>
              </a:blipFill>
            </p:spPr>
            <p:txBody>
              <a:bodyPr/>
              <a:lstStyle/>
              <a:p>
                <a:r>
                  <a:rPr lang="en-GB">
                    <a:noFill/>
                  </a:rPr>
                  <a:t> </a:t>
                </a:r>
              </a:p>
            </p:txBody>
          </p:sp>
        </mc:Fallback>
      </mc:AlternateContent>
      <p:sp>
        <p:nvSpPr>
          <p:cNvPr id="52" name="TextBox 51">
            <a:extLst>
              <a:ext uri="{FF2B5EF4-FFF2-40B4-BE49-F238E27FC236}">
                <a16:creationId xmlns:a16="http://schemas.microsoft.com/office/drawing/2014/main" id="{0967C9C3-C56C-49DC-B9B9-59D62E9F269B}"/>
              </a:ext>
            </a:extLst>
          </p:cNvPr>
          <p:cNvSpPr txBox="1"/>
          <p:nvPr/>
        </p:nvSpPr>
        <p:spPr>
          <a:xfrm>
            <a:off x="3972573" y="2707775"/>
            <a:ext cx="780103" cy="584775"/>
          </a:xfrm>
          <a:prstGeom prst="rect">
            <a:avLst/>
          </a:prstGeom>
          <a:noFill/>
        </p:spPr>
        <p:txBody>
          <a:bodyPr wrap="square" rtlCol="0">
            <a:spAutoFit/>
          </a:bodyPr>
          <a:lstStyle/>
          <a:p>
            <a:r>
              <a:rPr lang="en-GB" sz="3200" dirty="0"/>
              <a:t>55</a:t>
            </a:r>
          </a:p>
        </p:txBody>
      </p:sp>
      <p:sp>
        <p:nvSpPr>
          <p:cNvPr id="53" name="TextBox 52">
            <a:extLst>
              <a:ext uri="{FF2B5EF4-FFF2-40B4-BE49-F238E27FC236}">
                <a16:creationId xmlns:a16="http://schemas.microsoft.com/office/drawing/2014/main" id="{0C909DC5-E626-425C-BA7C-5604BA27E93C}"/>
              </a:ext>
            </a:extLst>
          </p:cNvPr>
          <p:cNvSpPr txBox="1"/>
          <p:nvPr/>
        </p:nvSpPr>
        <p:spPr>
          <a:xfrm>
            <a:off x="2339890" y="3146192"/>
            <a:ext cx="527630" cy="369332"/>
          </a:xfrm>
          <a:prstGeom prst="rect">
            <a:avLst/>
          </a:prstGeom>
          <a:noFill/>
        </p:spPr>
        <p:txBody>
          <a:bodyPr wrap="square" rtlCol="0">
            <a:spAutoFit/>
          </a:bodyPr>
          <a:lstStyle/>
          <a:p>
            <a:r>
              <a:rPr lang="en-GB" dirty="0"/>
              <a:t>-20</a:t>
            </a:r>
          </a:p>
        </p:txBody>
      </p:sp>
      <p:sp>
        <p:nvSpPr>
          <p:cNvPr id="54" name="TextBox 53">
            <a:extLst>
              <a:ext uri="{FF2B5EF4-FFF2-40B4-BE49-F238E27FC236}">
                <a16:creationId xmlns:a16="http://schemas.microsoft.com/office/drawing/2014/main" id="{5FDD108D-0579-4E90-AF46-C717713A0F7E}"/>
              </a:ext>
            </a:extLst>
          </p:cNvPr>
          <p:cNvSpPr txBox="1"/>
          <p:nvPr/>
        </p:nvSpPr>
        <p:spPr>
          <a:xfrm>
            <a:off x="2883811" y="4709149"/>
            <a:ext cx="767650" cy="276999"/>
          </a:xfrm>
          <a:prstGeom prst="rect">
            <a:avLst/>
          </a:prstGeom>
          <a:noFill/>
        </p:spPr>
        <p:txBody>
          <a:bodyPr wrap="square" rtlCol="0">
            <a:spAutoFit/>
          </a:bodyPr>
          <a:lstStyle/>
          <a:p>
            <a:r>
              <a:rPr lang="en-GB" sz="1200" dirty="0"/>
              <a:t>A &gt; D &gt; B</a:t>
            </a:r>
          </a:p>
        </p:txBody>
      </p:sp>
      <p:sp>
        <p:nvSpPr>
          <p:cNvPr id="55" name="TextBox 54">
            <a:extLst>
              <a:ext uri="{FF2B5EF4-FFF2-40B4-BE49-F238E27FC236}">
                <a16:creationId xmlns:a16="http://schemas.microsoft.com/office/drawing/2014/main" id="{D7AA03D5-EE2C-4B5A-BFB4-983D12F5E874}"/>
              </a:ext>
            </a:extLst>
          </p:cNvPr>
          <p:cNvSpPr txBox="1"/>
          <p:nvPr/>
        </p:nvSpPr>
        <p:spPr>
          <a:xfrm>
            <a:off x="2857223" y="2393331"/>
            <a:ext cx="465977" cy="276999"/>
          </a:xfrm>
          <a:prstGeom prst="rect">
            <a:avLst/>
          </a:prstGeom>
          <a:noFill/>
        </p:spPr>
        <p:txBody>
          <a:bodyPr wrap="square" rtlCol="0">
            <a:spAutoFit/>
          </a:bodyPr>
          <a:lstStyle/>
          <a:p>
            <a:r>
              <a:rPr lang="en-GB" sz="1200" dirty="0"/>
              <a:t>193</a:t>
            </a:r>
          </a:p>
        </p:txBody>
      </p:sp>
      <p:sp>
        <p:nvSpPr>
          <p:cNvPr id="56" name="TextBox 55">
            <a:extLst>
              <a:ext uri="{FF2B5EF4-FFF2-40B4-BE49-F238E27FC236}">
                <a16:creationId xmlns:a16="http://schemas.microsoft.com/office/drawing/2014/main" id="{E8CC0CD6-ADE0-4FB8-ADA4-4712D76D292A}"/>
              </a:ext>
            </a:extLst>
          </p:cNvPr>
          <p:cNvSpPr txBox="1"/>
          <p:nvPr/>
        </p:nvSpPr>
        <p:spPr>
          <a:xfrm>
            <a:off x="3124785" y="3932033"/>
            <a:ext cx="792742" cy="276999"/>
          </a:xfrm>
          <a:prstGeom prst="rect">
            <a:avLst/>
          </a:prstGeom>
          <a:noFill/>
        </p:spPr>
        <p:txBody>
          <a:bodyPr wrap="square" rtlCol="0">
            <a:spAutoFit/>
          </a:bodyPr>
          <a:lstStyle/>
          <a:p>
            <a:r>
              <a:rPr lang="en-GB" sz="1200" dirty="0"/>
              <a:t>0110001</a:t>
            </a:r>
          </a:p>
        </p:txBody>
      </p:sp>
      <p:sp>
        <p:nvSpPr>
          <p:cNvPr id="57" name="TextBox 56">
            <a:extLst>
              <a:ext uri="{FF2B5EF4-FFF2-40B4-BE49-F238E27FC236}">
                <a16:creationId xmlns:a16="http://schemas.microsoft.com/office/drawing/2014/main" id="{F8890253-A5DA-426B-8642-2F61A84F089C}"/>
              </a:ext>
            </a:extLst>
          </p:cNvPr>
          <p:cNvSpPr txBox="1"/>
          <p:nvPr/>
        </p:nvSpPr>
        <p:spPr>
          <a:xfrm>
            <a:off x="3546853" y="3547144"/>
            <a:ext cx="528322" cy="461665"/>
          </a:xfrm>
          <a:prstGeom prst="rect">
            <a:avLst/>
          </a:prstGeom>
          <a:noFill/>
        </p:spPr>
        <p:txBody>
          <a:bodyPr wrap="square" rtlCol="0">
            <a:spAutoFit/>
          </a:bodyPr>
          <a:lstStyle/>
          <a:p>
            <a:r>
              <a:rPr lang="en-GB" sz="2400" dirty="0"/>
              <a:t>42</a:t>
            </a:r>
          </a:p>
        </p:txBody>
      </p:sp>
      <p:pic>
        <p:nvPicPr>
          <p:cNvPr id="58" name="Graphic 57" descr="Head with Gears">
            <a:extLst>
              <a:ext uri="{FF2B5EF4-FFF2-40B4-BE49-F238E27FC236}">
                <a16:creationId xmlns:a16="http://schemas.microsoft.com/office/drawing/2014/main" id="{375F44FF-9847-41FF-ADED-3B84369DD99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84622" y="4392522"/>
            <a:ext cx="1426258" cy="1426258"/>
          </a:xfrm>
          <a:prstGeom prst="rect">
            <a:avLst/>
          </a:prstGeom>
        </p:spPr>
      </p:pic>
      <p:pic>
        <p:nvPicPr>
          <p:cNvPr id="59" name="Graphic 58" descr="Head with Gears">
            <a:extLst>
              <a:ext uri="{FF2B5EF4-FFF2-40B4-BE49-F238E27FC236}">
                <a16:creationId xmlns:a16="http://schemas.microsoft.com/office/drawing/2014/main" id="{19B83C08-BB46-478B-BC04-0FA171946C4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51566" y="4747826"/>
            <a:ext cx="1426258" cy="1426258"/>
          </a:xfrm>
          <a:prstGeom prst="rect">
            <a:avLst/>
          </a:prstGeom>
        </p:spPr>
      </p:pic>
      <p:pic>
        <p:nvPicPr>
          <p:cNvPr id="60" name="Graphic 59" descr="Head with Gears">
            <a:extLst>
              <a:ext uri="{FF2B5EF4-FFF2-40B4-BE49-F238E27FC236}">
                <a16:creationId xmlns:a16="http://schemas.microsoft.com/office/drawing/2014/main" id="{3981F152-610E-49AE-BB18-CB05E9BF7C2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622854" y="4725068"/>
            <a:ext cx="1426258" cy="1426258"/>
          </a:xfrm>
          <a:prstGeom prst="rect">
            <a:avLst/>
          </a:prstGeom>
        </p:spPr>
      </p:pic>
      <p:pic>
        <p:nvPicPr>
          <p:cNvPr id="61" name="Graphic 60" descr="Head with Gears">
            <a:extLst>
              <a:ext uri="{FF2B5EF4-FFF2-40B4-BE49-F238E27FC236}">
                <a16:creationId xmlns:a16="http://schemas.microsoft.com/office/drawing/2014/main" id="{EFC32377-8D06-484F-B3EA-3D5E36A0131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346470" y="4008809"/>
            <a:ext cx="1426258" cy="1426258"/>
          </a:xfrm>
          <a:prstGeom prst="rect">
            <a:avLst/>
          </a:prstGeom>
        </p:spPr>
      </p:pic>
      <p:pic>
        <p:nvPicPr>
          <p:cNvPr id="62" name="Graphic 61" descr="Head with Gears">
            <a:extLst>
              <a:ext uri="{FF2B5EF4-FFF2-40B4-BE49-F238E27FC236}">
                <a16:creationId xmlns:a16="http://schemas.microsoft.com/office/drawing/2014/main" id="{A265F6C3-AD36-4358-A8C5-DE367163997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210762" y="1719935"/>
            <a:ext cx="1426258" cy="1426258"/>
          </a:xfrm>
          <a:prstGeom prst="rect">
            <a:avLst/>
          </a:prstGeom>
        </p:spPr>
      </p:pic>
      <p:pic>
        <p:nvPicPr>
          <p:cNvPr id="63" name="Graphic 62" descr="Head with Gears">
            <a:extLst>
              <a:ext uri="{FF2B5EF4-FFF2-40B4-BE49-F238E27FC236}">
                <a16:creationId xmlns:a16="http://schemas.microsoft.com/office/drawing/2014/main" id="{2F45C7CC-5DC1-4DB1-A0DC-00FA433D17A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040010" y="2194669"/>
            <a:ext cx="3074346" cy="3074346"/>
          </a:xfrm>
          <a:prstGeom prst="rect">
            <a:avLst/>
          </a:prstGeom>
        </p:spPr>
      </p:pic>
      <p:pic>
        <p:nvPicPr>
          <p:cNvPr id="64" name="Graphic 63" descr="Head with Gears">
            <a:extLst>
              <a:ext uri="{FF2B5EF4-FFF2-40B4-BE49-F238E27FC236}">
                <a16:creationId xmlns:a16="http://schemas.microsoft.com/office/drawing/2014/main" id="{78FB6077-4D71-4CB3-85A9-8D28DBCD09B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039547" y="1481540"/>
            <a:ext cx="1426258" cy="1426258"/>
          </a:xfrm>
          <a:prstGeom prst="rect">
            <a:avLst/>
          </a:prstGeom>
        </p:spPr>
      </p:pic>
      <p:pic>
        <p:nvPicPr>
          <p:cNvPr id="65" name="Picture 2" descr="https://cdn-images-1.medium.com/max/1920/1*UB4n5q9HWfUsLOA6R-u1rA.png">
            <a:extLst>
              <a:ext uri="{FF2B5EF4-FFF2-40B4-BE49-F238E27FC236}">
                <a16:creationId xmlns:a16="http://schemas.microsoft.com/office/drawing/2014/main" id="{FE48D0F8-2CB9-486F-903D-F0E3132D14B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197868" y="3330859"/>
            <a:ext cx="3529109" cy="21968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7" name="Picture 6" descr="Image result for need for speed">
            <a:extLst>
              <a:ext uri="{FF2B5EF4-FFF2-40B4-BE49-F238E27FC236}">
                <a16:creationId xmlns:a16="http://schemas.microsoft.com/office/drawing/2014/main" id="{218C9C9F-E056-44D6-A7FD-36899B27146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619549" y="3931432"/>
            <a:ext cx="3553968" cy="19991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8" name="Picture 67" descr="A close up of a womans face&#10;&#10;Description generated with high confidence">
            <a:extLst>
              <a:ext uri="{FF2B5EF4-FFF2-40B4-BE49-F238E27FC236}">
                <a16:creationId xmlns:a16="http://schemas.microsoft.com/office/drawing/2014/main" id="{E145D083-DC63-4F64-A11C-17A0B5A633C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551539" y="1172083"/>
            <a:ext cx="3553969" cy="17769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9" name="Picture 2" descr="http://iconbug.com/data/95/256/8696325e0e7407823058632e68fb5970.png">
            <a:extLst>
              <a:ext uri="{FF2B5EF4-FFF2-40B4-BE49-F238E27FC236}">
                <a16:creationId xmlns:a16="http://schemas.microsoft.com/office/drawing/2014/main" id="{DF73B262-FFD2-41BD-95BC-BE38BE136FEA}"/>
              </a:ext>
            </a:extLst>
          </p:cNvPr>
          <p:cNvPicPr>
            <a:picLocks noChangeAspect="1" noChangeArrowheads="1"/>
          </p:cNvPicPr>
          <p:nvPr/>
        </p:nvPicPr>
        <p:blipFill>
          <a:blip r:embed="rId34">
            <a:grayscl/>
            <a:extLst>
              <a:ext uri="{28A0092B-C50C-407E-A947-70E740481C1C}">
                <a14:useLocalDpi xmlns:a14="http://schemas.microsoft.com/office/drawing/2010/main" val="0"/>
              </a:ext>
            </a:extLst>
          </a:blip>
          <a:srcRect/>
          <a:stretch>
            <a:fillRect/>
          </a:stretch>
        </p:blipFill>
        <p:spPr bwMode="auto">
          <a:xfrm>
            <a:off x="4872100" y="818818"/>
            <a:ext cx="2505000" cy="2505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s://upload.wikimedia.org/wikipedia/commons/4/4b/Sokoban_ani.gif">
            <a:extLst>
              <a:ext uri="{FF2B5EF4-FFF2-40B4-BE49-F238E27FC236}">
                <a16:creationId xmlns:a16="http://schemas.microsoft.com/office/drawing/2014/main" id="{B2B95872-DAF4-4C46-B409-52736632AF07}"/>
              </a:ext>
            </a:extLst>
          </p:cNvPr>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428367" y="1017381"/>
            <a:ext cx="2318472" cy="25760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71" name="Picture 70" descr="A picture containing building, light&#10;&#10;Description generated with high confidence">
            <a:extLst>
              <a:ext uri="{FF2B5EF4-FFF2-40B4-BE49-F238E27FC236}">
                <a16:creationId xmlns:a16="http://schemas.microsoft.com/office/drawing/2014/main" id="{432A02CE-FB61-47ED-8801-BCBDBA897B3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551539" y="3137274"/>
            <a:ext cx="3272402" cy="16362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2" name="TextBox 71">
            <a:extLst>
              <a:ext uri="{FF2B5EF4-FFF2-40B4-BE49-F238E27FC236}">
                <a16:creationId xmlns:a16="http://schemas.microsoft.com/office/drawing/2014/main" id="{2B1324A8-7047-4FC6-B025-66554D3954E6}"/>
              </a:ext>
            </a:extLst>
          </p:cNvPr>
          <p:cNvSpPr txBox="1"/>
          <p:nvPr/>
        </p:nvSpPr>
        <p:spPr>
          <a:xfrm>
            <a:off x="5658856" y="1527323"/>
            <a:ext cx="1082281" cy="523220"/>
          </a:xfrm>
          <a:prstGeom prst="rect">
            <a:avLst/>
          </a:prstGeom>
          <a:noFill/>
        </p:spPr>
        <p:txBody>
          <a:bodyPr wrap="square" rtlCol="0">
            <a:spAutoFit/>
          </a:bodyPr>
          <a:lstStyle/>
          <a:p>
            <a:r>
              <a:rPr lang="en-GB" sz="2800" dirty="0">
                <a:ln>
                  <a:solidFill>
                    <a:schemeClr val="bg1"/>
                  </a:solidFill>
                </a:ln>
                <a:solidFill>
                  <a:schemeClr val="accent6"/>
                </a:solidFill>
                <a:effectLst>
                  <a:outerShdw blurRad="38100" dist="38100" dir="2700000" algn="tl">
                    <a:srgbClr val="000000">
                      <a:alpha val="43137"/>
                    </a:srgbClr>
                  </a:outerShdw>
                </a:effectLst>
                <a:latin typeface="Berlin Sans FB Demi" panose="020E0802020502020306" pitchFamily="34" charset="0"/>
              </a:rPr>
              <a:t>WIN!</a:t>
            </a:r>
          </a:p>
        </p:txBody>
      </p:sp>
      <p:sp>
        <p:nvSpPr>
          <p:cNvPr id="73" name="TextBox 72">
            <a:extLst>
              <a:ext uri="{FF2B5EF4-FFF2-40B4-BE49-F238E27FC236}">
                <a16:creationId xmlns:a16="http://schemas.microsoft.com/office/drawing/2014/main" id="{592B16FA-5CA9-4DE5-A83A-E2F1E63F8B15}"/>
              </a:ext>
            </a:extLst>
          </p:cNvPr>
          <p:cNvSpPr txBox="1"/>
          <p:nvPr/>
        </p:nvSpPr>
        <p:spPr>
          <a:xfrm>
            <a:off x="5604359" y="1966684"/>
            <a:ext cx="1146822" cy="369332"/>
          </a:xfrm>
          <a:prstGeom prst="rect">
            <a:avLst/>
          </a:prstGeom>
          <a:noFill/>
        </p:spPr>
        <p:txBody>
          <a:bodyPr wrap="square" rtlCol="0">
            <a:spAutoFit/>
          </a:bodyPr>
          <a:lstStyle/>
          <a:p>
            <a:r>
              <a:rPr lang="en-GB" dirty="0">
                <a:ln w="0"/>
                <a:effectLst>
                  <a:outerShdw blurRad="38100" dist="19050" dir="2700000" algn="tl" rotWithShape="0">
                    <a:schemeClr val="dk1">
                      <a:alpha val="40000"/>
                    </a:schemeClr>
                  </a:outerShdw>
                </a:effectLst>
              </a:rPr>
              <a:t>…maybe?</a:t>
            </a:r>
          </a:p>
        </p:txBody>
      </p:sp>
      <p:pic>
        <p:nvPicPr>
          <p:cNvPr id="3" name="Audio 2">
            <a:hlinkClick r:id="" action="ppaction://media"/>
            <a:extLst>
              <a:ext uri="{FF2B5EF4-FFF2-40B4-BE49-F238E27FC236}">
                <a16:creationId xmlns:a16="http://schemas.microsoft.com/office/drawing/2014/main" id="{BA7CBE41-A83A-4E2F-A5C6-9110297EE11C}"/>
              </a:ext>
            </a:extLst>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34567500"/>
      </p:ext>
    </p:extLst>
  </p:cSld>
  <p:clrMapOvr>
    <a:masterClrMapping/>
  </p:clrMapOvr>
  <mc:AlternateContent xmlns:mc="http://schemas.openxmlformats.org/markup-compatibility/2006" xmlns:p14="http://schemas.microsoft.com/office/powerpoint/2010/main">
    <mc:Choice Requires="p14">
      <p:transition spd="slow" p14:dur="2000" advTm="24723"/>
    </mc:Choice>
    <mc:Fallback xmlns="">
      <p:transition spd="slow" advTm="2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5000" fill="hold"/>
                                        <p:tgtEl>
                                          <p:spTgt spid="40"/>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4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44"/>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grpId="0" nodeType="afterEffect">
                                  <p:stCondLst>
                                    <p:cond delay="25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250"/>
                                  </p:stCondLst>
                                  <p:childTnLst>
                                    <p:set>
                                      <p:cBhvr>
                                        <p:cTn id="25" dur="1" fill="hold">
                                          <p:stCondLst>
                                            <p:cond delay="0"/>
                                          </p:stCondLst>
                                        </p:cTn>
                                        <p:tgtEl>
                                          <p:spTgt spid="54"/>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grpId="0" nodeType="afterEffect">
                                  <p:stCondLst>
                                    <p:cond delay="150"/>
                                  </p:stCondLst>
                                  <p:childTnLst>
                                    <p:set>
                                      <p:cBhvr>
                                        <p:cTn id="28" dur="1" fill="hold">
                                          <p:stCondLst>
                                            <p:cond delay="0"/>
                                          </p:stCondLst>
                                        </p:cTn>
                                        <p:tgtEl>
                                          <p:spTgt spid="51"/>
                                        </p:tgtEl>
                                        <p:attrNameLst>
                                          <p:attrName>style.visibility</p:attrName>
                                        </p:attrNameLst>
                                      </p:cBhvr>
                                      <p:to>
                                        <p:strVal val="visible"/>
                                      </p:to>
                                    </p:set>
                                  </p:childTnLst>
                                </p:cTn>
                              </p:par>
                            </p:childTnLst>
                          </p:cTn>
                        </p:par>
                        <p:par>
                          <p:cTn id="29" fill="hold">
                            <p:stCondLst>
                              <p:cond delay="900"/>
                            </p:stCondLst>
                            <p:childTnLst>
                              <p:par>
                                <p:cTn id="30" presetID="1" presetClass="entr" presetSubtype="0" fill="hold" nodeType="afterEffect">
                                  <p:stCondLst>
                                    <p:cond delay="150"/>
                                  </p:stCondLst>
                                  <p:childTnLst>
                                    <p:set>
                                      <p:cBhvr>
                                        <p:cTn id="31" dur="1" fill="hold">
                                          <p:stCondLst>
                                            <p:cond delay="0"/>
                                          </p:stCondLst>
                                        </p:cTn>
                                        <p:tgtEl>
                                          <p:spTgt spid="46"/>
                                        </p:tgtEl>
                                        <p:attrNameLst>
                                          <p:attrName>style.visibility</p:attrName>
                                        </p:attrNameLst>
                                      </p:cBhvr>
                                      <p:to>
                                        <p:strVal val="visible"/>
                                      </p:to>
                                    </p:set>
                                  </p:childTnLst>
                                </p:cTn>
                              </p:par>
                            </p:childTnLst>
                          </p:cTn>
                        </p:par>
                        <p:par>
                          <p:cTn id="32" fill="hold">
                            <p:stCondLst>
                              <p:cond delay="1050"/>
                            </p:stCondLst>
                            <p:childTnLst>
                              <p:par>
                                <p:cTn id="33" presetID="1" presetClass="entr" presetSubtype="0" fill="hold" grpId="0" nodeType="afterEffect">
                                  <p:stCondLst>
                                    <p:cond delay="15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1200"/>
                            </p:stCondLst>
                            <p:childTnLst>
                              <p:par>
                                <p:cTn id="36" presetID="1" presetClass="entr" presetSubtype="0" fill="hold" grpId="0" nodeType="afterEffect">
                                  <p:stCondLst>
                                    <p:cond delay="50"/>
                                  </p:stCondLst>
                                  <p:childTnLst>
                                    <p:set>
                                      <p:cBhvr>
                                        <p:cTn id="37" dur="1" fill="hold">
                                          <p:stCondLst>
                                            <p:cond delay="0"/>
                                          </p:stCondLst>
                                        </p:cTn>
                                        <p:tgtEl>
                                          <p:spTgt spid="56"/>
                                        </p:tgtEl>
                                        <p:attrNameLst>
                                          <p:attrName>style.visibility</p:attrName>
                                        </p:attrNameLst>
                                      </p:cBhvr>
                                      <p:to>
                                        <p:strVal val="visible"/>
                                      </p:to>
                                    </p:set>
                                  </p:childTnLst>
                                </p:cTn>
                              </p:par>
                            </p:childTnLst>
                          </p:cTn>
                        </p:par>
                        <p:par>
                          <p:cTn id="38" fill="hold">
                            <p:stCondLst>
                              <p:cond delay="1250"/>
                            </p:stCondLst>
                            <p:childTnLst>
                              <p:par>
                                <p:cTn id="39" presetID="1" presetClass="entr" presetSubtype="0" fill="hold" nodeType="afterEffect">
                                  <p:stCondLst>
                                    <p:cond delay="50"/>
                                  </p:stCondLst>
                                  <p:childTnLst>
                                    <p:set>
                                      <p:cBhvr>
                                        <p:cTn id="40" dur="1" fill="hold">
                                          <p:stCondLst>
                                            <p:cond delay="0"/>
                                          </p:stCondLst>
                                        </p:cTn>
                                        <p:tgtEl>
                                          <p:spTgt spid="42"/>
                                        </p:tgtEl>
                                        <p:attrNameLst>
                                          <p:attrName>style.visibility</p:attrName>
                                        </p:attrNameLst>
                                      </p:cBhvr>
                                      <p:to>
                                        <p:strVal val="visible"/>
                                      </p:to>
                                    </p:set>
                                  </p:childTnLst>
                                </p:cTn>
                              </p:par>
                            </p:childTnLst>
                          </p:cTn>
                        </p:par>
                        <p:par>
                          <p:cTn id="41" fill="hold">
                            <p:stCondLst>
                              <p:cond delay="1300"/>
                            </p:stCondLst>
                            <p:childTnLst>
                              <p:par>
                                <p:cTn id="42" presetID="1" presetClass="entr" presetSubtype="0" fill="hold" grpId="0" nodeType="afterEffect">
                                  <p:stCondLst>
                                    <p:cond delay="5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50"/>
                                  </p:stCondLst>
                                  <p:childTnLst>
                                    <p:set>
                                      <p:cBhvr>
                                        <p:cTn id="50" dur="1" fill="hold">
                                          <p:stCondLst>
                                            <p:cond delay="0"/>
                                          </p:stCondLst>
                                        </p:cTn>
                                        <p:tgtEl>
                                          <p:spTgt spid="58"/>
                                        </p:tgtEl>
                                        <p:attrNameLst>
                                          <p:attrName>style.visibility</p:attrName>
                                        </p:attrNameLst>
                                      </p:cBhvr>
                                      <p:to>
                                        <p:strVal val="visible"/>
                                      </p:to>
                                    </p:set>
                                  </p:childTnLst>
                                </p:cTn>
                              </p:par>
                            </p:childTnLst>
                          </p:cTn>
                        </p:par>
                        <p:par>
                          <p:cTn id="51" fill="hold">
                            <p:stCondLst>
                              <p:cond delay="50"/>
                            </p:stCondLst>
                            <p:childTnLst>
                              <p:par>
                                <p:cTn id="52" presetID="1" presetClass="entr" presetSubtype="0" fill="hold" nodeType="afterEffect">
                                  <p:stCondLst>
                                    <p:cond delay="50"/>
                                  </p:stCondLst>
                                  <p:childTnLst>
                                    <p:set>
                                      <p:cBhvr>
                                        <p:cTn id="53" dur="1" fill="hold">
                                          <p:stCondLst>
                                            <p:cond delay="0"/>
                                          </p:stCondLst>
                                        </p:cTn>
                                        <p:tgtEl>
                                          <p:spTgt spid="60"/>
                                        </p:tgtEl>
                                        <p:attrNameLst>
                                          <p:attrName>style.visibility</p:attrName>
                                        </p:attrNameLst>
                                      </p:cBhvr>
                                      <p:to>
                                        <p:strVal val="visible"/>
                                      </p:to>
                                    </p:set>
                                  </p:childTnLst>
                                </p:cTn>
                              </p:par>
                            </p:childTnLst>
                          </p:cTn>
                        </p:par>
                        <p:par>
                          <p:cTn id="54" fill="hold">
                            <p:stCondLst>
                              <p:cond delay="100"/>
                            </p:stCondLst>
                            <p:childTnLst>
                              <p:par>
                                <p:cTn id="55" presetID="1" presetClass="entr" presetSubtype="0" fill="hold" nodeType="afterEffect">
                                  <p:stCondLst>
                                    <p:cond delay="50"/>
                                  </p:stCondLst>
                                  <p:childTnLst>
                                    <p:set>
                                      <p:cBhvr>
                                        <p:cTn id="56" dur="1" fill="hold">
                                          <p:stCondLst>
                                            <p:cond delay="0"/>
                                          </p:stCondLst>
                                        </p:cTn>
                                        <p:tgtEl>
                                          <p:spTgt spid="61"/>
                                        </p:tgtEl>
                                        <p:attrNameLst>
                                          <p:attrName>style.visibility</p:attrName>
                                        </p:attrNameLst>
                                      </p:cBhvr>
                                      <p:to>
                                        <p:strVal val="visible"/>
                                      </p:to>
                                    </p:set>
                                  </p:childTnLst>
                                </p:cTn>
                              </p:par>
                            </p:childTnLst>
                          </p:cTn>
                        </p:par>
                        <p:par>
                          <p:cTn id="57" fill="hold">
                            <p:stCondLst>
                              <p:cond delay="150"/>
                            </p:stCondLst>
                            <p:childTnLst>
                              <p:par>
                                <p:cTn id="58" presetID="1" presetClass="entr" presetSubtype="0" fill="hold" nodeType="afterEffect">
                                  <p:stCondLst>
                                    <p:cond delay="50"/>
                                  </p:stCondLst>
                                  <p:childTnLst>
                                    <p:set>
                                      <p:cBhvr>
                                        <p:cTn id="59" dur="1" fill="hold">
                                          <p:stCondLst>
                                            <p:cond delay="0"/>
                                          </p:stCondLst>
                                        </p:cTn>
                                        <p:tgtEl>
                                          <p:spTgt spid="62"/>
                                        </p:tgtEl>
                                        <p:attrNameLst>
                                          <p:attrName>style.visibility</p:attrName>
                                        </p:attrNameLst>
                                      </p:cBhvr>
                                      <p:to>
                                        <p:strVal val="visible"/>
                                      </p:to>
                                    </p:set>
                                  </p:childTnLst>
                                </p:cTn>
                              </p:par>
                            </p:childTnLst>
                          </p:cTn>
                        </p:par>
                        <p:par>
                          <p:cTn id="60" fill="hold">
                            <p:stCondLst>
                              <p:cond delay="200"/>
                            </p:stCondLst>
                            <p:childTnLst>
                              <p:par>
                                <p:cTn id="61" presetID="1" presetClass="entr" presetSubtype="0" fill="hold" nodeType="afterEffect">
                                  <p:stCondLst>
                                    <p:cond delay="5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100"/>
                                  </p:stCondLst>
                                  <p:childTnLst>
                                    <p:set>
                                      <p:cBhvr>
                                        <p:cTn id="69" dur="1" fill="hold">
                                          <p:stCondLst>
                                            <p:cond delay="0"/>
                                          </p:stCondLst>
                                        </p:cTn>
                                        <p:tgtEl>
                                          <p:spTgt spid="68"/>
                                        </p:tgtEl>
                                        <p:attrNameLst>
                                          <p:attrName>style.visibility</p:attrName>
                                        </p:attrNameLst>
                                      </p:cBhvr>
                                      <p:to>
                                        <p:strVal val="visible"/>
                                      </p:to>
                                    </p:set>
                                  </p:childTnLst>
                                </p:cTn>
                              </p:par>
                            </p:childTnLst>
                          </p:cTn>
                        </p:par>
                        <p:par>
                          <p:cTn id="70" fill="hold">
                            <p:stCondLst>
                              <p:cond delay="100"/>
                            </p:stCondLst>
                            <p:childTnLst>
                              <p:par>
                                <p:cTn id="71" presetID="1" presetClass="entr" presetSubtype="0" fill="hold" nodeType="afterEffect">
                                  <p:stCondLst>
                                    <p:cond delay="100"/>
                                  </p:stCondLst>
                                  <p:childTnLst>
                                    <p:set>
                                      <p:cBhvr>
                                        <p:cTn id="72" dur="1" fill="hold">
                                          <p:stCondLst>
                                            <p:cond delay="0"/>
                                          </p:stCondLst>
                                        </p:cTn>
                                        <p:tgtEl>
                                          <p:spTgt spid="66"/>
                                        </p:tgtEl>
                                        <p:attrNameLst>
                                          <p:attrName>style.visibility</p:attrName>
                                        </p:attrNameLst>
                                      </p:cBhvr>
                                      <p:to>
                                        <p:strVal val="visible"/>
                                      </p:to>
                                    </p:set>
                                  </p:childTnLst>
                                </p:cTn>
                              </p:par>
                            </p:childTnLst>
                          </p:cTn>
                        </p:par>
                        <p:par>
                          <p:cTn id="73" fill="hold">
                            <p:stCondLst>
                              <p:cond delay="200"/>
                            </p:stCondLst>
                            <p:childTnLst>
                              <p:par>
                                <p:cTn id="74" presetID="1" presetClass="entr" presetSubtype="0" fill="hold" nodeType="afterEffect">
                                  <p:stCondLst>
                                    <p:cond delay="100"/>
                                  </p:stCondLst>
                                  <p:childTnLst>
                                    <p:set>
                                      <p:cBhvr>
                                        <p:cTn id="75" dur="1" fill="hold">
                                          <p:stCondLst>
                                            <p:cond delay="0"/>
                                          </p:stCondLst>
                                        </p:cTn>
                                        <p:tgtEl>
                                          <p:spTgt spid="6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3.75E-6 2.59259E-6 L 0.1142 -0.06621 " pathEditMode="relative" rAng="0" ptsTypes="AA">
                                      <p:cBhvr>
                                        <p:cTn id="83" dur="150" fill="hold"/>
                                        <p:tgtEl>
                                          <p:spTgt spid="64"/>
                                        </p:tgtEl>
                                        <p:attrNameLst>
                                          <p:attrName>ppt_x</p:attrName>
                                          <p:attrName>ppt_y</p:attrName>
                                        </p:attrNameLst>
                                      </p:cBhvr>
                                      <p:rCtr x="5703" y="-3310"/>
                                    </p:animMotion>
                                  </p:childTnLst>
                                </p:cTn>
                              </p:par>
                              <p:par>
                                <p:cTn id="84" presetID="6" presetClass="emph" presetSubtype="0" fill="hold" nodeType="withEffect">
                                  <p:stCondLst>
                                    <p:cond delay="0"/>
                                  </p:stCondLst>
                                  <p:childTnLst>
                                    <p:animScale>
                                      <p:cBhvr>
                                        <p:cTn id="85" dur="150" fill="hold"/>
                                        <p:tgtEl>
                                          <p:spTgt spid="64"/>
                                        </p:tgtEl>
                                      </p:cBhvr>
                                      <p:by x="25000" y="25000"/>
                                    </p:animScale>
                                  </p:childTnLst>
                                </p:cTn>
                              </p:par>
                            </p:childTnLst>
                          </p:cTn>
                        </p:par>
                        <p:par>
                          <p:cTn id="86" fill="hold">
                            <p:stCondLst>
                              <p:cond delay="150"/>
                            </p:stCondLst>
                            <p:childTnLst>
                              <p:par>
                                <p:cTn id="87" presetID="10" presetClass="exit" presetSubtype="0" fill="hold" nodeType="afterEffect">
                                  <p:stCondLst>
                                    <p:cond delay="0"/>
                                  </p:stCondLst>
                                  <p:childTnLst>
                                    <p:animEffect transition="out" filter="fade">
                                      <p:cBhvr>
                                        <p:cTn id="88" dur="250"/>
                                        <p:tgtEl>
                                          <p:spTgt spid="64"/>
                                        </p:tgtEl>
                                      </p:cBhvr>
                                    </p:animEffect>
                                    <p:set>
                                      <p:cBhvr>
                                        <p:cTn id="89" dur="1" fill="hold">
                                          <p:stCondLst>
                                            <p:cond delay="249"/>
                                          </p:stCondLst>
                                        </p:cTn>
                                        <p:tgtEl>
                                          <p:spTgt spid="64"/>
                                        </p:tgtEl>
                                        <p:attrNameLst>
                                          <p:attrName>style.visibility</p:attrName>
                                        </p:attrNameLst>
                                      </p:cBhvr>
                                      <p:to>
                                        <p:strVal val="hidden"/>
                                      </p:to>
                                    </p:set>
                                  </p:childTnLst>
                                </p:cTn>
                              </p:par>
                              <p:par>
                                <p:cTn id="90" presetID="42" presetClass="path" presetSubtype="0" accel="50000" decel="50000" fill="hold" nodeType="withEffect">
                                  <p:stCondLst>
                                    <p:cond delay="0"/>
                                  </p:stCondLst>
                                  <p:childTnLst>
                                    <p:animMotion origin="layout" path="M -2.5E-6 3.7037E-7 L 0.34623 -0.10093 " pathEditMode="relative" rAng="0" ptsTypes="AA">
                                      <p:cBhvr>
                                        <p:cTn id="91" dur="150" fill="hold"/>
                                        <p:tgtEl>
                                          <p:spTgt spid="62"/>
                                        </p:tgtEl>
                                        <p:attrNameLst>
                                          <p:attrName>ppt_x</p:attrName>
                                          <p:attrName>ppt_y</p:attrName>
                                        </p:attrNameLst>
                                      </p:cBhvr>
                                      <p:rCtr x="17305" y="-5046"/>
                                    </p:animMotion>
                                  </p:childTnLst>
                                </p:cTn>
                              </p:par>
                              <p:par>
                                <p:cTn id="92" presetID="6" presetClass="emph" presetSubtype="0" fill="hold" nodeType="withEffect">
                                  <p:stCondLst>
                                    <p:cond delay="0"/>
                                  </p:stCondLst>
                                  <p:childTnLst>
                                    <p:animScale>
                                      <p:cBhvr>
                                        <p:cTn id="93" dur="150" fill="hold"/>
                                        <p:tgtEl>
                                          <p:spTgt spid="62"/>
                                        </p:tgtEl>
                                      </p:cBhvr>
                                      <p:by x="25000" y="25000"/>
                                    </p:animScale>
                                  </p:childTnLst>
                                </p:cTn>
                              </p:par>
                            </p:childTnLst>
                          </p:cTn>
                        </p:par>
                        <p:par>
                          <p:cTn id="94" fill="hold">
                            <p:stCondLst>
                              <p:cond delay="400"/>
                            </p:stCondLst>
                            <p:childTnLst>
                              <p:par>
                                <p:cTn id="95" presetID="10" presetClass="exit" presetSubtype="0" fill="hold" nodeType="afterEffect">
                                  <p:stCondLst>
                                    <p:cond delay="0"/>
                                  </p:stCondLst>
                                  <p:childTnLst>
                                    <p:animEffect transition="out" filter="fade">
                                      <p:cBhvr>
                                        <p:cTn id="96" dur="250"/>
                                        <p:tgtEl>
                                          <p:spTgt spid="62"/>
                                        </p:tgtEl>
                                      </p:cBhvr>
                                    </p:animEffect>
                                    <p:set>
                                      <p:cBhvr>
                                        <p:cTn id="97" dur="1" fill="hold">
                                          <p:stCondLst>
                                            <p:cond delay="249"/>
                                          </p:stCondLst>
                                        </p:cTn>
                                        <p:tgtEl>
                                          <p:spTgt spid="62"/>
                                        </p:tgtEl>
                                        <p:attrNameLst>
                                          <p:attrName>style.visibility</p:attrName>
                                        </p:attrNameLst>
                                      </p:cBhvr>
                                      <p:to>
                                        <p:strVal val="hidden"/>
                                      </p:to>
                                    </p:set>
                                  </p:childTnLst>
                                </p:cTn>
                              </p:par>
                              <p:par>
                                <p:cTn id="98" presetID="42" presetClass="path" presetSubtype="0" accel="50000" decel="50000" fill="hold" nodeType="withEffect">
                                  <p:stCondLst>
                                    <p:cond delay="0"/>
                                  </p:stCondLst>
                                  <p:childTnLst>
                                    <p:animMotion origin="layout" path="M -2.08333E-7 3.7037E-6 L 0.30846 -0.54422 " pathEditMode="relative" rAng="0" ptsTypes="AA">
                                      <p:cBhvr>
                                        <p:cTn id="99" dur="150" fill="hold"/>
                                        <p:tgtEl>
                                          <p:spTgt spid="59"/>
                                        </p:tgtEl>
                                        <p:attrNameLst>
                                          <p:attrName>ppt_x</p:attrName>
                                          <p:attrName>ppt_y</p:attrName>
                                        </p:attrNameLst>
                                      </p:cBhvr>
                                      <p:rCtr x="15417" y="-27222"/>
                                    </p:animMotion>
                                  </p:childTnLst>
                                </p:cTn>
                              </p:par>
                              <p:par>
                                <p:cTn id="100" presetID="6" presetClass="emph" presetSubtype="0" fill="hold" nodeType="withEffect">
                                  <p:stCondLst>
                                    <p:cond delay="0"/>
                                  </p:stCondLst>
                                  <p:childTnLst>
                                    <p:animScale>
                                      <p:cBhvr>
                                        <p:cTn id="101" dur="150" fill="hold"/>
                                        <p:tgtEl>
                                          <p:spTgt spid="59"/>
                                        </p:tgtEl>
                                      </p:cBhvr>
                                      <p:by x="25000" y="25000"/>
                                    </p:animScale>
                                  </p:childTnLst>
                                </p:cTn>
                              </p:par>
                            </p:childTnLst>
                          </p:cTn>
                        </p:par>
                        <p:par>
                          <p:cTn id="102" fill="hold">
                            <p:stCondLst>
                              <p:cond delay="650"/>
                            </p:stCondLst>
                            <p:childTnLst>
                              <p:par>
                                <p:cTn id="103" presetID="10" presetClass="exit" presetSubtype="0" fill="hold" nodeType="afterEffect">
                                  <p:stCondLst>
                                    <p:cond delay="0"/>
                                  </p:stCondLst>
                                  <p:childTnLst>
                                    <p:animEffect transition="out" filter="fade">
                                      <p:cBhvr>
                                        <p:cTn id="104" dur="250"/>
                                        <p:tgtEl>
                                          <p:spTgt spid="59"/>
                                        </p:tgtEl>
                                      </p:cBhvr>
                                    </p:animEffect>
                                    <p:set>
                                      <p:cBhvr>
                                        <p:cTn id="105" dur="1" fill="hold">
                                          <p:stCondLst>
                                            <p:cond delay="249"/>
                                          </p:stCondLst>
                                        </p:cTn>
                                        <p:tgtEl>
                                          <p:spTgt spid="59"/>
                                        </p:tgtEl>
                                        <p:attrNameLst>
                                          <p:attrName>style.visibility</p:attrName>
                                        </p:attrNameLst>
                                      </p:cBhvr>
                                      <p:to>
                                        <p:strVal val="hidden"/>
                                      </p:to>
                                    </p:set>
                                  </p:childTnLst>
                                </p:cTn>
                              </p:par>
                              <p:par>
                                <p:cTn id="106" presetID="42" presetClass="path" presetSubtype="0" accel="50000" decel="50000" fill="hold" nodeType="withEffect">
                                  <p:stCondLst>
                                    <p:cond delay="0"/>
                                  </p:stCondLst>
                                  <p:childTnLst>
                                    <p:animMotion origin="layout" path="M 4.16667E-7 -4.44444E-6 L 0.37135 -0.49236 " pathEditMode="relative" rAng="0" ptsTypes="AA">
                                      <p:cBhvr>
                                        <p:cTn id="107" dur="150" fill="hold"/>
                                        <p:tgtEl>
                                          <p:spTgt spid="58"/>
                                        </p:tgtEl>
                                        <p:attrNameLst>
                                          <p:attrName>ppt_x</p:attrName>
                                          <p:attrName>ppt_y</p:attrName>
                                        </p:attrNameLst>
                                      </p:cBhvr>
                                      <p:rCtr x="18568" y="-24630"/>
                                    </p:animMotion>
                                  </p:childTnLst>
                                </p:cTn>
                              </p:par>
                              <p:par>
                                <p:cTn id="108" presetID="6" presetClass="emph" presetSubtype="0" fill="hold" nodeType="withEffect">
                                  <p:stCondLst>
                                    <p:cond delay="0"/>
                                  </p:stCondLst>
                                  <p:childTnLst>
                                    <p:animScale>
                                      <p:cBhvr>
                                        <p:cTn id="109" dur="150" fill="hold"/>
                                        <p:tgtEl>
                                          <p:spTgt spid="58"/>
                                        </p:tgtEl>
                                      </p:cBhvr>
                                      <p:by x="25000" y="25000"/>
                                    </p:animScale>
                                  </p:childTnLst>
                                </p:cTn>
                              </p:par>
                            </p:childTnLst>
                          </p:cTn>
                        </p:par>
                        <p:par>
                          <p:cTn id="110" fill="hold">
                            <p:stCondLst>
                              <p:cond delay="900"/>
                            </p:stCondLst>
                            <p:childTnLst>
                              <p:par>
                                <p:cTn id="111" presetID="10" presetClass="exit" presetSubtype="0" fill="hold" nodeType="afterEffect">
                                  <p:stCondLst>
                                    <p:cond delay="0"/>
                                  </p:stCondLst>
                                  <p:childTnLst>
                                    <p:animEffect transition="out" filter="fade">
                                      <p:cBhvr>
                                        <p:cTn id="112" dur="250"/>
                                        <p:tgtEl>
                                          <p:spTgt spid="58"/>
                                        </p:tgtEl>
                                      </p:cBhvr>
                                    </p:animEffect>
                                    <p:set>
                                      <p:cBhvr>
                                        <p:cTn id="113" dur="1" fill="hold">
                                          <p:stCondLst>
                                            <p:cond delay="249"/>
                                          </p:stCondLst>
                                        </p:cTn>
                                        <p:tgtEl>
                                          <p:spTgt spid="58"/>
                                        </p:tgtEl>
                                        <p:attrNameLst>
                                          <p:attrName>style.visibility</p:attrName>
                                        </p:attrNameLst>
                                      </p:cBhvr>
                                      <p:to>
                                        <p:strVal val="hidden"/>
                                      </p:to>
                                    </p:set>
                                  </p:childTnLst>
                                </p:cTn>
                              </p:par>
                              <p:par>
                                <p:cTn id="114" presetID="42" presetClass="path" presetSubtype="0" accel="50000" decel="50000" fill="hold" nodeType="withEffect">
                                  <p:stCondLst>
                                    <p:cond delay="0"/>
                                  </p:stCondLst>
                                  <p:childTnLst>
                                    <p:animMotion origin="layout" path="M 1.04167E-6 -4.07407E-6 L 0.14818 -0.54629 " pathEditMode="relative" rAng="0" ptsTypes="AA">
                                      <p:cBhvr>
                                        <p:cTn id="115" dur="150" fill="hold"/>
                                        <p:tgtEl>
                                          <p:spTgt spid="60"/>
                                        </p:tgtEl>
                                        <p:attrNameLst>
                                          <p:attrName>ppt_x</p:attrName>
                                          <p:attrName>ppt_y</p:attrName>
                                        </p:attrNameLst>
                                      </p:cBhvr>
                                      <p:rCtr x="7409" y="-27315"/>
                                    </p:animMotion>
                                  </p:childTnLst>
                                </p:cTn>
                              </p:par>
                              <p:par>
                                <p:cTn id="116" presetID="6" presetClass="emph" presetSubtype="0" fill="hold" nodeType="withEffect">
                                  <p:stCondLst>
                                    <p:cond delay="0"/>
                                  </p:stCondLst>
                                  <p:childTnLst>
                                    <p:animScale>
                                      <p:cBhvr>
                                        <p:cTn id="117" dur="150" fill="hold"/>
                                        <p:tgtEl>
                                          <p:spTgt spid="60"/>
                                        </p:tgtEl>
                                      </p:cBhvr>
                                      <p:by x="25000" y="25000"/>
                                    </p:animScale>
                                  </p:childTnLst>
                                </p:cTn>
                              </p:par>
                            </p:childTnLst>
                          </p:cTn>
                        </p:par>
                        <p:par>
                          <p:cTn id="118" fill="hold">
                            <p:stCondLst>
                              <p:cond delay="1150"/>
                            </p:stCondLst>
                            <p:childTnLst>
                              <p:par>
                                <p:cTn id="119" presetID="10" presetClass="exit" presetSubtype="0" fill="hold" nodeType="afterEffect">
                                  <p:stCondLst>
                                    <p:cond delay="0"/>
                                  </p:stCondLst>
                                  <p:childTnLst>
                                    <p:animEffect transition="out" filter="fade">
                                      <p:cBhvr>
                                        <p:cTn id="120" dur="250"/>
                                        <p:tgtEl>
                                          <p:spTgt spid="60"/>
                                        </p:tgtEl>
                                      </p:cBhvr>
                                    </p:animEffect>
                                    <p:set>
                                      <p:cBhvr>
                                        <p:cTn id="121" dur="1" fill="hold">
                                          <p:stCondLst>
                                            <p:cond delay="249"/>
                                          </p:stCondLst>
                                        </p:cTn>
                                        <p:tgtEl>
                                          <p:spTgt spid="60"/>
                                        </p:tgtEl>
                                        <p:attrNameLst>
                                          <p:attrName>style.visibility</p:attrName>
                                        </p:attrNameLst>
                                      </p:cBhvr>
                                      <p:to>
                                        <p:strVal val="hidden"/>
                                      </p:to>
                                    </p:set>
                                  </p:childTnLst>
                                </p:cTn>
                              </p:par>
                              <p:par>
                                <p:cTn id="122" presetID="42" presetClass="path" presetSubtype="0" accel="50000" decel="50000" fill="hold" nodeType="withEffect">
                                  <p:stCondLst>
                                    <p:cond delay="0"/>
                                  </p:stCondLst>
                                  <p:childTnLst>
                                    <p:animMotion origin="layout" path="M -3.95833E-6 4.07407E-6 L 0.08959 -0.43287 " pathEditMode="relative" rAng="0" ptsTypes="AA">
                                      <p:cBhvr>
                                        <p:cTn id="123" dur="150" fill="hold"/>
                                        <p:tgtEl>
                                          <p:spTgt spid="61"/>
                                        </p:tgtEl>
                                        <p:attrNameLst>
                                          <p:attrName>ppt_x</p:attrName>
                                          <p:attrName>ppt_y</p:attrName>
                                        </p:attrNameLst>
                                      </p:cBhvr>
                                      <p:rCtr x="4479" y="-21644"/>
                                    </p:animMotion>
                                  </p:childTnLst>
                                </p:cTn>
                              </p:par>
                              <p:par>
                                <p:cTn id="124" presetID="6" presetClass="emph" presetSubtype="0" fill="hold" nodeType="withEffect">
                                  <p:stCondLst>
                                    <p:cond delay="0"/>
                                  </p:stCondLst>
                                  <p:childTnLst>
                                    <p:animScale>
                                      <p:cBhvr>
                                        <p:cTn id="125" dur="150" fill="hold"/>
                                        <p:tgtEl>
                                          <p:spTgt spid="61"/>
                                        </p:tgtEl>
                                      </p:cBhvr>
                                      <p:by x="25000" y="25000"/>
                                    </p:animScale>
                                  </p:childTnLst>
                                </p:cTn>
                              </p:par>
                            </p:childTnLst>
                          </p:cTn>
                        </p:par>
                        <p:par>
                          <p:cTn id="126" fill="hold">
                            <p:stCondLst>
                              <p:cond delay="1400"/>
                            </p:stCondLst>
                            <p:childTnLst>
                              <p:par>
                                <p:cTn id="127" presetID="10" presetClass="exit" presetSubtype="0" fill="hold" nodeType="afterEffect">
                                  <p:stCondLst>
                                    <p:cond delay="0"/>
                                  </p:stCondLst>
                                  <p:childTnLst>
                                    <p:animEffect transition="out" filter="fade">
                                      <p:cBhvr>
                                        <p:cTn id="128" dur="250"/>
                                        <p:tgtEl>
                                          <p:spTgt spid="61"/>
                                        </p:tgtEl>
                                      </p:cBhvr>
                                    </p:animEffect>
                                    <p:set>
                                      <p:cBhvr>
                                        <p:cTn id="129" dur="1" fill="hold">
                                          <p:stCondLst>
                                            <p:cond delay="249"/>
                                          </p:stCondLst>
                                        </p:cTn>
                                        <p:tgtEl>
                                          <p:spTgt spid="61"/>
                                        </p:tgtEl>
                                        <p:attrNameLst>
                                          <p:attrName>style.visibility</p:attrName>
                                        </p:attrNameLst>
                                      </p:cBhvr>
                                      <p:to>
                                        <p:strVal val="hidden"/>
                                      </p:to>
                                    </p:set>
                                  </p:childTnLst>
                                </p:cTn>
                              </p:par>
                              <p:par>
                                <p:cTn id="130" presetID="42" presetClass="path" presetSubtype="0" accel="50000" decel="50000" fill="hold" nodeType="withEffect">
                                  <p:stCondLst>
                                    <p:cond delay="0"/>
                                  </p:stCondLst>
                                  <p:childTnLst>
                                    <p:animMotion origin="layout" path="M 3.125E-6 -1.11111E-6 L -0.19974 -0.06713 " pathEditMode="relative" rAng="0" ptsTypes="AA">
                                      <p:cBhvr>
                                        <p:cTn id="131" dur="150" fill="hold"/>
                                        <p:tgtEl>
                                          <p:spTgt spid="66"/>
                                        </p:tgtEl>
                                        <p:attrNameLst>
                                          <p:attrName>ppt_x</p:attrName>
                                          <p:attrName>ppt_y</p:attrName>
                                        </p:attrNameLst>
                                      </p:cBhvr>
                                      <p:rCtr x="-9987" y="-3356"/>
                                    </p:animMotion>
                                  </p:childTnLst>
                                </p:cTn>
                              </p:par>
                              <p:par>
                                <p:cTn id="132" presetID="6" presetClass="emph" presetSubtype="0" fill="hold" nodeType="withEffect">
                                  <p:stCondLst>
                                    <p:cond delay="0"/>
                                  </p:stCondLst>
                                  <p:childTnLst>
                                    <p:animScale>
                                      <p:cBhvr>
                                        <p:cTn id="133" dur="150" fill="hold"/>
                                        <p:tgtEl>
                                          <p:spTgt spid="66"/>
                                        </p:tgtEl>
                                      </p:cBhvr>
                                      <p:by x="25000" y="25000"/>
                                    </p:animScale>
                                  </p:childTnLst>
                                </p:cTn>
                              </p:par>
                            </p:childTnLst>
                          </p:cTn>
                        </p:par>
                        <p:par>
                          <p:cTn id="134" fill="hold">
                            <p:stCondLst>
                              <p:cond delay="1650"/>
                            </p:stCondLst>
                            <p:childTnLst>
                              <p:par>
                                <p:cTn id="135" presetID="10" presetClass="exit" presetSubtype="0" fill="hold" nodeType="afterEffect">
                                  <p:stCondLst>
                                    <p:cond delay="0"/>
                                  </p:stCondLst>
                                  <p:childTnLst>
                                    <p:animEffect transition="out" filter="fade">
                                      <p:cBhvr>
                                        <p:cTn id="136" dur="250"/>
                                        <p:tgtEl>
                                          <p:spTgt spid="66"/>
                                        </p:tgtEl>
                                      </p:cBhvr>
                                    </p:animEffect>
                                    <p:set>
                                      <p:cBhvr>
                                        <p:cTn id="137" dur="1" fill="hold">
                                          <p:stCondLst>
                                            <p:cond delay="249"/>
                                          </p:stCondLst>
                                        </p:cTn>
                                        <p:tgtEl>
                                          <p:spTgt spid="66"/>
                                        </p:tgtEl>
                                        <p:attrNameLst>
                                          <p:attrName>style.visibility</p:attrName>
                                        </p:attrNameLst>
                                      </p:cBhvr>
                                      <p:to>
                                        <p:strVal val="hidden"/>
                                      </p:to>
                                    </p:set>
                                  </p:childTnLst>
                                </p:cTn>
                              </p:par>
                              <p:par>
                                <p:cTn id="138" presetID="42" presetClass="path" presetSubtype="0" accel="50000" decel="50000" fill="hold" nodeType="withEffect">
                                  <p:stCondLst>
                                    <p:cond delay="0"/>
                                  </p:stCondLst>
                                  <p:childTnLst>
                                    <p:animMotion origin="layout" path="M -4.16667E-6 -2.96296E-6 L -0.26054 -0.03148 " pathEditMode="relative" rAng="0" ptsTypes="AA">
                                      <p:cBhvr>
                                        <p:cTn id="139" dur="150" fill="hold"/>
                                        <p:tgtEl>
                                          <p:spTgt spid="68"/>
                                        </p:tgtEl>
                                        <p:attrNameLst>
                                          <p:attrName>ppt_x</p:attrName>
                                          <p:attrName>ppt_y</p:attrName>
                                        </p:attrNameLst>
                                      </p:cBhvr>
                                      <p:rCtr x="-13034" y="-1574"/>
                                    </p:animMotion>
                                  </p:childTnLst>
                                </p:cTn>
                              </p:par>
                              <p:par>
                                <p:cTn id="140" presetID="6" presetClass="emph" presetSubtype="0" fill="hold" nodeType="withEffect">
                                  <p:stCondLst>
                                    <p:cond delay="0"/>
                                  </p:stCondLst>
                                  <p:childTnLst>
                                    <p:animScale>
                                      <p:cBhvr>
                                        <p:cTn id="141" dur="150" fill="hold"/>
                                        <p:tgtEl>
                                          <p:spTgt spid="68"/>
                                        </p:tgtEl>
                                      </p:cBhvr>
                                      <p:by x="25000" y="25000"/>
                                    </p:animScale>
                                  </p:childTnLst>
                                </p:cTn>
                              </p:par>
                            </p:childTnLst>
                          </p:cTn>
                        </p:par>
                        <p:par>
                          <p:cTn id="142" fill="hold">
                            <p:stCondLst>
                              <p:cond delay="1900"/>
                            </p:stCondLst>
                            <p:childTnLst>
                              <p:par>
                                <p:cTn id="143" presetID="10" presetClass="exit" presetSubtype="0" fill="hold" nodeType="afterEffect">
                                  <p:stCondLst>
                                    <p:cond delay="0"/>
                                  </p:stCondLst>
                                  <p:childTnLst>
                                    <p:animEffect transition="out" filter="fade">
                                      <p:cBhvr>
                                        <p:cTn id="144" dur="250"/>
                                        <p:tgtEl>
                                          <p:spTgt spid="68"/>
                                        </p:tgtEl>
                                      </p:cBhvr>
                                    </p:animEffect>
                                    <p:set>
                                      <p:cBhvr>
                                        <p:cTn id="145" dur="1" fill="hold">
                                          <p:stCondLst>
                                            <p:cond delay="249"/>
                                          </p:stCondLst>
                                        </p:cTn>
                                        <p:tgtEl>
                                          <p:spTgt spid="68"/>
                                        </p:tgtEl>
                                        <p:attrNameLst>
                                          <p:attrName>style.visibility</p:attrName>
                                        </p:attrNameLst>
                                      </p:cBhvr>
                                      <p:to>
                                        <p:strVal val="hidden"/>
                                      </p:to>
                                    </p:set>
                                  </p:childTnLst>
                                </p:cTn>
                              </p:par>
                              <p:par>
                                <p:cTn id="146" presetID="42" presetClass="path" presetSubtype="0" accel="50000" decel="50000" fill="hold" nodeType="withEffect">
                                  <p:stCondLst>
                                    <p:cond delay="0"/>
                                  </p:stCondLst>
                                  <p:childTnLst>
                                    <p:animMotion origin="layout" path="M 3.95833E-6 -3.33333E-6 L -0.2224 -0.37569 " pathEditMode="relative" rAng="0" ptsTypes="AA">
                                      <p:cBhvr>
                                        <p:cTn id="147" dur="150" fill="hold"/>
                                        <p:tgtEl>
                                          <p:spTgt spid="65"/>
                                        </p:tgtEl>
                                        <p:attrNameLst>
                                          <p:attrName>ppt_x</p:attrName>
                                          <p:attrName>ppt_y</p:attrName>
                                        </p:attrNameLst>
                                      </p:cBhvr>
                                      <p:rCtr x="-11120" y="-18796"/>
                                    </p:animMotion>
                                  </p:childTnLst>
                                </p:cTn>
                              </p:par>
                              <p:par>
                                <p:cTn id="148" presetID="6" presetClass="emph" presetSubtype="0" fill="hold" nodeType="withEffect">
                                  <p:stCondLst>
                                    <p:cond delay="0"/>
                                  </p:stCondLst>
                                  <p:childTnLst>
                                    <p:animScale>
                                      <p:cBhvr>
                                        <p:cTn id="149" dur="150" fill="hold"/>
                                        <p:tgtEl>
                                          <p:spTgt spid="65"/>
                                        </p:tgtEl>
                                      </p:cBhvr>
                                      <p:by x="25000" y="25000"/>
                                    </p:animScale>
                                  </p:childTnLst>
                                </p:cTn>
                              </p:par>
                            </p:childTnLst>
                          </p:cTn>
                        </p:par>
                        <p:par>
                          <p:cTn id="150" fill="hold">
                            <p:stCondLst>
                              <p:cond delay="2150"/>
                            </p:stCondLst>
                            <p:childTnLst>
                              <p:par>
                                <p:cTn id="151" presetID="10" presetClass="exit" presetSubtype="0" fill="hold" nodeType="afterEffect">
                                  <p:stCondLst>
                                    <p:cond delay="0"/>
                                  </p:stCondLst>
                                  <p:childTnLst>
                                    <p:animEffect transition="out" filter="fade">
                                      <p:cBhvr>
                                        <p:cTn id="152" dur="250"/>
                                        <p:tgtEl>
                                          <p:spTgt spid="65"/>
                                        </p:tgtEl>
                                      </p:cBhvr>
                                    </p:animEffect>
                                    <p:set>
                                      <p:cBhvr>
                                        <p:cTn id="153" dur="1" fill="hold">
                                          <p:stCondLst>
                                            <p:cond delay="249"/>
                                          </p:stCondLst>
                                        </p:cTn>
                                        <p:tgtEl>
                                          <p:spTgt spid="65"/>
                                        </p:tgtEl>
                                        <p:attrNameLst>
                                          <p:attrName>style.visibility</p:attrName>
                                        </p:attrNameLst>
                                      </p:cBhvr>
                                      <p:to>
                                        <p:strVal val="hidden"/>
                                      </p:to>
                                    </p:set>
                                  </p:childTnLst>
                                </p:cTn>
                              </p:par>
                              <p:par>
                                <p:cTn id="154" presetID="42" presetClass="path" presetSubtype="0" accel="50000" decel="50000" fill="hold" nodeType="withEffect">
                                  <p:stCondLst>
                                    <p:cond delay="0"/>
                                  </p:stCondLst>
                                  <p:childTnLst>
                                    <p:animMotion origin="layout" path="M -3.125E-6 -1.48148E-6 L -0.26692 -0.45 " pathEditMode="relative" rAng="0" ptsTypes="AA">
                                      <p:cBhvr>
                                        <p:cTn id="155" dur="150" fill="hold"/>
                                        <p:tgtEl>
                                          <p:spTgt spid="67"/>
                                        </p:tgtEl>
                                        <p:attrNameLst>
                                          <p:attrName>ppt_x</p:attrName>
                                          <p:attrName>ppt_y</p:attrName>
                                        </p:attrNameLst>
                                      </p:cBhvr>
                                      <p:rCtr x="-13346" y="-22500"/>
                                    </p:animMotion>
                                  </p:childTnLst>
                                </p:cTn>
                              </p:par>
                              <p:par>
                                <p:cTn id="156" presetID="6" presetClass="emph" presetSubtype="0" fill="hold" nodeType="withEffect">
                                  <p:stCondLst>
                                    <p:cond delay="0"/>
                                  </p:stCondLst>
                                  <p:childTnLst>
                                    <p:animScale>
                                      <p:cBhvr>
                                        <p:cTn id="157" dur="150" fill="hold"/>
                                        <p:tgtEl>
                                          <p:spTgt spid="67"/>
                                        </p:tgtEl>
                                      </p:cBhvr>
                                      <p:by x="25000" y="25000"/>
                                    </p:animScale>
                                  </p:childTnLst>
                                </p:cTn>
                              </p:par>
                            </p:childTnLst>
                          </p:cTn>
                        </p:par>
                        <p:par>
                          <p:cTn id="158" fill="hold">
                            <p:stCondLst>
                              <p:cond delay="2400"/>
                            </p:stCondLst>
                            <p:childTnLst>
                              <p:par>
                                <p:cTn id="159" presetID="10" presetClass="exit" presetSubtype="0" fill="hold" nodeType="afterEffect">
                                  <p:stCondLst>
                                    <p:cond delay="0"/>
                                  </p:stCondLst>
                                  <p:childTnLst>
                                    <p:animEffect transition="out" filter="fade">
                                      <p:cBhvr>
                                        <p:cTn id="160" dur="250"/>
                                        <p:tgtEl>
                                          <p:spTgt spid="67"/>
                                        </p:tgtEl>
                                      </p:cBhvr>
                                    </p:animEffect>
                                    <p:set>
                                      <p:cBhvr>
                                        <p:cTn id="161" dur="1" fill="hold">
                                          <p:stCondLst>
                                            <p:cond delay="249"/>
                                          </p:stCondLst>
                                        </p:cTn>
                                        <p:tgtEl>
                                          <p:spTgt spid="67"/>
                                        </p:tgtEl>
                                        <p:attrNameLst>
                                          <p:attrName>style.visibility</p:attrName>
                                        </p:attrNameLst>
                                      </p:cBhvr>
                                      <p:to>
                                        <p:strVal val="hidden"/>
                                      </p:to>
                                    </p:set>
                                  </p:childTnLst>
                                </p:cTn>
                              </p:par>
                              <p:par>
                                <p:cTn id="162" presetID="42" presetClass="path" presetSubtype="0" accel="50000" decel="50000" fill="hold" nodeType="withEffect">
                                  <p:stCondLst>
                                    <p:cond delay="0"/>
                                  </p:stCondLst>
                                  <p:childTnLst>
                                    <p:animMotion origin="layout" path="M -2.5E-6 -4.81481E-6 L -0.22135 -0.27708 " pathEditMode="relative" rAng="0" ptsTypes="AA">
                                      <p:cBhvr>
                                        <p:cTn id="163" dur="150" fill="hold"/>
                                        <p:tgtEl>
                                          <p:spTgt spid="5"/>
                                        </p:tgtEl>
                                        <p:attrNameLst>
                                          <p:attrName>ppt_x</p:attrName>
                                          <p:attrName>ppt_y</p:attrName>
                                        </p:attrNameLst>
                                      </p:cBhvr>
                                      <p:rCtr x="-11068" y="-13866"/>
                                    </p:animMotion>
                                  </p:childTnLst>
                                </p:cTn>
                              </p:par>
                              <p:par>
                                <p:cTn id="164" presetID="6" presetClass="emph" presetSubtype="0" fill="hold" nodeType="withEffect">
                                  <p:stCondLst>
                                    <p:cond delay="0"/>
                                  </p:stCondLst>
                                  <p:childTnLst>
                                    <p:animScale>
                                      <p:cBhvr>
                                        <p:cTn id="165" dur="150" fill="hold"/>
                                        <p:tgtEl>
                                          <p:spTgt spid="5"/>
                                        </p:tgtEl>
                                      </p:cBhvr>
                                      <p:by x="25000" y="25000"/>
                                    </p:animScale>
                                  </p:childTnLst>
                                </p:cTn>
                              </p:par>
                            </p:childTnLst>
                          </p:cTn>
                        </p:par>
                        <p:par>
                          <p:cTn id="166" fill="hold">
                            <p:stCondLst>
                              <p:cond delay="2650"/>
                            </p:stCondLst>
                            <p:childTnLst>
                              <p:par>
                                <p:cTn id="167" presetID="10" presetClass="exit" presetSubtype="0" fill="hold" nodeType="afterEffect">
                                  <p:stCondLst>
                                    <p:cond delay="0"/>
                                  </p:stCondLst>
                                  <p:childTnLst>
                                    <p:animEffect transition="out" filter="fade">
                                      <p:cBhvr>
                                        <p:cTn id="168" dur="250"/>
                                        <p:tgtEl>
                                          <p:spTgt spid="5"/>
                                        </p:tgtEl>
                                      </p:cBhvr>
                                    </p:animEffect>
                                    <p:set>
                                      <p:cBhvr>
                                        <p:cTn id="169" dur="1" fill="hold">
                                          <p:stCondLst>
                                            <p:cond delay="249"/>
                                          </p:stCondLst>
                                        </p:cTn>
                                        <p:tgtEl>
                                          <p:spTgt spid="5"/>
                                        </p:tgtEl>
                                        <p:attrNameLst>
                                          <p:attrName>style.visibility</p:attrName>
                                        </p:attrNameLst>
                                      </p:cBhvr>
                                      <p:to>
                                        <p:strVal val="hidden"/>
                                      </p:to>
                                    </p:set>
                                  </p:childTnLst>
                                </p:cTn>
                              </p:par>
                              <p:par>
                                <p:cTn id="170" presetID="42" presetClass="path" presetSubtype="0" accel="50000" decel="50000" fill="hold" grpId="1" nodeType="withEffect">
                                  <p:stCondLst>
                                    <p:cond delay="0"/>
                                  </p:stCondLst>
                                  <p:childTnLst>
                                    <p:animMotion origin="layout" path="M -2.5E-6 5.55112E-17 L 0.1474 -0.17986 " pathEditMode="relative" rAng="0" ptsTypes="AA">
                                      <p:cBhvr>
                                        <p:cTn id="171" dur="50" fill="hold"/>
                                        <p:tgtEl>
                                          <p:spTgt spid="52"/>
                                        </p:tgtEl>
                                        <p:attrNameLst>
                                          <p:attrName>ppt_x</p:attrName>
                                          <p:attrName>ppt_y</p:attrName>
                                        </p:attrNameLst>
                                      </p:cBhvr>
                                      <p:rCtr x="7370" y="-9005"/>
                                    </p:animMotion>
                                  </p:childTnLst>
                                </p:cTn>
                              </p:par>
                            </p:childTnLst>
                          </p:cTn>
                        </p:par>
                        <p:par>
                          <p:cTn id="172" fill="hold">
                            <p:stCondLst>
                              <p:cond delay="2900"/>
                            </p:stCondLst>
                            <p:childTnLst>
                              <p:par>
                                <p:cTn id="173" presetID="10" presetClass="exit" presetSubtype="0" fill="hold" grpId="2" nodeType="afterEffect">
                                  <p:stCondLst>
                                    <p:cond delay="0"/>
                                  </p:stCondLst>
                                  <p:childTnLst>
                                    <p:animEffect transition="out" filter="fade">
                                      <p:cBhvr>
                                        <p:cTn id="174" dur="250"/>
                                        <p:tgtEl>
                                          <p:spTgt spid="52"/>
                                        </p:tgtEl>
                                      </p:cBhvr>
                                    </p:animEffect>
                                    <p:set>
                                      <p:cBhvr>
                                        <p:cTn id="175" dur="1" fill="hold">
                                          <p:stCondLst>
                                            <p:cond delay="249"/>
                                          </p:stCondLst>
                                        </p:cTn>
                                        <p:tgtEl>
                                          <p:spTgt spid="52"/>
                                        </p:tgtEl>
                                        <p:attrNameLst>
                                          <p:attrName>style.visibility</p:attrName>
                                        </p:attrNameLst>
                                      </p:cBhvr>
                                      <p:to>
                                        <p:strVal val="hidden"/>
                                      </p:to>
                                    </p:set>
                                  </p:childTnLst>
                                </p:cTn>
                              </p:par>
                              <p:par>
                                <p:cTn id="176" presetID="42" presetClass="path" presetSubtype="0" accel="50000" decel="50000" fill="hold" grpId="1" nodeType="withEffect">
                                  <p:stCondLst>
                                    <p:cond delay="0"/>
                                  </p:stCondLst>
                                  <p:childTnLst>
                                    <p:animMotion origin="layout" path="M 5.55112E-17 -4.44444E-6 L 0.19271 -0.29513 " pathEditMode="relative" rAng="0" ptsTypes="AA">
                                      <p:cBhvr>
                                        <p:cTn id="177" dur="50" fill="hold"/>
                                        <p:tgtEl>
                                          <p:spTgt spid="57"/>
                                        </p:tgtEl>
                                        <p:attrNameLst>
                                          <p:attrName>ppt_x</p:attrName>
                                          <p:attrName>ppt_y</p:attrName>
                                        </p:attrNameLst>
                                      </p:cBhvr>
                                      <p:rCtr x="9635" y="-14769"/>
                                    </p:animMotion>
                                  </p:childTnLst>
                                </p:cTn>
                              </p:par>
                            </p:childTnLst>
                          </p:cTn>
                        </p:par>
                        <p:par>
                          <p:cTn id="178" fill="hold">
                            <p:stCondLst>
                              <p:cond delay="3150"/>
                            </p:stCondLst>
                            <p:childTnLst>
                              <p:par>
                                <p:cTn id="179" presetID="10" presetClass="exit" presetSubtype="0" fill="hold" grpId="2" nodeType="afterEffect">
                                  <p:stCondLst>
                                    <p:cond delay="0"/>
                                  </p:stCondLst>
                                  <p:childTnLst>
                                    <p:animEffect transition="out" filter="fade">
                                      <p:cBhvr>
                                        <p:cTn id="180" dur="250"/>
                                        <p:tgtEl>
                                          <p:spTgt spid="57"/>
                                        </p:tgtEl>
                                      </p:cBhvr>
                                    </p:animEffect>
                                    <p:set>
                                      <p:cBhvr>
                                        <p:cTn id="181" dur="1" fill="hold">
                                          <p:stCondLst>
                                            <p:cond delay="249"/>
                                          </p:stCondLst>
                                        </p:cTn>
                                        <p:tgtEl>
                                          <p:spTgt spid="57"/>
                                        </p:tgtEl>
                                        <p:attrNameLst>
                                          <p:attrName>style.visibility</p:attrName>
                                        </p:attrNameLst>
                                      </p:cBhvr>
                                      <p:to>
                                        <p:strVal val="hidden"/>
                                      </p:to>
                                    </p:set>
                                  </p:childTnLst>
                                </p:cTn>
                              </p:par>
                              <p:par>
                                <p:cTn id="182" presetID="42" presetClass="path" presetSubtype="0" accel="50000" decel="50000" fill="hold" nodeType="withEffect">
                                  <p:stCondLst>
                                    <p:cond delay="0"/>
                                  </p:stCondLst>
                                  <p:childTnLst>
                                    <p:animMotion origin="layout" path="M 3.95833E-6 -3.7037E-6 L 0.26901 -0.16805 " pathEditMode="relative" rAng="0" ptsTypes="AA">
                                      <p:cBhvr>
                                        <p:cTn id="183" dur="50" fill="hold"/>
                                        <p:tgtEl>
                                          <p:spTgt spid="44"/>
                                        </p:tgtEl>
                                        <p:attrNameLst>
                                          <p:attrName>ppt_x</p:attrName>
                                          <p:attrName>ppt_y</p:attrName>
                                        </p:attrNameLst>
                                      </p:cBhvr>
                                      <p:rCtr x="13451" y="-8403"/>
                                    </p:animMotion>
                                  </p:childTnLst>
                                </p:cTn>
                              </p:par>
                            </p:childTnLst>
                          </p:cTn>
                        </p:par>
                        <p:par>
                          <p:cTn id="184" fill="hold">
                            <p:stCondLst>
                              <p:cond delay="3400"/>
                            </p:stCondLst>
                            <p:childTnLst>
                              <p:par>
                                <p:cTn id="185" presetID="10" presetClass="exit" presetSubtype="0" fill="hold" nodeType="afterEffect">
                                  <p:stCondLst>
                                    <p:cond delay="0"/>
                                  </p:stCondLst>
                                  <p:childTnLst>
                                    <p:animEffect transition="out" filter="fade">
                                      <p:cBhvr>
                                        <p:cTn id="186" dur="250"/>
                                        <p:tgtEl>
                                          <p:spTgt spid="44"/>
                                        </p:tgtEl>
                                      </p:cBhvr>
                                    </p:animEffect>
                                    <p:set>
                                      <p:cBhvr>
                                        <p:cTn id="187" dur="1" fill="hold">
                                          <p:stCondLst>
                                            <p:cond delay="249"/>
                                          </p:stCondLst>
                                        </p:cTn>
                                        <p:tgtEl>
                                          <p:spTgt spid="44"/>
                                        </p:tgtEl>
                                        <p:attrNameLst>
                                          <p:attrName>style.visibility</p:attrName>
                                        </p:attrNameLst>
                                      </p:cBhvr>
                                      <p:to>
                                        <p:strVal val="hidden"/>
                                      </p:to>
                                    </p:set>
                                  </p:childTnLst>
                                </p:cTn>
                              </p:par>
                              <p:par>
                                <p:cTn id="188" presetID="42" presetClass="path" presetSubtype="0" accel="50000" decel="50000" fill="hold" grpId="1" nodeType="withEffect">
                                  <p:stCondLst>
                                    <p:cond delay="0"/>
                                  </p:stCondLst>
                                  <p:childTnLst>
                                    <p:animMotion origin="layout" path="M 1.25E-6 -2.96296E-6 L 0.23802 -0.45115 " pathEditMode="relative" rAng="0" ptsTypes="AA">
                                      <p:cBhvr>
                                        <p:cTn id="189" dur="50" fill="hold"/>
                                        <p:tgtEl>
                                          <p:spTgt spid="54"/>
                                        </p:tgtEl>
                                        <p:attrNameLst>
                                          <p:attrName>ppt_x</p:attrName>
                                          <p:attrName>ppt_y</p:attrName>
                                        </p:attrNameLst>
                                      </p:cBhvr>
                                      <p:rCtr x="11901" y="-22569"/>
                                    </p:animMotion>
                                  </p:childTnLst>
                                </p:cTn>
                              </p:par>
                            </p:childTnLst>
                          </p:cTn>
                        </p:par>
                        <p:par>
                          <p:cTn id="190" fill="hold">
                            <p:stCondLst>
                              <p:cond delay="3650"/>
                            </p:stCondLst>
                            <p:childTnLst>
                              <p:par>
                                <p:cTn id="191" presetID="10" presetClass="exit" presetSubtype="0" fill="hold" grpId="2" nodeType="afterEffect">
                                  <p:stCondLst>
                                    <p:cond delay="0"/>
                                  </p:stCondLst>
                                  <p:childTnLst>
                                    <p:animEffect transition="out" filter="fade">
                                      <p:cBhvr>
                                        <p:cTn id="192" dur="250"/>
                                        <p:tgtEl>
                                          <p:spTgt spid="54"/>
                                        </p:tgtEl>
                                      </p:cBhvr>
                                    </p:animEffect>
                                    <p:set>
                                      <p:cBhvr>
                                        <p:cTn id="193" dur="1" fill="hold">
                                          <p:stCondLst>
                                            <p:cond delay="249"/>
                                          </p:stCondLst>
                                        </p:cTn>
                                        <p:tgtEl>
                                          <p:spTgt spid="54"/>
                                        </p:tgtEl>
                                        <p:attrNameLst>
                                          <p:attrName>style.visibility</p:attrName>
                                        </p:attrNameLst>
                                      </p:cBhvr>
                                      <p:to>
                                        <p:strVal val="hidden"/>
                                      </p:to>
                                    </p:set>
                                  </p:childTnLst>
                                </p:cTn>
                              </p:par>
                              <p:par>
                                <p:cTn id="194" presetID="42" presetClass="path" presetSubtype="0" accel="50000" decel="50000" fill="hold" nodeType="withEffect">
                                  <p:stCondLst>
                                    <p:cond delay="0"/>
                                  </p:stCondLst>
                                  <p:childTnLst>
                                    <p:animMotion origin="layout" path="M -1.66667E-6 1.11022E-16 L 0.24323 -0.37569 " pathEditMode="relative" rAng="0" ptsTypes="AA">
                                      <p:cBhvr>
                                        <p:cTn id="195" dur="50" fill="hold"/>
                                        <p:tgtEl>
                                          <p:spTgt spid="42"/>
                                        </p:tgtEl>
                                        <p:attrNameLst>
                                          <p:attrName>ppt_x</p:attrName>
                                          <p:attrName>ppt_y</p:attrName>
                                        </p:attrNameLst>
                                      </p:cBhvr>
                                      <p:rCtr x="12161" y="-18796"/>
                                    </p:animMotion>
                                  </p:childTnLst>
                                </p:cTn>
                              </p:par>
                            </p:childTnLst>
                          </p:cTn>
                        </p:par>
                        <p:par>
                          <p:cTn id="196" fill="hold">
                            <p:stCondLst>
                              <p:cond delay="3900"/>
                            </p:stCondLst>
                            <p:childTnLst>
                              <p:par>
                                <p:cTn id="197" presetID="10" presetClass="exit" presetSubtype="0" fill="hold" nodeType="afterEffect">
                                  <p:stCondLst>
                                    <p:cond delay="0"/>
                                  </p:stCondLst>
                                  <p:childTnLst>
                                    <p:animEffect transition="out" filter="fade">
                                      <p:cBhvr>
                                        <p:cTn id="198" dur="250"/>
                                        <p:tgtEl>
                                          <p:spTgt spid="42"/>
                                        </p:tgtEl>
                                      </p:cBhvr>
                                    </p:animEffect>
                                    <p:set>
                                      <p:cBhvr>
                                        <p:cTn id="199" dur="1" fill="hold">
                                          <p:stCondLst>
                                            <p:cond delay="249"/>
                                          </p:stCondLst>
                                        </p:cTn>
                                        <p:tgtEl>
                                          <p:spTgt spid="42"/>
                                        </p:tgtEl>
                                        <p:attrNameLst>
                                          <p:attrName>style.visibility</p:attrName>
                                        </p:attrNameLst>
                                      </p:cBhvr>
                                      <p:to>
                                        <p:strVal val="hidden"/>
                                      </p:to>
                                    </p:set>
                                  </p:childTnLst>
                                </p:cTn>
                              </p:par>
                              <p:par>
                                <p:cTn id="200" presetID="42" presetClass="path" presetSubtype="0" accel="50000" decel="50000" fill="hold" grpId="1" nodeType="withEffect">
                                  <p:stCondLst>
                                    <p:cond delay="0"/>
                                  </p:stCondLst>
                                  <p:childTnLst>
                                    <p:animMotion origin="layout" path="M 4.58333E-6 -2.96296E-6 L 0.25065 -0.1074 " pathEditMode="relative" rAng="0" ptsTypes="AA">
                                      <p:cBhvr>
                                        <p:cTn id="201" dur="50" fill="hold"/>
                                        <p:tgtEl>
                                          <p:spTgt spid="55"/>
                                        </p:tgtEl>
                                        <p:attrNameLst>
                                          <p:attrName>ppt_x</p:attrName>
                                          <p:attrName>ppt_y</p:attrName>
                                        </p:attrNameLst>
                                      </p:cBhvr>
                                      <p:rCtr x="12526" y="-5370"/>
                                    </p:animMotion>
                                  </p:childTnLst>
                                </p:cTn>
                              </p:par>
                            </p:childTnLst>
                          </p:cTn>
                        </p:par>
                        <p:par>
                          <p:cTn id="202" fill="hold">
                            <p:stCondLst>
                              <p:cond delay="4150"/>
                            </p:stCondLst>
                            <p:childTnLst>
                              <p:par>
                                <p:cTn id="203" presetID="10" presetClass="exit" presetSubtype="0" fill="hold" grpId="2" nodeType="afterEffect">
                                  <p:stCondLst>
                                    <p:cond delay="0"/>
                                  </p:stCondLst>
                                  <p:childTnLst>
                                    <p:animEffect transition="out" filter="fade">
                                      <p:cBhvr>
                                        <p:cTn id="204" dur="250"/>
                                        <p:tgtEl>
                                          <p:spTgt spid="55"/>
                                        </p:tgtEl>
                                      </p:cBhvr>
                                    </p:animEffect>
                                    <p:set>
                                      <p:cBhvr>
                                        <p:cTn id="205" dur="1" fill="hold">
                                          <p:stCondLst>
                                            <p:cond delay="249"/>
                                          </p:stCondLst>
                                        </p:cTn>
                                        <p:tgtEl>
                                          <p:spTgt spid="55"/>
                                        </p:tgtEl>
                                        <p:attrNameLst>
                                          <p:attrName>style.visibility</p:attrName>
                                        </p:attrNameLst>
                                      </p:cBhvr>
                                      <p:to>
                                        <p:strVal val="hidden"/>
                                      </p:to>
                                    </p:set>
                                  </p:childTnLst>
                                </p:cTn>
                              </p:par>
                              <p:par>
                                <p:cTn id="206" presetID="42" presetClass="path" presetSubtype="0" accel="50000" decel="50000" fill="hold" grpId="1" nodeType="withEffect">
                                  <p:stCondLst>
                                    <p:cond delay="0"/>
                                  </p:stCondLst>
                                  <p:childTnLst>
                                    <p:animMotion origin="layout" path="M -2.08333E-6 1.48148E-6 L 0.21641 -0.34283 " pathEditMode="relative" rAng="0" ptsTypes="AA">
                                      <p:cBhvr>
                                        <p:cTn id="207" dur="50" fill="hold"/>
                                        <p:tgtEl>
                                          <p:spTgt spid="56"/>
                                        </p:tgtEl>
                                        <p:attrNameLst>
                                          <p:attrName>ppt_x</p:attrName>
                                          <p:attrName>ppt_y</p:attrName>
                                        </p:attrNameLst>
                                      </p:cBhvr>
                                      <p:rCtr x="10820" y="-17153"/>
                                    </p:animMotion>
                                  </p:childTnLst>
                                </p:cTn>
                              </p:par>
                            </p:childTnLst>
                          </p:cTn>
                        </p:par>
                        <p:par>
                          <p:cTn id="208" fill="hold">
                            <p:stCondLst>
                              <p:cond delay="4400"/>
                            </p:stCondLst>
                            <p:childTnLst>
                              <p:par>
                                <p:cTn id="209" presetID="10" presetClass="exit" presetSubtype="0" fill="hold" grpId="2" nodeType="afterEffect">
                                  <p:stCondLst>
                                    <p:cond delay="0"/>
                                  </p:stCondLst>
                                  <p:childTnLst>
                                    <p:animEffect transition="out" filter="fade">
                                      <p:cBhvr>
                                        <p:cTn id="210" dur="250"/>
                                        <p:tgtEl>
                                          <p:spTgt spid="56"/>
                                        </p:tgtEl>
                                      </p:cBhvr>
                                    </p:animEffect>
                                    <p:set>
                                      <p:cBhvr>
                                        <p:cTn id="211" dur="1" fill="hold">
                                          <p:stCondLst>
                                            <p:cond delay="249"/>
                                          </p:stCondLst>
                                        </p:cTn>
                                        <p:tgtEl>
                                          <p:spTgt spid="56"/>
                                        </p:tgtEl>
                                        <p:attrNameLst>
                                          <p:attrName>style.visibility</p:attrName>
                                        </p:attrNameLst>
                                      </p:cBhvr>
                                      <p:to>
                                        <p:strVal val="hidden"/>
                                      </p:to>
                                    </p:set>
                                  </p:childTnLst>
                                </p:cTn>
                              </p:par>
                              <p:par>
                                <p:cTn id="212" presetID="42" presetClass="path" presetSubtype="0" accel="50000" decel="50000" fill="hold" grpId="1" nodeType="withEffect">
                                  <p:stCondLst>
                                    <p:cond delay="0"/>
                                  </p:stCondLst>
                                  <p:childTnLst>
                                    <p:animMotion origin="layout" path="M -1.66667E-6 1.85185E-6 L 0.29167 -0.225 " pathEditMode="relative" rAng="0" ptsTypes="AA">
                                      <p:cBhvr>
                                        <p:cTn id="213" dur="50" fill="hold"/>
                                        <p:tgtEl>
                                          <p:spTgt spid="53"/>
                                        </p:tgtEl>
                                        <p:attrNameLst>
                                          <p:attrName>ppt_x</p:attrName>
                                          <p:attrName>ppt_y</p:attrName>
                                        </p:attrNameLst>
                                      </p:cBhvr>
                                      <p:rCtr x="14583" y="-11250"/>
                                    </p:animMotion>
                                  </p:childTnLst>
                                </p:cTn>
                              </p:par>
                            </p:childTnLst>
                          </p:cTn>
                        </p:par>
                        <p:par>
                          <p:cTn id="214" fill="hold">
                            <p:stCondLst>
                              <p:cond delay="4650"/>
                            </p:stCondLst>
                            <p:childTnLst>
                              <p:par>
                                <p:cTn id="215" presetID="10" presetClass="exit" presetSubtype="0" fill="hold" grpId="2" nodeType="afterEffect">
                                  <p:stCondLst>
                                    <p:cond delay="0"/>
                                  </p:stCondLst>
                                  <p:childTnLst>
                                    <p:animEffect transition="out" filter="fade">
                                      <p:cBhvr>
                                        <p:cTn id="216" dur="250"/>
                                        <p:tgtEl>
                                          <p:spTgt spid="53"/>
                                        </p:tgtEl>
                                      </p:cBhvr>
                                    </p:animEffect>
                                    <p:set>
                                      <p:cBhvr>
                                        <p:cTn id="217" dur="1" fill="hold">
                                          <p:stCondLst>
                                            <p:cond delay="249"/>
                                          </p:stCondLst>
                                        </p:cTn>
                                        <p:tgtEl>
                                          <p:spTgt spid="53"/>
                                        </p:tgtEl>
                                        <p:attrNameLst>
                                          <p:attrName>style.visibility</p:attrName>
                                        </p:attrNameLst>
                                      </p:cBhvr>
                                      <p:to>
                                        <p:strVal val="hidden"/>
                                      </p:to>
                                    </p:set>
                                  </p:childTnLst>
                                </p:cTn>
                              </p:par>
                              <p:par>
                                <p:cTn id="218" presetID="42" presetClass="path" presetSubtype="0" accel="50000" decel="50000" fill="hold" nodeType="withEffect">
                                  <p:stCondLst>
                                    <p:cond delay="0"/>
                                  </p:stCondLst>
                                  <p:childTnLst>
                                    <p:animMotion origin="layout" path="M 6.25E-7 0 L 0.1681 -0.23935 " pathEditMode="relative" rAng="0" ptsTypes="AA">
                                      <p:cBhvr>
                                        <p:cTn id="219" dur="50" fill="hold"/>
                                        <p:tgtEl>
                                          <p:spTgt spid="46"/>
                                        </p:tgtEl>
                                        <p:attrNameLst>
                                          <p:attrName>ppt_x</p:attrName>
                                          <p:attrName>ppt_y</p:attrName>
                                        </p:attrNameLst>
                                      </p:cBhvr>
                                      <p:rCtr x="8398" y="-11968"/>
                                    </p:animMotion>
                                  </p:childTnLst>
                                </p:cTn>
                              </p:par>
                            </p:childTnLst>
                          </p:cTn>
                        </p:par>
                        <p:par>
                          <p:cTn id="220" fill="hold">
                            <p:stCondLst>
                              <p:cond delay="4900"/>
                            </p:stCondLst>
                            <p:childTnLst>
                              <p:par>
                                <p:cTn id="221" presetID="10" presetClass="exit" presetSubtype="0" fill="hold" nodeType="afterEffect">
                                  <p:stCondLst>
                                    <p:cond delay="0"/>
                                  </p:stCondLst>
                                  <p:childTnLst>
                                    <p:animEffect transition="out" filter="fade">
                                      <p:cBhvr>
                                        <p:cTn id="222" dur="250"/>
                                        <p:tgtEl>
                                          <p:spTgt spid="46"/>
                                        </p:tgtEl>
                                      </p:cBhvr>
                                    </p:animEffect>
                                    <p:set>
                                      <p:cBhvr>
                                        <p:cTn id="223" dur="1" fill="hold">
                                          <p:stCondLst>
                                            <p:cond delay="249"/>
                                          </p:stCondLst>
                                        </p:cTn>
                                        <p:tgtEl>
                                          <p:spTgt spid="46"/>
                                        </p:tgtEl>
                                        <p:attrNameLst>
                                          <p:attrName>style.visibility</p:attrName>
                                        </p:attrNameLst>
                                      </p:cBhvr>
                                      <p:to>
                                        <p:strVal val="hidden"/>
                                      </p:to>
                                    </p:set>
                                  </p:childTnLst>
                                </p:cTn>
                              </p:par>
                              <p:par>
                                <p:cTn id="224" presetID="42" presetClass="path" presetSubtype="0" accel="50000" decel="50000" fill="hold" grpId="1" nodeType="withEffect">
                                  <p:stCondLst>
                                    <p:cond delay="0"/>
                                  </p:stCondLst>
                                  <p:childTnLst>
                                    <p:animMotion origin="layout" path="M 2.29167E-6 -2.96296E-6 L 0.17252 -0.35277 " pathEditMode="relative" rAng="0" ptsTypes="AA">
                                      <p:cBhvr>
                                        <p:cTn id="225" dur="50" fill="hold"/>
                                        <p:tgtEl>
                                          <p:spTgt spid="51"/>
                                        </p:tgtEl>
                                        <p:attrNameLst>
                                          <p:attrName>ppt_x</p:attrName>
                                          <p:attrName>ppt_y</p:attrName>
                                        </p:attrNameLst>
                                      </p:cBhvr>
                                      <p:rCtr x="8620" y="-17639"/>
                                    </p:animMotion>
                                  </p:childTnLst>
                                </p:cTn>
                              </p:par>
                            </p:childTnLst>
                          </p:cTn>
                        </p:par>
                        <p:par>
                          <p:cTn id="226" fill="hold">
                            <p:stCondLst>
                              <p:cond delay="5150"/>
                            </p:stCondLst>
                            <p:childTnLst>
                              <p:par>
                                <p:cTn id="227" presetID="10" presetClass="exit" presetSubtype="0" fill="hold" grpId="2" nodeType="afterEffect">
                                  <p:stCondLst>
                                    <p:cond delay="0"/>
                                  </p:stCondLst>
                                  <p:childTnLst>
                                    <p:animEffect transition="out" filter="fade">
                                      <p:cBhvr>
                                        <p:cTn id="228" dur="250"/>
                                        <p:tgtEl>
                                          <p:spTgt spid="51"/>
                                        </p:tgtEl>
                                      </p:cBhvr>
                                    </p:animEffect>
                                    <p:set>
                                      <p:cBhvr>
                                        <p:cTn id="229" dur="1" fill="hold">
                                          <p:stCondLst>
                                            <p:cond delay="249"/>
                                          </p:stCondLst>
                                        </p:cTn>
                                        <p:tgtEl>
                                          <p:spTgt spid="51"/>
                                        </p:tgtEl>
                                        <p:attrNameLst>
                                          <p:attrName>style.visibility</p:attrName>
                                        </p:attrNameLst>
                                      </p:cBhvr>
                                      <p:to>
                                        <p:strVal val="hidden"/>
                                      </p:to>
                                    </p:set>
                                  </p:childTnLst>
                                </p:cTn>
                              </p:par>
                              <p:par>
                                <p:cTn id="230" presetID="42" presetClass="path" presetSubtype="0" accel="50000" decel="50000" fill="hold" nodeType="withEffect">
                                  <p:stCondLst>
                                    <p:cond delay="0"/>
                                  </p:stCondLst>
                                  <p:childTnLst>
                                    <p:animMotion origin="layout" path="M -6.25E-7 7.40741E-7 L 0.19974 -0.28426 " pathEditMode="relative" rAng="0" ptsTypes="AA">
                                      <p:cBhvr>
                                        <p:cTn id="231" dur="150" fill="hold"/>
                                        <p:tgtEl>
                                          <p:spTgt spid="40"/>
                                        </p:tgtEl>
                                        <p:attrNameLst>
                                          <p:attrName>ppt_x</p:attrName>
                                          <p:attrName>ppt_y</p:attrName>
                                        </p:attrNameLst>
                                      </p:cBhvr>
                                      <p:rCtr x="9987" y="-14213"/>
                                    </p:animMotion>
                                  </p:childTnLst>
                                </p:cTn>
                              </p:par>
                              <p:par>
                                <p:cTn id="232" presetID="6" presetClass="emph" presetSubtype="0" fill="hold" nodeType="withEffect">
                                  <p:stCondLst>
                                    <p:cond delay="0"/>
                                  </p:stCondLst>
                                  <p:childTnLst>
                                    <p:animScale>
                                      <p:cBhvr>
                                        <p:cTn id="233" dur="150" fill="hold"/>
                                        <p:tgtEl>
                                          <p:spTgt spid="40"/>
                                        </p:tgtEl>
                                      </p:cBhvr>
                                      <p:by x="25000" y="25000"/>
                                    </p:animScale>
                                  </p:childTnLst>
                                </p:cTn>
                              </p:par>
                              <p:par>
                                <p:cTn id="234" presetID="42" presetClass="path" presetSubtype="0" accel="50000" decel="50000" fill="hold" nodeType="withEffect">
                                  <p:stCondLst>
                                    <p:cond delay="0"/>
                                  </p:stCondLst>
                                  <p:childTnLst>
                                    <p:animMotion origin="layout" path="M -1.875E-6 -2.96296E-6 L 0.20287 -0.28171 " pathEditMode="relative" rAng="0" ptsTypes="AA">
                                      <p:cBhvr>
                                        <p:cTn id="235" dur="150" fill="hold"/>
                                        <p:tgtEl>
                                          <p:spTgt spid="47"/>
                                        </p:tgtEl>
                                        <p:attrNameLst>
                                          <p:attrName>ppt_x</p:attrName>
                                          <p:attrName>ppt_y</p:attrName>
                                        </p:attrNameLst>
                                      </p:cBhvr>
                                      <p:rCtr x="10143" y="-14097"/>
                                    </p:animMotion>
                                  </p:childTnLst>
                                </p:cTn>
                              </p:par>
                              <p:par>
                                <p:cTn id="236" presetID="6" presetClass="emph" presetSubtype="0" fill="hold" nodeType="withEffect">
                                  <p:stCondLst>
                                    <p:cond delay="0"/>
                                  </p:stCondLst>
                                  <p:childTnLst>
                                    <p:animScale>
                                      <p:cBhvr>
                                        <p:cTn id="237" dur="150" fill="hold"/>
                                        <p:tgtEl>
                                          <p:spTgt spid="47"/>
                                        </p:tgtEl>
                                      </p:cBhvr>
                                      <p:by x="25000" y="25000"/>
                                    </p:animScale>
                                  </p:childTnLst>
                                </p:cTn>
                              </p:par>
                              <p:par>
                                <p:cTn id="238" presetID="42" presetClass="path" presetSubtype="0" accel="50000" decel="50000" fill="hold" nodeType="withEffect">
                                  <p:stCondLst>
                                    <p:cond delay="0"/>
                                  </p:stCondLst>
                                  <p:childTnLst>
                                    <p:animMotion origin="layout" path="M -4.58333E-6 -4.81481E-6 L 0.21172 -0.2743 " pathEditMode="relative" rAng="0" ptsTypes="AA">
                                      <p:cBhvr>
                                        <p:cTn id="239" dur="150" fill="hold"/>
                                        <p:tgtEl>
                                          <p:spTgt spid="50"/>
                                        </p:tgtEl>
                                        <p:attrNameLst>
                                          <p:attrName>ppt_x</p:attrName>
                                          <p:attrName>ppt_y</p:attrName>
                                        </p:attrNameLst>
                                      </p:cBhvr>
                                      <p:rCtr x="10586" y="-13727"/>
                                    </p:animMotion>
                                  </p:childTnLst>
                                </p:cTn>
                              </p:par>
                              <p:par>
                                <p:cTn id="240" presetID="6" presetClass="emph" presetSubtype="0" fill="hold" nodeType="withEffect">
                                  <p:stCondLst>
                                    <p:cond delay="0"/>
                                  </p:stCondLst>
                                  <p:childTnLst>
                                    <p:animScale>
                                      <p:cBhvr>
                                        <p:cTn id="241" dur="150" fill="hold"/>
                                        <p:tgtEl>
                                          <p:spTgt spid="50"/>
                                        </p:tgtEl>
                                      </p:cBhvr>
                                      <p:by x="25000" y="25000"/>
                                    </p:animScale>
                                  </p:childTnLst>
                                </p:cTn>
                              </p:par>
                            </p:childTnLst>
                          </p:cTn>
                        </p:par>
                        <p:par>
                          <p:cTn id="242" fill="hold">
                            <p:stCondLst>
                              <p:cond delay="5400"/>
                            </p:stCondLst>
                            <p:childTnLst>
                              <p:par>
                                <p:cTn id="243" presetID="10" presetClass="exit" presetSubtype="0" fill="hold" nodeType="afterEffect">
                                  <p:stCondLst>
                                    <p:cond delay="0"/>
                                  </p:stCondLst>
                                  <p:childTnLst>
                                    <p:animEffect transition="out" filter="fade">
                                      <p:cBhvr>
                                        <p:cTn id="244" dur="250"/>
                                        <p:tgtEl>
                                          <p:spTgt spid="40"/>
                                        </p:tgtEl>
                                      </p:cBhvr>
                                    </p:animEffect>
                                    <p:set>
                                      <p:cBhvr>
                                        <p:cTn id="245" dur="1" fill="hold">
                                          <p:stCondLst>
                                            <p:cond delay="249"/>
                                          </p:stCondLst>
                                        </p:cTn>
                                        <p:tgtEl>
                                          <p:spTgt spid="40"/>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250"/>
                                        <p:tgtEl>
                                          <p:spTgt spid="47"/>
                                        </p:tgtEl>
                                      </p:cBhvr>
                                    </p:animEffect>
                                    <p:set>
                                      <p:cBhvr>
                                        <p:cTn id="248" dur="1" fill="hold">
                                          <p:stCondLst>
                                            <p:cond delay="249"/>
                                          </p:stCondLst>
                                        </p:cTn>
                                        <p:tgtEl>
                                          <p:spTgt spid="47"/>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250"/>
                                        <p:tgtEl>
                                          <p:spTgt spid="50"/>
                                        </p:tgtEl>
                                      </p:cBhvr>
                                    </p:animEffect>
                                    <p:set>
                                      <p:cBhvr>
                                        <p:cTn id="251" dur="1" fill="hold">
                                          <p:stCondLst>
                                            <p:cond delay="249"/>
                                          </p:stCondLst>
                                        </p:cTn>
                                        <p:tgtEl>
                                          <p:spTgt spid="50"/>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1" presetClass="entr" presetSubtype="0" fill="hold" nodeType="clickEffect">
                                  <p:stCondLst>
                                    <p:cond delay="0"/>
                                  </p:stCondLst>
                                  <p:childTnLst>
                                    <p:set>
                                      <p:cBhvr>
                                        <p:cTn id="255" dur="1" fill="hold">
                                          <p:stCondLst>
                                            <p:cond delay="0"/>
                                          </p:stCondLst>
                                        </p:cTn>
                                        <p:tgtEl>
                                          <p:spTgt spid="63"/>
                                        </p:tgtEl>
                                        <p:attrNameLst>
                                          <p:attrName>style.visibility</p:attrName>
                                        </p:attrNameLst>
                                      </p:cBhvr>
                                      <p:to>
                                        <p:strVal val="visible"/>
                                      </p:to>
                                    </p:set>
                                  </p:childTnLst>
                                </p:cTn>
                              </p:par>
                            </p:childTnLst>
                          </p:cTn>
                        </p:par>
                        <p:par>
                          <p:cTn id="256" fill="hold">
                            <p:stCondLst>
                              <p:cond delay="0"/>
                            </p:stCondLst>
                            <p:childTnLst>
                              <p:par>
                                <p:cTn id="257" presetID="1" presetClass="entr" presetSubtype="0" fill="hold" nodeType="afterEffect">
                                  <p:stCondLst>
                                    <p:cond delay="250"/>
                                  </p:stCondLst>
                                  <p:childTnLst>
                                    <p:set>
                                      <p:cBhvr>
                                        <p:cTn id="258" dur="1" fill="hold">
                                          <p:stCondLst>
                                            <p:cond delay="0"/>
                                          </p:stCondLst>
                                        </p:cTn>
                                        <p:tgtEl>
                                          <p:spTgt spid="71"/>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31" presetClass="entr" presetSubtype="0" fill="hold" grpId="0" nodeType="clickEffect">
                                  <p:stCondLst>
                                    <p:cond delay="0"/>
                                  </p:stCondLst>
                                  <p:childTnLst>
                                    <p:set>
                                      <p:cBhvr>
                                        <p:cTn id="262" dur="1" fill="hold">
                                          <p:stCondLst>
                                            <p:cond delay="0"/>
                                          </p:stCondLst>
                                        </p:cTn>
                                        <p:tgtEl>
                                          <p:spTgt spid="72"/>
                                        </p:tgtEl>
                                        <p:attrNameLst>
                                          <p:attrName>style.visibility</p:attrName>
                                        </p:attrNameLst>
                                      </p:cBhvr>
                                      <p:to>
                                        <p:strVal val="visible"/>
                                      </p:to>
                                    </p:set>
                                    <p:anim calcmode="lin" valueType="num">
                                      <p:cBhvr>
                                        <p:cTn id="263" dur="500" fill="hold"/>
                                        <p:tgtEl>
                                          <p:spTgt spid="72"/>
                                        </p:tgtEl>
                                        <p:attrNameLst>
                                          <p:attrName>ppt_w</p:attrName>
                                        </p:attrNameLst>
                                      </p:cBhvr>
                                      <p:tavLst>
                                        <p:tav tm="0">
                                          <p:val>
                                            <p:fltVal val="0"/>
                                          </p:val>
                                        </p:tav>
                                        <p:tav tm="100000">
                                          <p:val>
                                            <p:strVal val="#ppt_w"/>
                                          </p:val>
                                        </p:tav>
                                      </p:tavLst>
                                    </p:anim>
                                    <p:anim calcmode="lin" valueType="num">
                                      <p:cBhvr>
                                        <p:cTn id="264" dur="500" fill="hold"/>
                                        <p:tgtEl>
                                          <p:spTgt spid="72"/>
                                        </p:tgtEl>
                                        <p:attrNameLst>
                                          <p:attrName>ppt_h</p:attrName>
                                        </p:attrNameLst>
                                      </p:cBhvr>
                                      <p:tavLst>
                                        <p:tav tm="0">
                                          <p:val>
                                            <p:fltVal val="0"/>
                                          </p:val>
                                        </p:tav>
                                        <p:tav tm="100000">
                                          <p:val>
                                            <p:strVal val="#ppt_h"/>
                                          </p:val>
                                        </p:tav>
                                      </p:tavLst>
                                    </p:anim>
                                    <p:anim calcmode="lin" valueType="num">
                                      <p:cBhvr>
                                        <p:cTn id="265" dur="500" fill="hold"/>
                                        <p:tgtEl>
                                          <p:spTgt spid="72"/>
                                        </p:tgtEl>
                                        <p:attrNameLst>
                                          <p:attrName>style.rotation</p:attrName>
                                        </p:attrNameLst>
                                      </p:cBhvr>
                                      <p:tavLst>
                                        <p:tav tm="0">
                                          <p:val>
                                            <p:fltVal val="90"/>
                                          </p:val>
                                        </p:tav>
                                        <p:tav tm="100000">
                                          <p:val>
                                            <p:fltVal val="0"/>
                                          </p:val>
                                        </p:tav>
                                      </p:tavLst>
                                    </p:anim>
                                    <p:animEffect transition="in" filter="fade">
                                      <p:cBhvr>
                                        <p:cTn id="266" dur="500"/>
                                        <p:tgtEl>
                                          <p:spTgt spid="72"/>
                                        </p:tgtEl>
                                      </p:cBhvr>
                                    </p:animEffect>
                                  </p:childTnLst>
                                </p:cTn>
                              </p:par>
                            </p:childTnLst>
                          </p:cTn>
                        </p:par>
                        <p:par>
                          <p:cTn id="267" fill="hold">
                            <p:stCondLst>
                              <p:cond delay="500"/>
                            </p:stCondLst>
                            <p:childTnLst>
                              <p:par>
                                <p:cTn id="268" presetID="1" presetClass="entr" presetSubtype="0" fill="hold" grpId="0" nodeType="afterEffect">
                                  <p:stCondLst>
                                    <p:cond delay="1000"/>
                                  </p:stCondLst>
                                  <p:childTnLst>
                                    <p:set>
                                      <p:cBhvr>
                                        <p:cTn id="26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0" fill="hold" display="0">
                  <p:stCondLst>
                    <p:cond delay="indefinite"/>
                  </p:stCondLst>
                  <p:endCondLst>
                    <p:cond evt="onStopAudio" delay="0">
                      <p:tgtEl>
                        <p:sldTgt/>
                      </p:tgtEl>
                    </p:cond>
                  </p:endCondLst>
                </p:cTn>
                <p:tgtEl>
                  <p:spTgt spid="3"/>
                </p:tgtEl>
              </p:cMediaNode>
            </p:audio>
          </p:childTnLst>
        </p:cTn>
      </p:par>
    </p:tnLst>
    <p:bldLst>
      <p:bldP spid="51" grpId="0"/>
      <p:bldP spid="51" grpId="1"/>
      <p:bldP spid="51" grpId="2"/>
      <p:bldP spid="52" grpId="0"/>
      <p:bldP spid="52" grpId="1"/>
      <p:bldP spid="52"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C78F-8679-4432-8777-6EDF9B623EAD}"/>
              </a:ext>
            </a:extLst>
          </p:cNvPr>
          <p:cNvSpPr>
            <a:spLocks noGrp="1"/>
          </p:cNvSpPr>
          <p:nvPr>
            <p:ph type="title"/>
          </p:nvPr>
        </p:nvSpPr>
        <p:spPr/>
        <p:txBody>
          <a:bodyPr/>
          <a:lstStyle/>
          <a:p>
            <a:r>
              <a:rPr lang="en-GB" dirty="0"/>
              <a:t>Bot brain analysis</a:t>
            </a:r>
          </a:p>
        </p:txBody>
      </p:sp>
      <p:sp>
        <p:nvSpPr>
          <p:cNvPr id="4" name="Arrow: Right 3">
            <a:extLst>
              <a:ext uri="{FF2B5EF4-FFF2-40B4-BE49-F238E27FC236}">
                <a16:creationId xmlns:a16="http://schemas.microsoft.com/office/drawing/2014/main" id="{5C7EF39B-0DA4-4E57-8F21-0C7ED5AC8DDC}"/>
              </a:ext>
            </a:extLst>
          </p:cNvPr>
          <p:cNvSpPr/>
          <p:nvPr/>
        </p:nvSpPr>
        <p:spPr>
          <a:xfrm>
            <a:off x="5552921" y="3276049"/>
            <a:ext cx="1335315" cy="1162062"/>
          </a:xfrm>
          <a:prstGeom prst="rightArrow">
            <a:avLst/>
          </a:prstGeom>
          <a:solidFill>
            <a:schemeClr val="tx1">
              <a:lumMod val="85000"/>
              <a:lumOff val="1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Head with Gears">
            <a:extLst>
              <a:ext uri="{FF2B5EF4-FFF2-40B4-BE49-F238E27FC236}">
                <a16:creationId xmlns:a16="http://schemas.microsoft.com/office/drawing/2014/main" id="{E0D0D78B-DF3F-4833-A1B5-DBE05BCD94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0010" y="2194669"/>
            <a:ext cx="3074346" cy="3074346"/>
          </a:xfrm>
          <a:prstGeom prst="rect">
            <a:avLst/>
          </a:prstGeom>
        </p:spPr>
      </p:pic>
      <p:pic>
        <p:nvPicPr>
          <p:cNvPr id="6" name="Picture 2" descr="http://iconbug.com/data/95/256/8696325e0e7407823058632e68fb5970.png">
            <a:extLst>
              <a:ext uri="{FF2B5EF4-FFF2-40B4-BE49-F238E27FC236}">
                <a16:creationId xmlns:a16="http://schemas.microsoft.com/office/drawing/2014/main" id="{7DC0A3ED-0D78-4C19-8BB9-D1FC3EC98413}"/>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872100" y="818818"/>
            <a:ext cx="2505000" cy="25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building, light&#10;&#10;Description generated with high confidence">
            <a:extLst>
              <a:ext uri="{FF2B5EF4-FFF2-40B4-BE49-F238E27FC236}">
                <a16:creationId xmlns:a16="http://schemas.microsoft.com/office/drawing/2014/main" id="{B1670351-023D-435C-860F-1D0C6A3107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1539" y="3137274"/>
            <a:ext cx="3272402" cy="16362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F582F7F-F868-4E5A-815E-13C024EA6B14}"/>
              </a:ext>
            </a:extLst>
          </p:cNvPr>
          <p:cNvSpPr txBox="1"/>
          <p:nvPr/>
        </p:nvSpPr>
        <p:spPr>
          <a:xfrm>
            <a:off x="5658856" y="1527323"/>
            <a:ext cx="1082281" cy="523220"/>
          </a:xfrm>
          <a:prstGeom prst="rect">
            <a:avLst/>
          </a:prstGeom>
          <a:noFill/>
        </p:spPr>
        <p:txBody>
          <a:bodyPr wrap="square" rtlCol="0">
            <a:spAutoFit/>
          </a:bodyPr>
          <a:lstStyle/>
          <a:p>
            <a:r>
              <a:rPr lang="en-GB" sz="2800" dirty="0">
                <a:ln>
                  <a:solidFill>
                    <a:schemeClr val="bg1"/>
                  </a:solidFill>
                </a:ln>
                <a:solidFill>
                  <a:schemeClr val="accent6"/>
                </a:solidFill>
                <a:effectLst>
                  <a:outerShdw blurRad="38100" dist="38100" dir="2700000" algn="tl">
                    <a:srgbClr val="000000">
                      <a:alpha val="43137"/>
                    </a:srgbClr>
                  </a:outerShdw>
                </a:effectLst>
                <a:latin typeface="Berlin Sans FB Demi" panose="020E0802020502020306" pitchFamily="34" charset="0"/>
              </a:rPr>
              <a:t>WIN!</a:t>
            </a:r>
          </a:p>
        </p:txBody>
      </p:sp>
      <p:sp>
        <p:nvSpPr>
          <p:cNvPr id="9" name="TextBox 8">
            <a:extLst>
              <a:ext uri="{FF2B5EF4-FFF2-40B4-BE49-F238E27FC236}">
                <a16:creationId xmlns:a16="http://schemas.microsoft.com/office/drawing/2014/main" id="{CDB09FB2-B5E9-447D-BED7-85E75A262A08}"/>
              </a:ext>
            </a:extLst>
          </p:cNvPr>
          <p:cNvSpPr txBox="1"/>
          <p:nvPr/>
        </p:nvSpPr>
        <p:spPr>
          <a:xfrm>
            <a:off x="5604359" y="1966684"/>
            <a:ext cx="1146822" cy="369332"/>
          </a:xfrm>
          <a:prstGeom prst="rect">
            <a:avLst/>
          </a:prstGeom>
          <a:noFill/>
        </p:spPr>
        <p:txBody>
          <a:bodyPr wrap="square" rtlCol="0">
            <a:spAutoFit/>
          </a:bodyPr>
          <a:lstStyle/>
          <a:p>
            <a:r>
              <a:rPr lang="en-GB" dirty="0">
                <a:ln w="0"/>
                <a:effectLst>
                  <a:outerShdw blurRad="38100" dist="19050" dir="2700000" algn="tl" rotWithShape="0">
                    <a:schemeClr val="dk1">
                      <a:alpha val="40000"/>
                    </a:schemeClr>
                  </a:outerShdw>
                </a:effectLst>
              </a:rPr>
              <a:t>…maybe?</a:t>
            </a:r>
          </a:p>
        </p:txBody>
      </p:sp>
      <p:sp>
        <p:nvSpPr>
          <p:cNvPr id="14" name="Flowchart: Manual Input 13">
            <a:extLst>
              <a:ext uri="{FF2B5EF4-FFF2-40B4-BE49-F238E27FC236}">
                <a16:creationId xmlns:a16="http://schemas.microsoft.com/office/drawing/2014/main" id="{74C9675A-ED4B-4B25-949D-8FB9CDCEF742}"/>
              </a:ext>
            </a:extLst>
          </p:cNvPr>
          <p:cNvSpPr/>
          <p:nvPr/>
        </p:nvSpPr>
        <p:spPr>
          <a:xfrm>
            <a:off x="5092716" y="4596322"/>
            <a:ext cx="2222883" cy="10352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2 w 10000"/>
              <a:gd name="connsiteY0" fmla="*/ 9674 h 10000"/>
              <a:gd name="connsiteX1" fmla="*/ 10000 w 10000"/>
              <a:gd name="connsiteY1" fmla="*/ 0 h 10000"/>
              <a:gd name="connsiteX2" fmla="*/ 10000 w 10000"/>
              <a:gd name="connsiteY2" fmla="*/ 10000 h 10000"/>
              <a:gd name="connsiteX3" fmla="*/ 0 w 10000"/>
              <a:gd name="connsiteY3" fmla="*/ 10000 h 10000"/>
              <a:gd name="connsiteX4" fmla="*/ 42 w 10000"/>
              <a:gd name="connsiteY4" fmla="*/ 96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2" y="9674"/>
                </a:moveTo>
                <a:lnTo>
                  <a:pt x="10000" y="0"/>
                </a:lnTo>
                <a:lnTo>
                  <a:pt x="10000" y="10000"/>
                </a:lnTo>
                <a:lnTo>
                  <a:pt x="0" y="10000"/>
                </a:lnTo>
                <a:cubicBezTo>
                  <a:pt x="14" y="9891"/>
                  <a:pt x="28" y="9783"/>
                  <a:pt x="42" y="9674"/>
                </a:cubicBezTo>
                <a:close/>
              </a:path>
            </a:pathLst>
          </a:custGeom>
          <a:gradFill>
            <a:gsLst>
              <a:gs pos="10000">
                <a:schemeClr val="accent6"/>
              </a:gs>
              <a:gs pos="100000">
                <a:srgbClr val="C00000"/>
              </a:gs>
            </a:gsLst>
            <a:lin ang="10800000" scaled="0"/>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lowchart: Manual Input 12">
            <a:extLst>
              <a:ext uri="{FF2B5EF4-FFF2-40B4-BE49-F238E27FC236}">
                <a16:creationId xmlns:a16="http://schemas.microsoft.com/office/drawing/2014/main" id="{9F0036EE-870A-419A-BD3F-0DC513A0F88D}"/>
              </a:ext>
            </a:extLst>
          </p:cNvPr>
          <p:cNvSpPr/>
          <p:nvPr/>
        </p:nvSpPr>
        <p:spPr>
          <a:xfrm>
            <a:off x="5086166" y="4596322"/>
            <a:ext cx="2222883" cy="10352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4322 w 10000"/>
              <a:gd name="connsiteY1" fmla="*/ 1093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8323 h 16323"/>
              <a:gd name="connsiteX1" fmla="*/ 4889 w 10000"/>
              <a:gd name="connsiteY1" fmla="*/ 0 h 16323"/>
              <a:gd name="connsiteX2" fmla="*/ 10000 w 10000"/>
              <a:gd name="connsiteY2" fmla="*/ 6323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6323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6323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6323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10260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10260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10260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8323 h 16323"/>
              <a:gd name="connsiteX1" fmla="*/ 4889 w 10000"/>
              <a:gd name="connsiteY1" fmla="*/ 0 h 16323"/>
              <a:gd name="connsiteX2" fmla="*/ 10000 w 10000"/>
              <a:gd name="connsiteY2" fmla="*/ 13647 h 16323"/>
              <a:gd name="connsiteX3" fmla="*/ 10000 w 10000"/>
              <a:gd name="connsiteY3" fmla="*/ 16323 h 16323"/>
              <a:gd name="connsiteX4" fmla="*/ 0 w 10000"/>
              <a:gd name="connsiteY4" fmla="*/ 16323 h 16323"/>
              <a:gd name="connsiteX5" fmla="*/ 0 w 10000"/>
              <a:gd name="connsiteY5" fmla="*/ 8323 h 16323"/>
              <a:gd name="connsiteX0" fmla="*/ 0 w 10000"/>
              <a:gd name="connsiteY0" fmla="*/ 5302 h 13302"/>
              <a:gd name="connsiteX1" fmla="*/ 5031 w 10000"/>
              <a:gd name="connsiteY1" fmla="*/ 0 h 13302"/>
              <a:gd name="connsiteX2" fmla="*/ 10000 w 10000"/>
              <a:gd name="connsiteY2" fmla="*/ 10626 h 13302"/>
              <a:gd name="connsiteX3" fmla="*/ 10000 w 10000"/>
              <a:gd name="connsiteY3" fmla="*/ 13302 h 13302"/>
              <a:gd name="connsiteX4" fmla="*/ 0 w 10000"/>
              <a:gd name="connsiteY4" fmla="*/ 13302 h 13302"/>
              <a:gd name="connsiteX5" fmla="*/ 0 w 10000"/>
              <a:gd name="connsiteY5" fmla="*/ 5302 h 13302"/>
              <a:gd name="connsiteX0" fmla="*/ 0 w 10000"/>
              <a:gd name="connsiteY0" fmla="*/ 5485 h 13485"/>
              <a:gd name="connsiteX1" fmla="*/ 5173 w 10000"/>
              <a:gd name="connsiteY1" fmla="*/ 0 h 13485"/>
              <a:gd name="connsiteX2" fmla="*/ 10000 w 10000"/>
              <a:gd name="connsiteY2" fmla="*/ 10809 h 13485"/>
              <a:gd name="connsiteX3" fmla="*/ 10000 w 10000"/>
              <a:gd name="connsiteY3" fmla="*/ 13485 h 13485"/>
              <a:gd name="connsiteX4" fmla="*/ 0 w 10000"/>
              <a:gd name="connsiteY4" fmla="*/ 13485 h 13485"/>
              <a:gd name="connsiteX5" fmla="*/ 0 w 10000"/>
              <a:gd name="connsiteY5" fmla="*/ 5485 h 13485"/>
              <a:gd name="connsiteX0" fmla="*/ 0 w 10000"/>
              <a:gd name="connsiteY0" fmla="*/ 5302 h 13302"/>
              <a:gd name="connsiteX1" fmla="*/ 5173 w 10000"/>
              <a:gd name="connsiteY1" fmla="*/ 0 h 13302"/>
              <a:gd name="connsiteX2" fmla="*/ 10000 w 10000"/>
              <a:gd name="connsiteY2" fmla="*/ 10626 h 13302"/>
              <a:gd name="connsiteX3" fmla="*/ 10000 w 10000"/>
              <a:gd name="connsiteY3" fmla="*/ 13302 h 13302"/>
              <a:gd name="connsiteX4" fmla="*/ 0 w 10000"/>
              <a:gd name="connsiteY4" fmla="*/ 13302 h 13302"/>
              <a:gd name="connsiteX5" fmla="*/ 0 w 10000"/>
              <a:gd name="connsiteY5" fmla="*/ 5302 h 13302"/>
              <a:gd name="connsiteX0" fmla="*/ 0 w 10000"/>
              <a:gd name="connsiteY0" fmla="*/ 5302 h 13302"/>
              <a:gd name="connsiteX1" fmla="*/ 5173 w 10000"/>
              <a:gd name="connsiteY1" fmla="*/ 0 h 13302"/>
              <a:gd name="connsiteX2" fmla="*/ 10000 w 10000"/>
              <a:gd name="connsiteY2" fmla="*/ 10626 h 13302"/>
              <a:gd name="connsiteX3" fmla="*/ 10000 w 10000"/>
              <a:gd name="connsiteY3" fmla="*/ 13302 h 13302"/>
              <a:gd name="connsiteX4" fmla="*/ 0 w 10000"/>
              <a:gd name="connsiteY4" fmla="*/ 13302 h 13302"/>
              <a:gd name="connsiteX5" fmla="*/ 0 w 10000"/>
              <a:gd name="connsiteY5" fmla="*/ 5302 h 13302"/>
              <a:gd name="connsiteX0" fmla="*/ 0 w 10000"/>
              <a:gd name="connsiteY0" fmla="*/ 5302 h 13302"/>
              <a:gd name="connsiteX1" fmla="*/ 5173 w 10000"/>
              <a:gd name="connsiteY1" fmla="*/ 0 h 13302"/>
              <a:gd name="connsiteX2" fmla="*/ 10000 w 10000"/>
              <a:gd name="connsiteY2" fmla="*/ 10626 h 13302"/>
              <a:gd name="connsiteX3" fmla="*/ 10000 w 10000"/>
              <a:gd name="connsiteY3" fmla="*/ 13302 h 13302"/>
              <a:gd name="connsiteX4" fmla="*/ 0 w 10000"/>
              <a:gd name="connsiteY4" fmla="*/ 13302 h 13302"/>
              <a:gd name="connsiteX5" fmla="*/ 0 w 10000"/>
              <a:gd name="connsiteY5" fmla="*/ 5302 h 13302"/>
              <a:gd name="connsiteX0" fmla="*/ 0 w 10047"/>
              <a:gd name="connsiteY0" fmla="*/ 9076 h 13302"/>
              <a:gd name="connsiteX1" fmla="*/ 5220 w 10047"/>
              <a:gd name="connsiteY1" fmla="*/ 0 h 13302"/>
              <a:gd name="connsiteX2" fmla="*/ 10047 w 10047"/>
              <a:gd name="connsiteY2" fmla="*/ 10626 h 13302"/>
              <a:gd name="connsiteX3" fmla="*/ 10047 w 10047"/>
              <a:gd name="connsiteY3" fmla="*/ 13302 h 13302"/>
              <a:gd name="connsiteX4" fmla="*/ 47 w 10047"/>
              <a:gd name="connsiteY4" fmla="*/ 13302 h 13302"/>
              <a:gd name="connsiteX5" fmla="*/ 0 w 10047"/>
              <a:gd name="connsiteY5" fmla="*/ 9076 h 13302"/>
              <a:gd name="connsiteX0" fmla="*/ 0 w 10047"/>
              <a:gd name="connsiteY0" fmla="*/ 9076 h 13302"/>
              <a:gd name="connsiteX1" fmla="*/ 5220 w 10047"/>
              <a:gd name="connsiteY1" fmla="*/ 0 h 13302"/>
              <a:gd name="connsiteX2" fmla="*/ 10047 w 10047"/>
              <a:gd name="connsiteY2" fmla="*/ 11704 h 13302"/>
              <a:gd name="connsiteX3" fmla="*/ 10047 w 10047"/>
              <a:gd name="connsiteY3" fmla="*/ 13302 h 13302"/>
              <a:gd name="connsiteX4" fmla="*/ 47 w 10047"/>
              <a:gd name="connsiteY4" fmla="*/ 13302 h 13302"/>
              <a:gd name="connsiteX5" fmla="*/ 0 w 10047"/>
              <a:gd name="connsiteY5" fmla="*/ 9076 h 13302"/>
              <a:gd name="connsiteX0" fmla="*/ 0 w 10094"/>
              <a:gd name="connsiteY0" fmla="*/ 7863 h 13302"/>
              <a:gd name="connsiteX1" fmla="*/ 5267 w 10094"/>
              <a:gd name="connsiteY1" fmla="*/ 0 h 13302"/>
              <a:gd name="connsiteX2" fmla="*/ 10094 w 10094"/>
              <a:gd name="connsiteY2" fmla="*/ 11704 h 13302"/>
              <a:gd name="connsiteX3" fmla="*/ 10094 w 10094"/>
              <a:gd name="connsiteY3" fmla="*/ 13302 h 13302"/>
              <a:gd name="connsiteX4" fmla="*/ 94 w 10094"/>
              <a:gd name="connsiteY4" fmla="*/ 13302 h 13302"/>
              <a:gd name="connsiteX5" fmla="*/ 0 w 10094"/>
              <a:gd name="connsiteY5" fmla="*/ 7863 h 13302"/>
              <a:gd name="connsiteX0" fmla="*/ 5 w 10005"/>
              <a:gd name="connsiteY0" fmla="*/ 7998 h 13302"/>
              <a:gd name="connsiteX1" fmla="*/ 5178 w 10005"/>
              <a:gd name="connsiteY1" fmla="*/ 0 h 13302"/>
              <a:gd name="connsiteX2" fmla="*/ 10005 w 10005"/>
              <a:gd name="connsiteY2" fmla="*/ 11704 h 13302"/>
              <a:gd name="connsiteX3" fmla="*/ 10005 w 10005"/>
              <a:gd name="connsiteY3" fmla="*/ 13302 h 13302"/>
              <a:gd name="connsiteX4" fmla="*/ 5 w 10005"/>
              <a:gd name="connsiteY4" fmla="*/ 13302 h 13302"/>
              <a:gd name="connsiteX5" fmla="*/ 5 w 10005"/>
              <a:gd name="connsiteY5" fmla="*/ 7998 h 1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5" h="13302">
                <a:moveTo>
                  <a:pt x="5" y="7998"/>
                </a:moveTo>
                <a:cubicBezTo>
                  <a:pt x="1635" y="5682"/>
                  <a:pt x="1990" y="1950"/>
                  <a:pt x="5178" y="0"/>
                </a:cubicBezTo>
                <a:cubicBezTo>
                  <a:pt x="7732" y="1650"/>
                  <a:pt x="9104" y="10054"/>
                  <a:pt x="10005" y="11704"/>
                </a:cubicBezTo>
                <a:lnTo>
                  <a:pt x="10005" y="13302"/>
                </a:lnTo>
                <a:lnTo>
                  <a:pt x="5" y="13302"/>
                </a:lnTo>
                <a:cubicBezTo>
                  <a:pt x="-11" y="11893"/>
                  <a:pt x="21" y="9407"/>
                  <a:pt x="5" y="7998"/>
                </a:cubicBezTo>
                <a:close/>
              </a:path>
            </a:pathLst>
          </a:custGeom>
          <a:gradFill>
            <a:gsLst>
              <a:gs pos="2000">
                <a:srgbClr val="C00000"/>
              </a:gs>
              <a:gs pos="52000">
                <a:schemeClr val="accent6"/>
              </a:gs>
              <a:gs pos="100000">
                <a:srgbClr val="C03700"/>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17B5528-882C-4DBD-AF9D-05C7F3C282AE}"/>
              </a:ext>
            </a:extLst>
          </p:cNvPr>
          <p:cNvCxnSpPr/>
          <p:nvPr/>
        </p:nvCxnSpPr>
        <p:spPr>
          <a:xfrm flipV="1">
            <a:off x="4872100" y="4438111"/>
            <a:ext cx="0" cy="1396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EAB8F1D-B2EF-4DEB-BAC6-A72F2C534E03}"/>
              </a:ext>
            </a:extLst>
          </p:cNvPr>
          <p:cNvCxnSpPr/>
          <p:nvPr/>
        </p:nvCxnSpPr>
        <p:spPr>
          <a:xfrm>
            <a:off x="4872100" y="5834743"/>
            <a:ext cx="26794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A4D093A-C188-4E28-A793-4594C05A4155}"/>
              </a:ext>
            </a:extLst>
          </p:cNvPr>
          <p:cNvSpPr txBox="1"/>
          <p:nvPr/>
        </p:nvSpPr>
        <p:spPr>
          <a:xfrm>
            <a:off x="5604359" y="5789754"/>
            <a:ext cx="2222881" cy="369332"/>
          </a:xfrm>
          <a:prstGeom prst="rect">
            <a:avLst/>
          </a:prstGeom>
          <a:noFill/>
        </p:spPr>
        <p:txBody>
          <a:bodyPr wrap="square" rtlCol="0">
            <a:spAutoFit/>
          </a:bodyPr>
          <a:lstStyle/>
          <a:p>
            <a:r>
              <a:rPr lang="en-GB" dirty="0"/>
              <a:t>game time</a:t>
            </a:r>
          </a:p>
        </p:txBody>
      </p:sp>
      <p:sp>
        <p:nvSpPr>
          <p:cNvPr id="20" name="TextBox 19">
            <a:extLst>
              <a:ext uri="{FF2B5EF4-FFF2-40B4-BE49-F238E27FC236}">
                <a16:creationId xmlns:a16="http://schemas.microsoft.com/office/drawing/2014/main" id="{D7F2120E-D2F0-4288-95F4-7BAFB5F4870C}"/>
              </a:ext>
            </a:extLst>
          </p:cNvPr>
          <p:cNvSpPr txBox="1"/>
          <p:nvPr/>
        </p:nvSpPr>
        <p:spPr>
          <a:xfrm rot="16200000">
            <a:off x="3407748" y="4315174"/>
            <a:ext cx="2579827" cy="369332"/>
          </a:xfrm>
          <a:prstGeom prst="rect">
            <a:avLst/>
          </a:prstGeom>
          <a:noFill/>
        </p:spPr>
        <p:txBody>
          <a:bodyPr wrap="square" rtlCol="0">
            <a:spAutoFit/>
          </a:bodyPr>
          <a:lstStyle/>
          <a:p>
            <a:r>
              <a:rPr lang="en-GB" dirty="0"/>
              <a:t>confidence</a:t>
            </a:r>
          </a:p>
        </p:txBody>
      </p:sp>
      <p:sp>
        <p:nvSpPr>
          <p:cNvPr id="23" name="Freeform: Shape 22">
            <a:extLst>
              <a:ext uri="{FF2B5EF4-FFF2-40B4-BE49-F238E27FC236}">
                <a16:creationId xmlns:a16="http://schemas.microsoft.com/office/drawing/2014/main" id="{1B7F2708-D813-4CB1-9249-DEE0CF7555A8}"/>
              </a:ext>
            </a:extLst>
          </p:cNvPr>
          <p:cNvSpPr/>
          <p:nvPr/>
        </p:nvSpPr>
        <p:spPr>
          <a:xfrm>
            <a:off x="6859744" y="5012516"/>
            <a:ext cx="653143" cy="754743"/>
          </a:xfrm>
          <a:custGeom>
            <a:avLst/>
            <a:gdLst>
              <a:gd name="connsiteX0" fmla="*/ 159657 w 653143"/>
              <a:gd name="connsiteY0" fmla="*/ 0 h 754743"/>
              <a:gd name="connsiteX1" fmla="*/ 43543 w 653143"/>
              <a:gd name="connsiteY1" fmla="*/ 130629 h 754743"/>
              <a:gd name="connsiteX2" fmla="*/ 29028 w 653143"/>
              <a:gd name="connsiteY2" fmla="*/ 174172 h 754743"/>
              <a:gd name="connsiteX3" fmla="*/ 0 w 653143"/>
              <a:gd name="connsiteY3" fmla="*/ 246743 h 754743"/>
              <a:gd name="connsiteX4" fmla="*/ 29028 w 653143"/>
              <a:gd name="connsiteY4" fmla="*/ 566057 h 754743"/>
              <a:gd name="connsiteX5" fmla="*/ 43543 w 653143"/>
              <a:gd name="connsiteY5" fmla="*/ 609600 h 754743"/>
              <a:gd name="connsiteX6" fmla="*/ 72571 w 653143"/>
              <a:gd name="connsiteY6" fmla="*/ 653143 h 754743"/>
              <a:gd name="connsiteX7" fmla="*/ 130628 w 653143"/>
              <a:gd name="connsiteY7" fmla="*/ 725715 h 754743"/>
              <a:gd name="connsiteX8" fmla="*/ 290286 w 653143"/>
              <a:gd name="connsiteY8" fmla="*/ 754743 h 754743"/>
              <a:gd name="connsiteX9" fmla="*/ 420914 w 653143"/>
              <a:gd name="connsiteY9" fmla="*/ 740229 h 754743"/>
              <a:gd name="connsiteX10" fmla="*/ 464457 w 653143"/>
              <a:gd name="connsiteY10" fmla="*/ 711200 h 754743"/>
              <a:gd name="connsiteX11" fmla="*/ 508000 w 653143"/>
              <a:gd name="connsiteY11" fmla="*/ 696686 h 754743"/>
              <a:gd name="connsiteX12" fmla="*/ 653143 w 653143"/>
              <a:gd name="connsiteY12" fmla="*/ 537029 h 754743"/>
              <a:gd name="connsiteX13" fmla="*/ 638628 w 653143"/>
              <a:gd name="connsiteY13" fmla="*/ 275772 h 754743"/>
              <a:gd name="connsiteX14" fmla="*/ 609600 w 653143"/>
              <a:gd name="connsiteY14" fmla="*/ 217715 h 754743"/>
              <a:gd name="connsiteX15" fmla="*/ 551543 w 653143"/>
              <a:gd name="connsiteY15" fmla="*/ 116115 h 754743"/>
              <a:gd name="connsiteX16" fmla="*/ 522514 w 653143"/>
              <a:gd name="connsiteY16" fmla="*/ 72572 h 754743"/>
              <a:gd name="connsiteX17" fmla="*/ 464457 w 653143"/>
              <a:gd name="connsiteY17" fmla="*/ 58057 h 754743"/>
              <a:gd name="connsiteX18" fmla="*/ 145143 w 653143"/>
              <a:gd name="connsiteY18" fmla="*/ 87086 h 754743"/>
              <a:gd name="connsiteX19" fmla="*/ 101600 w 653143"/>
              <a:gd name="connsiteY19" fmla="*/ 101600 h 754743"/>
              <a:gd name="connsiteX20" fmla="*/ 58057 w 653143"/>
              <a:gd name="connsiteY20" fmla="*/ 159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143" h="754743">
                <a:moveTo>
                  <a:pt x="159657" y="0"/>
                </a:moveTo>
                <a:cubicBezTo>
                  <a:pt x="120319" y="39338"/>
                  <a:pt x="72018" y="80799"/>
                  <a:pt x="43543" y="130629"/>
                </a:cubicBezTo>
                <a:cubicBezTo>
                  <a:pt x="35952" y="143913"/>
                  <a:pt x="34400" y="159847"/>
                  <a:pt x="29028" y="174172"/>
                </a:cubicBezTo>
                <a:cubicBezTo>
                  <a:pt x="19880" y="198567"/>
                  <a:pt x="9676" y="222553"/>
                  <a:pt x="0" y="246743"/>
                </a:cubicBezTo>
                <a:cubicBezTo>
                  <a:pt x="8082" y="384141"/>
                  <a:pt x="716" y="452810"/>
                  <a:pt x="29028" y="566057"/>
                </a:cubicBezTo>
                <a:cubicBezTo>
                  <a:pt x="32739" y="580900"/>
                  <a:pt x="36701" y="595916"/>
                  <a:pt x="43543" y="609600"/>
                </a:cubicBezTo>
                <a:cubicBezTo>
                  <a:pt x="51344" y="625202"/>
                  <a:pt x="64770" y="637541"/>
                  <a:pt x="72571" y="653143"/>
                </a:cubicBezTo>
                <a:cubicBezTo>
                  <a:pt x="100471" y="708942"/>
                  <a:pt x="65385" y="693093"/>
                  <a:pt x="130628" y="725715"/>
                </a:cubicBezTo>
                <a:cubicBezTo>
                  <a:pt x="175375" y="748089"/>
                  <a:pt x="250265" y="749741"/>
                  <a:pt x="290286" y="754743"/>
                </a:cubicBezTo>
                <a:cubicBezTo>
                  <a:pt x="333829" y="749905"/>
                  <a:pt x="378411" y="750855"/>
                  <a:pt x="420914" y="740229"/>
                </a:cubicBezTo>
                <a:cubicBezTo>
                  <a:pt x="437837" y="735998"/>
                  <a:pt x="448855" y="719001"/>
                  <a:pt x="464457" y="711200"/>
                </a:cubicBezTo>
                <a:cubicBezTo>
                  <a:pt x="478141" y="704358"/>
                  <a:pt x="493486" y="701524"/>
                  <a:pt x="508000" y="696686"/>
                </a:cubicBezTo>
                <a:cubicBezTo>
                  <a:pt x="616991" y="587695"/>
                  <a:pt x="569441" y="641657"/>
                  <a:pt x="653143" y="537029"/>
                </a:cubicBezTo>
                <a:cubicBezTo>
                  <a:pt x="648305" y="449943"/>
                  <a:pt x="650413" y="362192"/>
                  <a:pt x="638628" y="275772"/>
                </a:cubicBezTo>
                <a:cubicBezTo>
                  <a:pt x="635705" y="254334"/>
                  <a:pt x="618123" y="237602"/>
                  <a:pt x="609600" y="217715"/>
                </a:cubicBezTo>
                <a:cubicBezTo>
                  <a:pt x="569224" y="123503"/>
                  <a:pt x="633062" y="230240"/>
                  <a:pt x="551543" y="116115"/>
                </a:cubicBezTo>
                <a:cubicBezTo>
                  <a:pt x="541404" y="101920"/>
                  <a:pt x="537028" y="82248"/>
                  <a:pt x="522514" y="72572"/>
                </a:cubicBezTo>
                <a:cubicBezTo>
                  <a:pt x="505916" y="61507"/>
                  <a:pt x="483809" y="62895"/>
                  <a:pt x="464457" y="58057"/>
                </a:cubicBezTo>
                <a:cubicBezTo>
                  <a:pt x="327045" y="66140"/>
                  <a:pt x="258394" y="58774"/>
                  <a:pt x="145143" y="87086"/>
                </a:cubicBezTo>
                <a:cubicBezTo>
                  <a:pt x="130300" y="90797"/>
                  <a:pt x="116114" y="96762"/>
                  <a:pt x="101600" y="101600"/>
                </a:cubicBezTo>
                <a:cubicBezTo>
                  <a:pt x="50006" y="135996"/>
                  <a:pt x="58057" y="113185"/>
                  <a:pt x="58057" y="15965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7" name="Straight Arrow Connector 26">
            <a:extLst>
              <a:ext uri="{FF2B5EF4-FFF2-40B4-BE49-F238E27FC236}">
                <a16:creationId xmlns:a16="http://schemas.microsoft.com/office/drawing/2014/main" id="{FBD0C66E-C7E6-460C-859F-D0A1186AD0F0}"/>
              </a:ext>
            </a:extLst>
          </p:cNvPr>
          <p:cNvCxnSpPr/>
          <p:nvPr/>
        </p:nvCxnSpPr>
        <p:spPr>
          <a:xfrm flipH="1" flipV="1">
            <a:off x="8621486" y="2194669"/>
            <a:ext cx="566254" cy="635617"/>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a:extLst>
              <a:ext uri="{FF2B5EF4-FFF2-40B4-BE49-F238E27FC236}">
                <a16:creationId xmlns:a16="http://schemas.microsoft.com/office/drawing/2014/main" id="{94DBC5D5-E7A7-4C72-918F-314CCD54645F}"/>
              </a:ext>
            </a:extLst>
          </p:cNvPr>
          <p:cNvCxnSpPr/>
          <p:nvPr/>
        </p:nvCxnSpPr>
        <p:spPr>
          <a:xfrm flipV="1">
            <a:off x="9187740" y="2165560"/>
            <a:ext cx="536831" cy="6792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76CC8AE-32BA-4353-8F8B-C5835D3538CD}"/>
              </a:ext>
            </a:extLst>
          </p:cNvPr>
          <p:cNvSpPr txBox="1"/>
          <p:nvPr/>
        </p:nvSpPr>
        <p:spPr>
          <a:xfrm>
            <a:off x="8080345" y="1527820"/>
            <a:ext cx="1082281" cy="523220"/>
          </a:xfrm>
          <a:prstGeom prst="rect">
            <a:avLst/>
          </a:prstGeom>
          <a:noFill/>
        </p:spPr>
        <p:txBody>
          <a:bodyPr wrap="square" rtlCol="0">
            <a:spAutoFit/>
          </a:bodyPr>
          <a:lstStyle/>
          <a:p>
            <a:r>
              <a:rPr lang="en-GB" sz="2800" dirty="0">
                <a:ln>
                  <a:solidFill>
                    <a:schemeClr val="bg1"/>
                  </a:solidFill>
                </a:ln>
                <a:solidFill>
                  <a:schemeClr val="accent6"/>
                </a:solidFill>
                <a:effectLst>
                  <a:outerShdw blurRad="38100" dist="38100" dir="2700000" algn="tl">
                    <a:srgbClr val="000000">
                      <a:alpha val="43137"/>
                    </a:srgbClr>
                  </a:outerShdw>
                </a:effectLst>
                <a:latin typeface="Berlin Sans FB Demi" panose="020E0802020502020306" pitchFamily="34" charset="0"/>
              </a:rPr>
              <a:t>WIN!</a:t>
            </a:r>
          </a:p>
        </p:txBody>
      </p:sp>
      <p:sp>
        <p:nvSpPr>
          <p:cNvPr id="31" name="TextBox 30">
            <a:extLst>
              <a:ext uri="{FF2B5EF4-FFF2-40B4-BE49-F238E27FC236}">
                <a16:creationId xmlns:a16="http://schemas.microsoft.com/office/drawing/2014/main" id="{08EC3F72-0A31-4A31-AA95-D01072FBC983}"/>
              </a:ext>
            </a:extLst>
          </p:cNvPr>
          <p:cNvSpPr txBox="1"/>
          <p:nvPr/>
        </p:nvSpPr>
        <p:spPr>
          <a:xfrm>
            <a:off x="9243678" y="1526856"/>
            <a:ext cx="1244386" cy="523220"/>
          </a:xfrm>
          <a:prstGeom prst="rect">
            <a:avLst/>
          </a:prstGeom>
          <a:noFill/>
        </p:spPr>
        <p:txBody>
          <a:bodyPr wrap="square" rtlCol="0">
            <a:spAutoFit/>
          </a:bodyPr>
          <a:lstStyle/>
          <a:p>
            <a:r>
              <a:rPr lang="en-GB" sz="2800" dirty="0">
                <a:ln>
                  <a:solidFill>
                    <a:schemeClr val="bg1"/>
                  </a:solidFill>
                </a:ln>
                <a:solidFill>
                  <a:srgbClr val="C00000"/>
                </a:solidFill>
                <a:effectLst>
                  <a:outerShdw blurRad="38100" dist="38100" dir="2700000" algn="tl">
                    <a:srgbClr val="000000">
                      <a:alpha val="43137"/>
                    </a:srgbClr>
                  </a:outerShdw>
                </a:effectLst>
                <a:latin typeface="Berlin Sans FB Demi" panose="020E0802020502020306" pitchFamily="34" charset="0"/>
              </a:rPr>
              <a:t>LOSE!</a:t>
            </a:r>
          </a:p>
        </p:txBody>
      </p:sp>
      <p:sp>
        <p:nvSpPr>
          <p:cNvPr id="32" name="TextBox 31">
            <a:extLst>
              <a:ext uri="{FF2B5EF4-FFF2-40B4-BE49-F238E27FC236}">
                <a16:creationId xmlns:a16="http://schemas.microsoft.com/office/drawing/2014/main" id="{8B88F491-F78E-40EC-A9A6-E564354CFDB3}"/>
              </a:ext>
            </a:extLst>
          </p:cNvPr>
          <p:cNvSpPr txBox="1"/>
          <p:nvPr/>
        </p:nvSpPr>
        <p:spPr>
          <a:xfrm>
            <a:off x="5123402" y="1601457"/>
            <a:ext cx="429122" cy="707886"/>
          </a:xfrm>
          <a:prstGeom prst="rect">
            <a:avLst/>
          </a:prstGeom>
          <a:noFill/>
        </p:spPr>
        <p:txBody>
          <a:bodyPr wrap="square" rtlCol="0">
            <a:spAutoFit/>
          </a:bodyPr>
          <a:lstStyle/>
          <a:p>
            <a:r>
              <a:rPr lang="en-GB" sz="4000" dirty="0">
                <a:latin typeface="Berlin Sans FB Demi" panose="020E0802020502020306" pitchFamily="34" charset="0"/>
              </a:rPr>
              <a:t>?</a:t>
            </a:r>
          </a:p>
        </p:txBody>
      </p:sp>
      <p:sp>
        <p:nvSpPr>
          <p:cNvPr id="33" name="TextBox 32">
            <a:extLst>
              <a:ext uri="{FF2B5EF4-FFF2-40B4-BE49-F238E27FC236}">
                <a16:creationId xmlns:a16="http://schemas.microsoft.com/office/drawing/2014/main" id="{DFE2A76C-9064-4135-BB1C-B68B089D5789}"/>
              </a:ext>
            </a:extLst>
          </p:cNvPr>
          <p:cNvSpPr txBox="1"/>
          <p:nvPr/>
        </p:nvSpPr>
        <p:spPr>
          <a:xfrm>
            <a:off x="5391129" y="957167"/>
            <a:ext cx="429122" cy="584775"/>
          </a:xfrm>
          <a:prstGeom prst="rect">
            <a:avLst/>
          </a:prstGeom>
          <a:noFill/>
        </p:spPr>
        <p:txBody>
          <a:bodyPr wrap="square" rtlCol="0">
            <a:spAutoFit/>
          </a:bodyPr>
          <a:lstStyle/>
          <a:p>
            <a:r>
              <a:rPr lang="en-GB" sz="3200" dirty="0">
                <a:latin typeface="Berlin Sans FB Demi" panose="020E0802020502020306" pitchFamily="34" charset="0"/>
              </a:rPr>
              <a:t>?</a:t>
            </a:r>
          </a:p>
        </p:txBody>
      </p:sp>
      <p:sp>
        <p:nvSpPr>
          <p:cNvPr id="34" name="TextBox 33">
            <a:extLst>
              <a:ext uri="{FF2B5EF4-FFF2-40B4-BE49-F238E27FC236}">
                <a16:creationId xmlns:a16="http://schemas.microsoft.com/office/drawing/2014/main" id="{32895F70-A6EC-4B7C-BCD1-F4385BEE0866}"/>
              </a:ext>
            </a:extLst>
          </p:cNvPr>
          <p:cNvSpPr txBox="1"/>
          <p:nvPr/>
        </p:nvSpPr>
        <p:spPr>
          <a:xfrm>
            <a:off x="6786583" y="1696133"/>
            <a:ext cx="429122" cy="400110"/>
          </a:xfrm>
          <a:prstGeom prst="rect">
            <a:avLst/>
          </a:prstGeom>
          <a:noFill/>
        </p:spPr>
        <p:txBody>
          <a:bodyPr wrap="square" rtlCol="0">
            <a:spAutoFit/>
          </a:bodyPr>
          <a:lstStyle/>
          <a:p>
            <a:r>
              <a:rPr lang="en-GB" sz="2000" dirty="0">
                <a:latin typeface="Berlin Sans FB Demi" panose="020E0802020502020306" pitchFamily="34" charset="0"/>
              </a:rPr>
              <a:t>?</a:t>
            </a:r>
          </a:p>
        </p:txBody>
      </p:sp>
      <p:sp>
        <p:nvSpPr>
          <p:cNvPr id="35" name="TextBox 34">
            <a:extLst>
              <a:ext uri="{FF2B5EF4-FFF2-40B4-BE49-F238E27FC236}">
                <a16:creationId xmlns:a16="http://schemas.microsoft.com/office/drawing/2014/main" id="{8AF85152-524F-4EA1-A740-1E532608325C}"/>
              </a:ext>
            </a:extLst>
          </p:cNvPr>
          <p:cNvSpPr txBox="1"/>
          <p:nvPr/>
        </p:nvSpPr>
        <p:spPr>
          <a:xfrm>
            <a:off x="7046590" y="1120583"/>
            <a:ext cx="429122" cy="707886"/>
          </a:xfrm>
          <a:prstGeom prst="rect">
            <a:avLst/>
          </a:prstGeom>
          <a:noFill/>
        </p:spPr>
        <p:txBody>
          <a:bodyPr wrap="square" rtlCol="0">
            <a:spAutoFit/>
          </a:bodyPr>
          <a:lstStyle/>
          <a:p>
            <a:r>
              <a:rPr lang="en-GB" sz="4000" dirty="0">
                <a:latin typeface="Berlin Sans FB Demi" panose="020E0802020502020306" pitchFamily="34" charset="0"/>
              </a:rPr>
              <a:t>?</a:t>
            </a:r>
          </a:p>
        </p:txBody>
      </p:sp>
      <p:sp>
        <p:nvSpPr>
          <p:cNvPr id="36" name="TextBox 35">
            <a:extLst>
              <a:ext uri="{FF2B5EF4-FFF2-40B4-BE49-F238E27FC236}">
                <a16:creationId xmlns:a16="http://schemas.microsoft.com/office/drawing/2014/main" id="{4A0C1B5F-8ABC-4066-9FEA-D5BE388EB5F7}"/>
              </a:ext>
            </a:extLst>
          </p:cNvPr>
          <p:cNvSpPr txBox="1"/>
          <p:nvPr/>
        </p:nvSpPr>
        <p:spPr>
          <a:xfrm>
            <a:off x="6204157" y="737365"/>
            <a:ext cx="429122" cy="707886"/>
          </a:xfrm>
          <a:prstGeom prst="rect">
            <a:avLst/>
          </a:prstGeom>
          <a:noFill/>
        </p:spPr>
        <p:txBody>
          <a:bodyPr wrap="square" rtlCol="0">
            <a:spAutoFit/>
          </a:bodyPr>
          <a:lstStyle/>
          <a:p>
            <a:r>
              <a:rPr lang="en-GB" sz="4000" dirty="0">
                <a:latin typeface="Berlin Sans FB Demi" panose="020E0802020502020306" pitchFamily="34" charset="0"/>
              </a:rPr>
              <a:t>?</a:t>
            </a:r>
          </a:p>
        </p:txBody>
      </p:sp>
      <p:sp>
        <p:nvSpPr>
          <p:cNvPr id="37" name="TextBox 36">
            <a:extLst>
              <a:ext uri="{FF2B5EF4-FFF2-40B4-BE49-F238E27FC236}">
                <a16:creationId xmlns:a16="http://schemas.microsoft.com/office/drawing/2014/main" id="{11A0E9AB-465A-4EB8-B9A5-90F1A28203C2}"/>
              </a:ext>
            </a:extLst>
          </p:cNvPr>
          <p:cNvSpPr txBox="1"/>
          <p:nvPr/>
        </p:nvSpPr>
        <p:spPr>
          <a:xfrm>
            <a:off x="6445184" y="547589"/>
            <a:ext cx="429122" cy="523220"/>
          </a:xfrm>
          <a:prstGeom prst="rect">
            <a:avLst/>
          </a:prstGeom>
          <a:noFill/>
        </p:spPr>
        <p:txBody>
          <a:bodyPr wrap="square" rtlCol="0">
            <a:spAutoFit/>
          </a:bodyPr>
          <a:lstStyle/>
          <a:p>
            <a:r>
              <a:rPr lang="en-GB" sz="2800" dirty="0">
                <a:latin typeface="Berlin Sans FB Demi" panose="020E0802020502020306" pitchFamily="34" charset="0"/>
              </a:rPr>
              <a:t>?</a:t>
            </a:r>
            <a:endParaRPr lang="en-GB" sz="4000" dirty="0">
              <a:latin typeface="Berlin Sans FB Demi" panose="020E0802020502020306" pitchFamily="34" charset="0"/>
            </a:endParaRPr>
          </a:p>
        </p:txBody>
      </p:sp>
      <p:pic>
        <p:nvPicPr>
          <p:cNvPr id="3" name="Audio 2">
            <a:hlinkClick r:id="" action="ppaction://media"/>
            <a:extLst>
              <a:ext uri="{FF2B5EF4-FFF2-40B4-BE49-F238E27FC236}">
                <a16:creationId xmlns:a16="http://schemas.microsoft.com/office/drawing/2014/main" id="{28F0EC45-8895-4C35-BE6F-790C76EC45D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850579352"/>
      </p:ext>
    </p:extLst>
  </p:cSld>
  <p:clrMapOvr>
    <a:masterClrMapping/>
  </p:clrMapOvr>
  <mc:AlternateContent xmlns:mc="http://schemas.openxmlformats.org/markup-compatibility/2006" xmlns:p14="http://schemas.microsoft.com/office/powerpoint/2010/main">
    <mc:Choice Requires="p14">
      <p:transition spd="slow" p14:dur="2000" advTm="10986"/>
    </mc:Choice>
    <mc:Fallback xmlns="">
      <p:transition spd="slow" advTm="1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50"/>
                                  </p:stCondLst>
                                  <p:childTnLst>
                                    <p:set>
                                      <p:cBhvr>
                                        <p:cTn id="47" dur="1" fill="hold">
                                          <p:stCondLst>
                                            <p:cond delay="0"/>
                                          </p:stCondLst>
                                        </p:cTn>
                                        <p:tgtEl>
                                          <p:spTgt spid="33"/>
                                        </p:tgtEl>
                                        <p:attrNameLst>
                                          <p:attrName>style.visibility</p:attrName>
                                        </p:attrNameLst>
                                      </p:cBhvr>
                                      <p:to>
                                        <p:strVal val="visible"/>
                                      </p:to>
                                    </p:set>
                                  </p:childTnLst>
                                </p:cTn>
                              </p:par>
                            </p:childTnLst>
                          </p:cTn>
                        </p:par>
                        <p:par>
                          <p:cTn id="48" fill="hold">
                            <p:stCondLst>
                              <p:cond delay="50"/>
                            </p:stCondLst>
                            <p:childTnLst>
                              <p:par>
                                <p:cTn id="49" presetID="1" presetClass="entr" presetSubtype="0" fill="hold" grpId="0" nodeType="afterEffect">
                                  <p:stCondLst>
                                    <p:cond delay="50"/>
                                  </p:stCondLst>
                                  <p:childTnLst>
                                    <p:set>
                                      <p:cBhvr>
                                        <p:cTn id="50" dur="1" fill="hold">
                                          <p:stCondLst>
                                            <p:cond delay="0"/>
                                          </p:stCondLst>
                                        </p:cTn>
                                        <p:tgtEl>
                                          <p:spTgt spid="36"/>
                                        </p:tgtEl>
                                        <p:attrNameLst>
                                          <p:attrName>style.visibility</p:attrName>
                                        </p:attrNameLst>
                                      </p:cBhvr>
                                      <p:to>
                                        <p:strVal val="visible"/>
                                      </p:to>
                                    </p:set>
                                  </p:childTnLst>
                                </p:cTn>
                              </p:par>
                            </p:childTnLst>
                          </p:cTn>
                        </p:par>
                        <p:par>
                          <p:cTn id="51" fill="hold">
                            <p:stCondLst>
                              <p:cond delay="100"/>
                            </p:stCondLst>
                            <p:childTnLst>
                              <p:par>
                                <p:cTn id="52" presetID="1" presetClass="entr" presetSubtype="0" fill="hold" grpId="0" nodeType="afterEffect">
                                  <p:stCondLst>
                                    <p:cond delay="50"/>
                                  </p:stCondLst>
                                  <p:childTnLst>
                                    <p:set>
                                      <p:cBhvr>
                                        <p:cTn id="53" dur="1" fill="hold">
                                          <p:stCondLst>
                                            <p:cond delay="0"/>
                                          </p:stCondLst>
                                        </p:cTn>
                                        <p:tgtEl>
                                          <p:spTgt spid="37"/>
                                        </p:tgtEl>
                                        <p:attrNameLst>
                                          <p:attrName>style.visibility</p:attrName>
                                        </p:attrNameLst>
                                      </p:cBhvr>
                                      <p:to>
                                        <p:strVal val="visible"/>
                                      </p:to>
                                    </p:set>
                                  </p:childTnLst>
                                </p:cTn>
                              </p:par>
                            </p:childTnLst>
                          </p:cTn>
                        </p:par>
                        <p:par>
                          <p:cTn id="54" fill="hold">
                            <p:stCondLst>
                              <p:cond delay="150"/>
                            </p:stCondLst>
                            <p:childTnLst>
                              <p:par>
                                <p:cTn id="55" presetID="1" presetClass="entr" presetSubtype="0" fill="hold" grpId="0" nodeType="afterEffect">
                                  <p:stCondLst>
                                    <p:cond delay="50"/>
                                  </p:stCondLst>
                                  <p:childTnLst>
                                    <p:set>
                                      <p:cBhvr>
                                        <p:cTn id="56" dur="1" fill="hold">
                                          <p:stCondLst>
                                            <p:cond delay="0"/>
                                          </p:stCondLst>
                                        </p:cTn>
                                        <p:tgtEl>
                                          <p:spTgt spid="34"/>
                                        </p:tgtEl>
                                        <p:attrNameLst>
                                          <p:attrName>style.visibility</p:attrName>
                                        </p:attrNameLst>
                                      </p:cBhvr>
                                      <p:to>
                                        <p:strVal val="visible"/>
                                      </p:to>
                                    </p:set>
                                  </p:childTnLst>
                                </p:cTn>
                              </p:par>
                            </p:childTnLst>
                          </p:cTn>
                        </p:par>
                        <p:par>
                          <p:cTn id="57" fill="hold">
                            <p:stCondLst>
                              <p:cond delay="200"/>
                            </p:stCondLst>
                            <p:childTnLst>
                              <p:par>
                                <p:cTn id="58" presetID="1" presetClass="entr" presetSubtype="0" fill="hold" grpId="0" nodeType="afterEffect">
                                  <p:stCondLst>
                                    <p:cond delay="50"/>
                                  </p:stCondLst>
                                  <p:childTnLst>
                                    <p:set>
                                      <p:cBhvr>
                                        <p:cTn id="5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3"/>
                </p:tgtEl>
              </p:cMediaNode>
            </p:audio>
          </p:childTnLst>
        </p:cTn>
      </p:par>
    </p:tnLst>
    <p:bldLst>
      <p:bldP spid="14" grpId="0" animBg="1"/>
      <p:bldP spid="14" grpId="1" animBg="1"/>
      <p:bldP spid="13" grpId="0" animBg="1"/>
      <p:bldP spid="19" grpId="0"/>
      <p:bldP spid="20" grpId="0"/>
      <p:bldP spid="23" grpId="0" animBg="1"/>
      <p:bldP spid="30" grpId="0"/>
      <p:bldP spid="31" grpId="0"/>
      <p:bldP spid="32" grpId="0"/>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1CBB-30A1-4F82-9B00-EDF4F31141CF}"/>
              </a:ext>
            </a:extLst>
          </p:cNvPr>
          <p:cNvSpPr>
            <a:spLocks noGrp="1"/>
          </p:cNvSpPr>
          <p:nvPr>
            <p:ph type="title"/>
          </p:nvPr>
        </p:nvSpPr>
        <p:spPr/>
        <p:txBody>
          <a:bodyPr/>
          <a:lstStyle/>
          <a:p>
            <a:r>
              <a:rPr lang="en-GB" dirty="0"/>
              <a:t>Human gameplay</a:t>
            </a:r>
          </a:p>
        </p:txBody>
      </p:sp>
      <p:pic>
        <p:nvPicPr>
          <p:cNvPr id="4" name="Audio 3">
            <a:hlinkClick r:id="" action="ppaction://media"/>
            <a:extLst>
              <a:ext uri="{FF2B5EF4-FFF2-40B4-BE49-F238E27FC236}">
                <a16:creationId xmlns:a16="http://schemas.microsoft.com/office/drawing/2014/main" id="{016368CA-E8FA-4CC5-BD7B-1747146C68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1026" name="Picture 2" descr="Image result for dota 2 picture">
            <a:extLst>
              <a:ext uri="{FF2B5EF4-FFF2-40B4-BE49-F238E27FC236}">
                <a16:creationId xmlns:a16="http://schemas.microsoft.com/office/drawing/2014/main" id="{E70D4D24-E02A-44F4-A153-A959CCA7C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872" y="1753250"/>
            <a:ext cx="6504709" cy="36592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8" name="TextBox 7">
            <a:extLst>
              <a:ext uri="{FF2B5EF4-FFF2-40B4-BE49-F238E27FC236}">
                <a16:creationId xmlns:a16="http://schemas.microsoft.com/office/drawing/2014/main" id="{7A5454D3-8DBD-4CB8-A3AC-1A4DD721AAAB}"/>
              </a:ext>
            </a:extLst>
          </p:cNvPr>
          <p:cNvSpPr txBox="1"/>
          <p:nvPr/>
        </p:nvSpPr>
        <p:spPr>
          <a:xfrm>
            <a:off x="1368135" y="5616106"/>
            <a:ext cx="9698182" cy="341632"/>
          </a:xfrm>
          <a:prstGeom prst="rect">
            <a:avLst/>
          </a:prstGeom>
          <a:noFill/>
        </p:spPr>
        <p:txBody>
          <a:bodyPr wrap="square" rtlCol="0">
            <a:spAutoFit/>
          </a:bodyPr>
          <a:lstStyle/>
          <a:p>
            <a:pPr algn="ctr">
              <a:lnSpc>
                <a:spcPct val="90000"/>
              </a:lnSpc>
              <a:spcBef>
                <a:spcPts val="1000"/>
              </a:spcBef>
            </a:pPr>
            <a:r>
              <a:rPr lang="en-GB" dirty="0">
                <a:ln w="0"/>
                <a:solidFill>
                  <a:schemeClr val="accent6"/>
                </a:solidFill>
                <a:effectLst>
                  <a:outerShdw blurRad="38100" dist="25400" dir="5400000" algn="ctr" rotWithShape="0">
                    <a:srgbClr val="6E747A">
                      <a:alpha val="43000"/>
                    </a:srgbClr>
                  </a:outerShdw>
                </a:effectLst>
              </a:rPr>
              <a:t>Echo</a:t>
            </a:r>
            <a:r>
              <a:rPr lang="en-GB" dirty="0">
                <a:solidFill>
                  <a:schemeClr val="bg2">
                    <a:lumMod val="10000"/>
                  </a:schemeClr>
                </a:solidFill>
              </a:rPr>
              <a:t> by Digital Creativity Labs, University of York </a:t>
            </a:r>
            <a:r>
              <a:rPr lang="en-GB" b="1" dirty="0">
                <a:solidFill>
                  <a:schemeClr val="bg2">
                    <a:lumMod val="10000"/>
                  </a:schemeClr>
                </a:solidFill>
                <a:latin typeface="Berlin Sans FB Demi" panose="020E0802020502020306" pitchFamily="34" charset="0"/>
              </a:rPr>
              <a:t>|</a:t>
            </a:r>
            <a:r>
              <a:rPr lang="en-GB" dirty="0">
                <a:solidFill>
                  <a:schemeClr val="bg2">
                    <a:lumMod val="10000"/>
                  </a:schemeClr>
                </a:solidFill>
              </a:rPr>
              <a:t> https://tinyurl.com/y7lxmzqt </a:t>
            </a:r>
          </a:p>
        </p:txBody>
      </p:sp>
    </p:spTree>
    <p:extLst>
      <p:ext uri="{BB962C8B-B14F-4D97-AF65-F5344CB8AC3E}">
        <p14:creationId xmlns:p14="http://schemas.microsoft.com/office/powerpoint/2010/main" val="4168655037"/>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1CBB-30A1-4F82-9B00-EDF4F31141CF}"/>
              </a:ext>
            </a:extLst>
          </p:cNvPr>
          <p:cNvSpPr>
            <a:spLocks noGrp="1"/>
          </p:cNvSpPr>
          <p:nvPr>
            <p:ph type="title"/>
          </p:nvPr>
        </p:nvSpPr>
        <p:spPr/>
        <p:txBody>
          <a:bodyPr/>
          <a:lstStyle/>
          <a:p>
            <a:r>
              <a:rPr lang="en-GB" dirty="0"/>
              <a:t>Human gameplay</a:t>
            </a:r>
          </a:p>
        </p:txBody>
      </p:sp>
      <p:pic>
        <p:nvPicPr>
          <p:cNvPr id="4" name="Audio 3">
            <a:hlinkClick r:id="" action="ppaction://media"/>
            <a:extLst>
              <a:ext uri="{FF2B5EF4-FFF2-40B4-BE49-F238E27FC236}">
                <a16:creationId xmlns:a16="http://schemas.microsoft.com/office/drawing/2014/main" id="{016368CA-E8FA-4CC5-BD7B-1747146C68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TextBox 2">
            <a:extLst>
              <a:ext uri="{FF2B5EF4-FFF2-40B4-BE49-F238E27FC236}">
                <a16:creationId xmlns:a16="http://schemas.microsoft.com/office/drawing/2014/main" id="{ED5C648E-1582-412F-88FF-2770981E2AE9}"/>
              </a:ext>
            </a:extLst>
          </p:cNvPr>
          <p:cNvSpPr txBox="1"/>
          <p:nvPr/>
        </p:nvSpPr>
        <p:spPr>
          <a:xfrm>
            <a:off x="0" y="3352534"/>
            <a:ext cx="12192000" cy="923330"/>
          </a:xfrm>
          <a:prstGeom prst="rect">
            <a:avLst/>
          </a:prstGeom>
          <a:noFill/>
        </p:spPr>
        <p:txBody>
          <a:bodyPr wrap="square" rtlCol="0">
            <a:spAutoFit/>
          </a:bodyPr>
          <a:lstStyle/>
          <a:p>
            <a:pPr algn="ctr"/>
            <a:r>
              <a:rPr lang="en-GB" dirty="0"/>
              <a:t>Video removed to reduce size of slides, check out first couple of minutes of this video:</a:t>
            </a:r>
          </a:p>
          <a:p>
            <a:pPr algn="ctr"/>
            <a:endParaRPr lang="en-GB" dirty="0"/>
          </a:p>
          <a:p>
            <a:pPr algn="ctr"/>
            <a:r>
              <a:rPr lang="en-GB" dirty="0"/>
              <a:t>https://youtu.be/_B-H8zuoUEk</a:t>
            </a:r>
          </a:p>
        </p:txBody>
      </p:sp>
    </p:spTree>
    <p:extLst>
      <p:ext uri="{BB962C8B-B14F-4D97-AF65-F5344CB8AC3E}">
        <p14:creationId xmlns:p14="http://schemas.microsoft.com/office/powerpoint/2010/main" val="421558342"/>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1CBB-30A1-4F82-9B00-EDF4F31141CF}"/>
              </a:ext>
            </a:extLst>
          </p:cNvPr>
          <p:cNvSpPr>
            <a:spLocks noGrp="1"/>
          </p:cNvSpPr>
          <p:nvPr>
            <p:ph type="title"/>
          </p:nvPr>
        </p:nvSpPr>
        <p:spPr/>
        <p:txBody>
          <a:bodyPr/>
          <a:lstStyle/>
          <a:p>
            <a:r>
              <a:rPr lang="en-GB" dirty="0"/>
              <a:t>… Has it gone too far?</a:t>
            </a:r>
          </a:p>
        </p:txBody>
      </p:sp>
      <p:pic>
        <p:nvPicPr>
          <p:cNvPr id="4" name="Audio 3">
            <a:hlinkClick r:id="" action="ppaction://media"/>
            <a:extLst>
              <a:ext uri="{FF2B5EF4-FFF2-40B4-BE49-F238E27FC236}">
                <a16:creationId xmlns:a16="http://schemas.microsoft.com/office/drawing/2014/main" id="{016368CA-E8FA-4CC5-BD7B-1747146C68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TextBox 2">
            <a:extLst>
              <a:ext uri="{FF2B5EF4-FFF2-40B4-BE49-F238E27FC236}">
                <a16:creationId xmlns:a16="http://schemas.microsoft.com/office/drawing/2014/main" id="{ED5C648E-1582-412F-88FF-2770981E2AE9}"/>
              </a:ext>
            </a:extLst>
          </p:cNvPr>
          <p:cNvSpPr txBox="1"/>
          <p:nvPr/>
        </p:nvSpPr>
        <p:spPr>
          <a:xfrm>
            <a:off x="124691" y="3429000"/>
            <a:ext cx="12192000" cy="923330"/>
          </a:xfrm>
          <a:prstGeom prst="rect">
            <a:avLst/>
          </a:prstGeom>
          <a:noFill/>
        </p:spPr>
        <p:txBody>
          <a:bodyPr wrap="square" rtlCol="0">
            <a:spAutoFit/>
          </a:bodyPr>
          <a:lstStyle/>
          <a:p>
            <a:pPr algn="ctr"/>
            <a:r>
              <a:rPr lang="en-GB" dirty="0"/>
              <a:t>Video removed to reduce size, check out minute </a:t>
            </a:r>
            <a:r>
              <a:rPr lang="en-GB" dirty="0">
                <a:ln w="0"/>
                <a:solidFill>
                  <a:schemeClr val="accent1"/>
                </a:solidFill>
                <a:effectLst>
                  <a:outerShdw blurRad="38100" dist="25400" dir="5400000" algn="ctr" rotWithShape="0">
                    <a:srgbClr val="6E747A">
                      <a:alpha val="43000"/>
                    </a:srgbClr>
                  </a:outerShdw>
                </a:effectLst>
              </a:rPr>
              <a:t>03:49</a:t>
            </a:r>
            <a:r>
              <a:rPr lang="en-GB" dirty="0"/>
              <a:t> in this video:</a:t>
            </a:r>
          </a:p>
          <a:p>
            <a:pPr algn="ctr"/>
            <a:endParaRPr lang="en-GB" dirty="0"/>
          </a:p>
          <a:p>
            <a:pPr algn="ctr"/>
            <a:r>
              <a:rPr lang="en-GB" dirty="0"/>
              <a:t>https://youtu.be/_B-H8zuoUEk</a:t>
            </a:r>
          </a:p>
        </p:txBody>
      </p:sp>
    </p:spTree>
    <p:extLst>
      <p:ext uri="{BB962C8B-B14F-4D97-AF65-F5344CB8AC3E}">
        <p14:creationId xmlns:p14="http://schemas.microsoft.com/office/powerpoint/2010/main" val="2461100413"/>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2.6|2.4"/>
</p:tagLst>
</file>

<file path=ppt/tags/tag2.xml><?xml version="1.0" encoding="utf-8"?>
<p:tagLst xmlns:a="http://schemas.openxmlformats.org/drawingml/2006/main" xmlns:r="http://schemas.openxmlformats.org/officeDocument/2006/relationships" xmlns:p="http://schemas.openxmlformats.org/presentationml/2006/main">
  <p:tag name="TIMING" val="|0.7|5.6|2|2.4|1.6|0.9|6.4|1.3"/>
</p:tagLst>
</file>

<file path=ppt/tags/tag3.xml><?xml version="1.0" encoding="utf-8"?>
<p:tagLst xmlns:a="http://schemas.openxmlformats.org/drawingml/2006/main" xmlns:r="http://schemas.openxmlformats.org/officeDocument/2006/relationships" xmlns:p="http://schemas.openxmlformats.org/presentationml/2006/main">
  <p:tag name="TIMING" val="|0.6|2.1|1.5|1.4|1|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1888</Words>
  <Application>Microsoft Office PowerPoint</Application>
  <PresentationFormat>Widescreen</PresentationFormat>
  <Paragraphs>112</Paragraphs>
  <Slides>10</Slides>
  <Notes>10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Berlin Sans FB</vt:lpstr>
      <vt:lpstr>Berlin Sans FB Demi</vt:lpstr>
      <vt:lpstr>Calibri</vt:lpstr>
      <vt:lpstr>Cambria Math</vt:lpstr>
      <vt:lpstr>Office Theme</vt:lpstr>
      <vt:lpstr>…. But what if you didn’t have to wait for a bot to play a whole game to know if it was any good at it or not?</vt:lpstr>
      <vt:lpstr>Win prediction!</vt:lpstr>
      <vt:lpstr>PowerPoint Presentation</vt:lpstr>
      <vt:lpstr>Game analysis</vt:lpstr>
      <vt:lpstr>Bot brain analysis</vt:lpstr>
      <vt:lpstr>Bot brain analysis</vt:lpstr>
      <vt:lpstr>Human gameplay</vt:lpstr>
      <vt:lpstr>Human gameplay</vt:lpstr>
      <vt:lpstr>… Has it gone too far?</vt:lpstr>
      <vt:lpstr>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But what if you didn’t have to ait for a bot to play a whole game to know if it was any good at it or not?</dc:title>
  <dc:creator>Raluca Gaina</dc:creator>
  <cp:lastModifiedBy>Raluca Gaina</cp:lastModifiedBy>
  <cp:revision>94</cp:revision>
  <dcterms:created xsi:type="dcterms:W3CDTF">2018-11-26T00:35:56Z</dcterms:created>
  <dcterms:modified xsi:type="dcterms:W3CDTF">2018-12-11T11:40:08Z</dcterms:modified>
</cp:coreProperties>
</file>