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21"/>
  </p:notesMasterIdLst>
  <p:handoutMasterIdLst>
    <p:handoutMasterId r:id="rId22"/>
  </p:handoutMasterIdLst>
  <p:sldIdLst>
    <p:sldId id="259" r:id="rId3"/>
    <p:sldId id="276" r:id="rId4"/>
    <p:sldId id="261" r:id="rId5"/>
    <p:sldId id="262" r:id="rId6"/>
    <p:sldId id="263" r:id="rId7"/>
    <p:sldId id="266" r:id="rId8"/>
    <p:sldId id="282" r:id="rId9"/>
    <p:sldId id="268" r:id="rId10"/>
    <p:sldId id="264" r:id="rId11"/>
    <p:sldId id="269" r:id="rId12"/>
    <p:sldId id="271" r:id="rId13"/>
    <p:sldId id="285" r:id="rId14"/>
    <p:sldId id="286" r:id="rId15"/>
    <p:sldId id="284" r:id="rId16"/>
    <p:sldId id="274" r:id="rId17"/>
    <p:sldId id="281" r:id="rId18"/>
    <p:sldId id="275" r:id="rId19"/>
    <p:sldId id="280" r:id="rId20"/>
  </p:sldIdLst>
  <p:sldSz cx="12188825" cy="6858000"/>
  <p:notesSz cx="6858000" cy="9144000"/>
  <p:custShowLst>
    <p:custShow name="Custom Show 1" id="0">
      <p:sldLst>
        <p:sld r:id="rId2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8" userDrawn="1">
          <p15:clr>
            <a:srgbClr val="A4A3A4"/>
          </p15:clr>
        </p15:guide>
        <p15:guide id="3" orient="horz" pos="3792" userDrawn="1">
          <p15:clr>
            <a:srgbClr val="A4A3A4"/>
          </p15:clr>
        </p15:guide>
        <p15:guide id="4" orient="horz" pos="1152" userDrawn="1">
          <p15:clr>
            <a:srgbClr val="A4A3A4"/>
          </p15:clr>
        </p15:guide>
        <p15:guide id="5" orient="horz" pos="3360" userDrawn="1">
          <p15:clr>
            <a:srgbClr val="A4A3A4"/>
          </p15:clr>
        </p15:guide>
        <p15:guide id="6" orient="horz" pos="3072" userDrawn="1">
          <p15:clr>
            <a:srgbClr val="A4A3A4"/>
          </p15:clr>
        </p15:guide>
        <p15:guide id="7" orient="horz" pos="864" userDrawn="1">
          <p15:clr>
            <a:srgbClr val="A4A3A4"/>
          </p15:clr>
        </p15:guide>
        <p15:guide id="8" orient="horz" pos="528" userDrawn="1">
          <p15:clr>
            <a:srgbClr val="A4A3A4"/>
          </p15:clr>
        </p15:guide>
        <p15:guide id="9" orient="horz" pos="2784" userDrawn="1">
          <p15:clr>
            <a:srgbClr val="A4A3A4"/>
          </p15:clr>
        </p15:guide>
        <p15:guide id="10" pos="3839" userDrawn="1">
          <p15:clr>
            <a:srgbClr val="A4A3A4"/>
          </p15:clr>
        </p15:guide>
        <p15:guide id="11" pos="958" userDrawn="1">
          <p15:clr>
            <a:srgbClr val="A4A3A4"/>
          </p15:clr>
        </p15:guide>
        <p15:guide id="12" pos="7008" userDrawn="1">
          <p15:clr>
            <a:srgbClr val="A4A3A4"/>
          </p15:clr>
        </p15:guide>
        <p15:guide id="13" pos="6720" userDrawn="1">
          <p15:clr>
            <a:srgbClr val="A4A3A4"/>
          </p15:clr>
        </p15:guide>
        <p15:guide id="14" pos="6142" userDrawn="1">
          <p15:clr>
            <a:srgbClr val="A4A3A4"/>
          </p15:clr>
        </p15:guide>
        <p15:guide id="15" pos="3983" userDrawn="1">
          <p15:clr>
            <a:srgbClr val="A4A3A4"/>
          </p15:clr>
        </p15:guide>
        <p15:guide id="16" pos="527" userDrawn="1">
          <p15:clr>
            <a:srgbClr val="A4A3A4"/>
          </p15:clr>
        </p15:guide>
        <p15:guide id="17" pos="715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593" autoAdjust="0"/>
  </p:normalViewPr>
  <p:slideViewPr>
    <p:cSldViewPr>
      <p:cViewPr>
        <p:scale>
          <a:sx n="75" d="100"/>
          <a:sy n="75" d="100"/>
        </p:scale>
        <p:origin x="211" y="77"/>
      </p:cViewPr>
      <p:guideLst>
        <p:guide orient="horz" pos="2160"/>
        <p:guide orient="horz" pos="1008"/>
        <p:guide orient="horz" pos="3792"/>
        <p:guide orient="horz" pos="1152"/>
        <p:guide orient="horz" pos="3360"/>
        <p:guide orient="horz" pos="3072"/>
        <p:guide orient="horz" pos="864"/>
        <p:guide orient="horz" pos="528"/>
        <p:guide orient="horz" pos="2784"/>
        <p:guide pos="3839"/>
        <p:guide pos="958"/>
        <p:guide pos="7008"/>
        <p:guide pos="6720"/>
        <p:guide pos="6142"/>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Vanilla</c:v>
                </c:pt>
              </c:strCache>
            </c:strRef>
          </c:tx>
          <c:spPr>
            <a:solidFill>
              <a:schemeClr val="accent1"/>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Sheet1!$B$2:$B$7</c:f>
              <c:numCache>
                <c:formatCode>General</c:formatCode>
                <c:ptCount val="6"/>
                <c:pt idx="0">
                  <c:v>1</c:v>
                </c:pt>
                <c:pt idx="1">
                  <c:v>0</c:v>
                </c:pt>
                <c:pt idx="2">
                  <c:v>0</c:v>
                </c:pt>
                <c:pt idx="3">
                  <c:v>3</c:v>
                </c:pt>
                <c:pt idx="4">
                  <c:v>5</c:v>
                </c:pt>
                <c:pt idx="5">
                  <c:v>5</c:v>
                </c:pt>
              </c:numCache>
            </c:numRef>
          </c:val>
        </c:ser>
        <c:ser>
          <c:idx val="1"/>
          <c:order val="1"/>
          <c:tx>
            <c:strRef>
              <c:f>Sheet1!$C$1</c:f>
              <c:strCache>
                <c:ptCount val="1"/>
                <c:pt idx="0">
                  <c:v>1SLA</c:v>
                </c:pt>
              </c:strCache>
            </c:strRef>
          </c:tx>
          <c:spPr>
            <a:solidFill>
              <a:schemeClr val="accent2"/>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Sheet1!$C$2:$C$7</c:f>
              <c:numCache>
                <c:formatCode>General</c:formatCode>
                <c:ptCount val="6"/>
                <c:pt idx="0">
                  <c:v>6</c:v>
                </c:pt>
                <c:pt idx="1">
                  <c:v>1</c:v>
                </c:pt>
                <c:pt idx="2">
                  <c:v>0</c:v>
                </c:pt>
                <c:pt idx="3">
                  <c:v>0</c:v>
                </c:pt>
                <c:pt idx="4">
                  <c:v>0</c:v>
                </c:pt>
                <c:pt idx="5">
                  <c:v>0</c:v>
                </c:pt>
              </c:numCache>
            </c:numRef>
          </c:val>
        </c:ser>
        <c:dLbls>
          <c:showLegendKey val="0"/>
          <c:showVal val="0"/>
          <c:showCatName val="0"/>
          <c:showSerName val="0"/>
          <c:showPercent val="0"/>
          <c:showBubbleSize val="0"/>
        </c:dLbls>
        <c:gapWidth val="219"/>
        <c:overlap val="-27"/>
        <c:axId val="359096712"/>
        <c:axId val="359089264"/>
      </c:barChart>
      <c:lineChart>
        <c:grouping val="standard"/>
        <c:varyColors val="0"/>
        <c:dLbls>
          <c:showLegendKey val="0"/>
          <c:showVal val="0"/>
          <c:showCatName val="0"/>
          <c:showSerName val="0"/>
          <c:showPercent val="0"/>
          <c:showBubbleSize val="0"/>
        </c:dLbls>
        <c:marker val="1"/>
        <c:smooth val="0"/>
        <c:axId val="359096712"/>
        <c:axId val="3590892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Overall-A</c:v>
                      </c:pt>
                    </c:strCache>
                  </c:strRef>
                </c:tx>
                <c:spPr>
                  <a:ln w="28575" cap="rnd">
                    <a:solidFill>
                      <a:schemeClr val="accent1"/>
                    </a:solidFill>
                    <a:round/>
                  </a:ln>
                  <a:effectLst/>
                </c:spPr>
                <c:marker>
                  <c:symbol val="none"/>
                </c:marker>
                <c:cat>
                  <c:strRef>
                    <c:extLst>
                      <c:ex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c:ext uri="{02D57815-91ED-43cb-92C2-25804820EDAC}">
                        <c15:formulaRef>
                          <c15:sqref>Sheet1!$D$2:$D$7</c15:sqref>
                        </c15:formulaRef>
                      </c:ext>
                    </c:extLst>
                    <c:numCache>
                      <c:formatCode>General</c:formatCode>
                      <c:ptCount val="6"/>
                      <c:pt idx="0">
                        <c:v>8</c:v>
                      </c:pt>
                      <c:pt idx="1">
                        <c:v>8</c:v>
                      </c:pt>
                      <c:pt idx="2">
                        <c:v>8</c:v>
                      </c:pt>
                      <c:pt idx="3">
                        <c:v>8</c:v>
                      </c:pt>
                      <c:pt idx="4">
                        <c:v>8</c:v>
                      </c:pt>
                      <c:pt idx="5">
                        <c:v>8</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Overall-B</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6</c:v>
                      </c:pt>
                      <c:pt idx="1">
                        <c:v>6</c:v>
                      </c:pt>
                      <c:pt idx="2">
                        <c:v>6</c:v>
                      </c:pt>
                      <c:pt idx="3">
                        <c:v>6</c:v>
                      </c:pt>
                      <c:pt idx="4">
                        <c:v>6</c:v>
                      </c:pt>
                      <c:pt idx="5">
                        <c:v>6</c:v>
                      </c:pt>
                    </c:numCache>
                  </c:numRef>
                </c:val>
                <c:smooth val="0"/>
              </c15:ser>
            </c15:filteredLineSeries>
          </c:ext>
        </c:extLst>
      </c:lineChart>
      <c:catAx>
        <c:axId val="35909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089264"/>
        <c:crosses val="autoZero"/>
        <c:auto val="1"/>
        <c:lblAlgn val="ctr"/>
        <c:lblOffset val="100"/>
        <c:noMultiLvlLbl val="0"/>
      </c:catAx>
      <c:valAx>
        <c:axId val="359089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096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Vanilla</c:v>
                </c:pt>
              </c:strCache>
            </c:strRef>
          </c:tx>
          <c:spPr>
            <a:solidFill>
              <a:schemeClr val="accent1"/>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Sheet1!$B$2:$B$7</c:f>
              <c:numCache>
                <c:formatCode>General</c:formatCode>
                <c:ptCount val="6"/>
                <c:pt idx="0">
                  <c:v>1</c:v>
                </c:pt>
                <c:pt idx="1">
                  <c:v>0</c:v>
                </c:pt>
                <c:pt idx="2">
                  <c:v>1</c:v>
                </c:pt>
                <c:pt idx="3">
                  <c:v>5</c:v>
                </c:pt>
                <c:pt idx="4">
                  <c:v>8</c:v>
                </c:pt>
                <c:pt idx="5">
                  <c:v>10</c:v>
                </c:pt>
              </c:numCache>
            </c:numRef>
          </c:val>
        </c:ser>
        <c:ser>
          <c:idx val="1"/>
          <c:order val="1"/>
          <c:tx>
            <c:strRef>
              <c:f>Sheet1!$C$1</c:f>
              <c:strCache>
                <c:ptCount val="1"/>
                <c:pt idx="0">
                  <c:v>B-1SLA</c:v>
                </c:pt>
              </c:strCache>
            </c:strRef>
          </c:tx>
          <c:spPr>
            <a:solidFill>
              <a:schemeClr val="accent2"/>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Sheet1!$C$2:$C$7</c:f>
              <c:numCache>
                <c:formatCode>General</c:formatCode>
                <c:ptCount val="6"/>
                <c:pt idx="0">
                  <c:v>7</c:v>
                </c:pt>
                <c:pt idx="1">
                  <c:v>5</c:v>
                </c:pt>
                <c:pt idx="2">
                  <c:v>4</c:v>
                </c:pt>
                <c:pt idx="3">
                  <c:v>1</c:v>
                </c:pt>
                <c:pt idx="4">
                  <c:v>2</c:v>
                </c:pt>
                <c:pt idx="5">
                  <c:v>2</c:v>
                </c:pt>
              </c:numCache>
            </c:numRef>
          </c:val>
        </c:ser>
        <c:dLbls>
          <c:showLegendKey val="0"/>
          <c:showVal val="0"/>
          <c:showCatName val="0"/>
          <c:showSerName val="0"/>
          <c:showPercent val="0"/>
          <c:showBubbleSize val="0"/>
        </c:dLbls>
        <c:gapWidth val="219"/>
        <c:overlap val="-27"/>
        <c:axId val="359096320"/>
        <c:axId val="359090832"/>
      </c:barChart>
      <c:lineChart>
        <c:grouping val="standard"/>
        <c:varyColors val="0"/>
        <c:dLbls>
          <c:showLegendKey val="0"/>
          <c:showVal val="0"/>
          <c:showCatName val="0"/>
          <c:showSerName val="0"/>
          <c:showPercent val="0"/>
          <c:showBubbleSize val="0"/>
        </c:dLbls>
        <c:marker val="1"/>
        <c:smooth val="0"/>
        <c:axId val="359096320"/>
        <c:axId val="35909083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Overall-A</c:v>
                      </c:pt>
                    </c:strCache>
                  </c:strRef>
                </c:tx>
                <c:spPr>
                  <a:ln w="28575" cap="rnd">
                    <a:solidFill>
                      <a:schemeClr val="accent1"/>
                    </a:solidFill>
                    <a:round/>
                  </a:ln>
                  <a:effectLst/>
                </c:spPr>
                <c:marker>
                  <c:symbol val="none"/>
                </c:marker>
                <c:cat>
                  <c:strRef>
                    <c:extLst>
                      <c:ex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c:ext uri="{02D57815-91ED-43cb-92C2-25804820EDAC}">
                        <c15:formulaRef>
                          <c15:sqref>Sheet1!$D$2:$D$7</c15:sqref>
                        </c15:formulaRef>
                      </c:ext>
                    </c:extLst>
                    <c:numCache>
                      <c:formatCode>General</c:formatCode>
                      <c:ptCount val="6"/>
                      <c:pt idx="0">
                        <c:v>8</c:v>
                      </c:pt>
                      <c:pt idx="1">
                        <c:v>8</c:v>
                      </c:pt>
                      <c:pt idx="2">
                        <c:v>8</c:v>
                      </c:pt>
                      <c:pt idx="3">
                        <c:v>8</c:v>
                      </c:pt>
                      <c:pt idx="4">
                        <c:v>8</c:v>
                      </c:pt>
                      <c:pt idx="5">
                        <c:v>8</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Overall-B</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6</c:v>
                      </c:pt>
                      <c:pt idx="1">
                        <c:v>6</c:v>
                      </c:pt>
                      <c:pt idx="2">
                        <c:v>6</c:v>
                      </c:pt>
                      <c:pt idx="3">
                        <c:v>6</c:v>
                      </c:pt>
                      <c:pt idx="4">
                        <c:v>6</c:v>
                      </c:pt>
                      <c:pt idx="5">
                        <c:v>6</c:v>
                      </c:pt>
                    </c:numCache>
                  </c:numRef>
                </c:val>
                <c:smooth val="0"/>
              </c15:ser>
            </c15:filteredLineSeries>
          </c:ext>
        </c:extLst>
      </c:lineChart>
      <c:catAx>
        <c:axId val="35909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090832"/>
        <c:crosses val="autoZero"/>
        <c:auto val="1"/>
        <c:lblAlgn val="ctr"/>
        <c:lblOffset val="100"/>
        <c:noMultiLvlLbl val="0"/>
      </c:catAx>
      <c:valAx>
        <c:axId val="35909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096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Vanilla</c:v>
                </c:pt>
              </c:strCache>
            </c:strRef>
          </c:tx>
          <c:spPr>
            <a:solidFill>
              <a:schemeClr val="accent1"/>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Sheet1!$B$2:$B$7</c:f>
              <c:numCache>
                <c:formatCode>General</c:formatCode>
                <c:ptCount val="6"/>
                <c:pt idx="0">
                  <c:v>2</c:v>
                </c:pt>
                <c:pt idx="1">
                  <c:v>2</c:v>
                </c:pt>
                <c:pt idx="2">
                  <c:v>2</c:v>
                </c:pt>
                <c:pt idx="3">
                  <c:v>4</c:v>
                </c:pt>
                <c:pt idx="4">
                  <c:v>2</c:v>
                </c:pt>
                <c:pt idx="5">
                  <c:v>2</c:v>
                </c:pt>
              </c:numCache>
            </c:numRef>
          </c:val>
        </c:ser>
        <c:ser>
          <c:idx val="1"/>
          <c:order val="1"/>
          <c:tx>
            <c:strRef>
              <c:f>Sheet1!$C$1</c:f>
              <c:strCache>
                <c:ptCount val="1"/>
                <c:pt idx="0">
                  <c:v>MCTS-S</c:v>
                </c:pt>
              </c:strCache>
            </c:strRef>
          </c:tx>
          <c:spPr>
            <a:solidFill>
              <a:srgbClr val="92D050"/>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Sheet1!$C$2:$C$7</c:f>
              <c:numCache>
                <c:formatCode>General</c:formatCode>
                <c:ptCount val="6"/>
                <c:pt idx="0">
                  <c:v>10</c:v>
                </c:pt>
                <c:pt idx="1">
                  <c:v>6</c:v>
                </c:pt>
                <c:pt idx="2">
                  <c:v>4</c:v>
                </c:pt>
                <c:pt idx="3">
                  <c:v>1</c:v>
                </c:pt>
                <c:pt idx="4">
                  <c:v>2</c:v>
                </c:pt>
                <c:pt idx="5">
                  <c:v>0</c:v>
                </c:pt>
              </c:numCache>
            </c:numRef>
          </c:val>
        </c:ser>
        <c:dLbls>
          <c:showLegendKey val="0"/>
          <c:showVal val="0"/>
          <c:showCatName val="0"/>
          <c:showSerName val="0"/>
          <c:showPercent val="0"/>
          <c:showBubbleSize val="0"/>
        </c:dLbls>
        <c:gapWidth val="219"/>
        <c:overlap val="-27"/>
        <c:axId val="311780104"/>
        <c:axId val="311775008"/>
      </c:barChart>
      <c:lineChart>
        <c:grouping val="standard"/>
        <c:varyColors val="0"/>
        <c:dLbls>
          <c:showLegendKey val="0"/>
          <c:showVal val="0"/>
          <c:showCatName val="0"/>
          <c:showSerName val="0"/>
          <c:showPercent val="0"/>
          <c:showBubbleSize val="0"/>
        </c:dLbls>
        <c:marker val="1"/>
        <c:smooth val="0"/>
        <c:axId val="311780104"/>
        <c:axId val="311775008"/>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Overall-A</c:v>
                      </c:pt>
                    </c:strCache>
                  </c:strRef>
                </c:tx>
                <c:spPr>
                  <a:ln w="28575" cap="rnd">
                    <a:solidFill>
                      <a:schemeClr val="accent1"/>
                    </a:solidFill>
                    <a:round/>
                  </a:ln>
                  <a:effectLst/>
                </c:spPr>
                <c:marker>
                  <c:symbol val="none"/>
                </c:marker>
                <c:cat>
                  <c:strRef>
                    <c:extLst>
                      <c:ex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c:ext uri="{02D57815-91ED-43cb-92C2-25804820EDAC}">
                        <c15:formulaRef>
                          <c15:sqref>Sheet1!$D$2:$D$7</c15:sqref>
                        </c15:formulaRef>
                      </c:ext>
                    </c:extLst>
                    <c:numCache>
                      <c:formatCode>General</c:formatCode>
                      <c:ptCount val="6"/>
                      <c:pt idx="0">
                        <c:v>8</c:v>
                      </c:pt>
                      <c:pt idx="1">
                        <c:v>8</c:v>
                      </c:pt>
                      <c:pt idx="2">
                        <c:v>8</c:v>
                      </c:pt>
                      <c:pt idx="3">
                        <c:v>8</c:v>
                      </c:pt>
                      <c:pt idx="4">
                        <c:v>8</c:v>
                      </c:pt>
                      <c:pt idx="5">
                        <c:v>8</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Overall-B</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6</c:v>
                      </c:pt>
                      <c:pt idx="1">
                        <c:v>6</c:v>
                      </c:pt>
                      <c:pt idx="2">
                        <c:v>6</c:v>
                      </c:pt>
                      <c:pt idx="3">
                        <c:v>6</c:v>
                      </c:pt>
                      <c:pt idx="4">
                        <c:v>6</c:v>
                      </c:pt>
                      <c:pt idx="5">
                        <c:v>6</c:v>
                      </c:pt>
                    </c:numCache>
                  </c:numRef>
                </c:val>
                <c:smooth val="0"/>
              </c15:ser>
            </c15:filteredLineSeries>
          </c:ext>
        </c:extLst>
      </c:lineChart>
      <c:catAx>
        <c:axId val="311780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775008"/>
        <c:crosses val="autoZero"/>
        <c:auto val="1"/>
        <c:lblAlgn val="ctr"/>
        <c:lblOffset val="100"/>
        <c:noMultiLvlLbl val="0"/>
      </c:catAx>
      <c:valAx>
        <c:axId val="31177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780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Vanilla</c:v>
                </c:pt>
              </c:strCache>
            </c:strRef>
          </c:tx>
          <c:spPr>
            <a:solidFill>
              <a:schemeClr val="accent1"/>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Sheet1!$B$2:$B$7</c:f>
              <c:numCache>
                <c:formatCode>General</c:formatCode>
                <c:ptCount val="6"/>
                <c:pt idx="0">
                  <c:v>1</c:v>
                </c:pt>
                <c:pt idx="1">
                  <c:v>3</c:v>
                </c:pt>
                <c:pt idx="2">
                  <c:v>3</c:v>
                </c:pt>
                <c:pt idx="3">
                  <c:v>3</c:v>
                </c:pt>
                <c:pt idx="4">
                  <c:v>4</c:v>
                </c:pt>
                <c:pt idx="5">
                  <c:v>4</c:v>
                </c:pt>
              </c:numCache>
            </c:numRef>
          </c:val>
        </c:ser>
        <c:ser>
          <c:idx val="1"/>
          <c:order val="1"/>
          <c:tx>
            <c:strRef>
              <c:f>Sheet1!$C$1</c:f>
              <c:strCache>
                <c:ptCount val="1"/>
                <c:pt idx="0">
                  <c:v>MCTS-S</c:v>
                </c:pt>
              </c:strCache>
            </c:strRef>
          </c:tx>
          <c:spPr>
            <a:solidFill>
              <a:srgbClr val="92D050"/>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Sheet1!$C$2:$C$7</c:f>
              <c:numCache>
                <c:formatCode>General</c:formatCode>
                <c:ptCount val="6"/>
                <c:pt idx="0">
                  <c:v>16</c:v>
                </c:pt>
                <c:pt idx="1">
                  <c:v>11</c:v>
                </c:pt>
                <c:pt idx="2">
                  <c:v>7</c:v>
                </c:pt>
                <c:pt idx="3">
                  <c:v>5</c:v>
                </c:pt>
                <c:pt idx="4">
                  <c:v>5</c:v>
                </c:pt>
                <c:pt idx="5">
                  <c:v>5</c:v>
                </c:pt>
              </c:numCache>
            </c:numRef>
          </c:val>
        </c:ser>
        <c:dLbls>
          <c:showLegendKey val="0"/>
          <c:showVal val="0"/>
          <c:showCatName val="0"/>
          <c:showSerName val="0"/>
          <c:showPercent val="0"/>
          <c:showBubbleSize val="0"/>
        </c:dLbls>
        <c:gapWidth val="219"/>
        <c:overlap val="-27"/>
        <c:axId val="358807816"/>
        <c:axId val="359093968"/>
      </c:barChart>
      <c:lineChart>
        <c:grouping val="standard"/>
        <c:varyColors val="0"/>
        <c:dLbls>
          <c:showLegendKey val="0"/>
          <c:showVal val="0"/>
          <c:showCatName val="0"/>
          <c:showSerName val="0"/>
          <c:showPercent val="0"/>
          <c:showBubbleSize val="0"/>
        </c:dLbls>
        <c:marker val="1"/>
        <c:smooth val="0"/>
        <c:axId val="358807816"/>
        <c:axId val="359093968"/>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Overall-A</c:v>
                      </c:pt>
                    </c:strCache>
                  </c:strRef>
                </c:tx>
                <c:spPr>
                  <a:ln w="28575" cap="rnd">
                    <a:solidFill>
                      <a:schemeClr val="accent1"/>
                    </a:solidFill>
                    <a:round/>
                  </a:ln>
                  <a:effectLst/>
                </c:spPr>
                <c:marker>
                  <c:symbol val="none"/>
                </c:marker>
                <c:cat>
                  <c:strRef>
                    <c:extLst>
                      <c:ex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c:ext uri="{02D57815-91ED-43cb-92C2-25804820EDAC}">
                        <c15:formulaRef>
                          <c15:sqref>Sheet1!$D$2:$D$7</c15:sqref>
                        </c15:formulaRef>
                      </c:ext>
                    </c:extLst>
                    <c:numCache>
                      <c:formatCode>General</c:formatCode>
                      <c:ptCount val="6"/>
                      <c:pt idx="0">
                        <c:v>8</c:v>
                      </c:pt>
                      <c:pt idx="1">
                        <c:v>8</c:v>
                      </c:pt>
                      <c:pt idx="2">
                        <c:v>8</c:v>
                      </c:pt>
                      <c:pt idx="3">
                        <c:v>8</c:v>
                      </c:pt>
                      <c:pt idx="4">
                        <c:v>8</c:v>
                      </c:pt>
                      <c:pt idx="5">
                        <c:v>8</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Overall-B</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6</c:v>
                      </c:pt>
                      <c:pt idx="1">
                        <c:v>6</c:v>
                      </c:pt>
                      <c:pt idx="2">
                        <c:v>6</c:v>
                      </c:pt>
                      <c:pt idx="3">
                        <c:v>6</c:v>
                      </c:pt>
                      <c:pt idx="4">
                        <c:v>6</c:v>
                      </c:pt>
                      <c:pt idx="5">
                        <c:v>6</c:v>
                      </c:pt>
                    </c:numCache>
                  </c:numRef>
                </c:val>
                <c:smooth val="0"/>
              </c15:ser>
            </c15:filteredLineSeries>
          </c:ext>
        </c:extLst>
      </c:lineChart>
      <c:catAx>
        <c:axId val="35880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093968"/>
        <c:crosses val="autoZero"/>
        <c:auto val="1"/>
        <c:lblAlgn val="ctr"/>
        <c:lblOffset val="100"/>
        <c:noMultiLvlLbl val="0"/>
      </c:catAx>
      <c:valAx>
        <c:axId val="359093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807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1SLA</c:v>
                </c:pt>
              </c:strCache>
            </c:strRef>
          </c:tx>
          <c:spPr>
            <a:solidFill>
              <a:schemeClr val="accent2"/>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Sheet1!$B$2:$B$7</c:f>
              <c:numCache>
                <c:formatCode>General</c:formatCode>
                <c:ptCount val="6"/>
                <c:pt idx="0">
                  <c:v>2</c:v>
                </c:pt>
                <c:pt idx="1">
                  <c:v>2</c:v>
                </c:pt>
                <c:pt idx="2">
                  <c:v>2</c:v>
                </c:pt>
                <c:pt idx="3">
                  <c:v>3</c:v>
                </c:pt>
                <c:pt idx="4">
                  <c:v>2</c:v>
                </c:pt>
                <c:pt idx="5">
                  <c:v>2</c:v>
                </c:pt>
              </c:numCache>
            </c:numRef>
          </c:val>
        </c:ser>
        <c:ser>
          <c:idx val="1"/>
          <c:order val="1"/>
          <c:tx>
            <c:strRef>
              <c:f>Sheet1!$C$1</c:f>
              <c:strCache>
                <c:ptCount val="1"/>
                <c:pt idx="0">
                  <c:v>MCTS-S</c:v>
                </c:pt>
              </c:strCache>
            </c:strRef>
          </c:tx>
          <c:spPr>
            <a:solidFill>
              <a:srgbClr val="92D050"/>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Sheet1!$C$2:$C$7</c:f>
              <c:numCache>
                <c:formatCode>General</c:formatCode>
                <c:ptCount val="6"/>
                <c:pt idx="0">
                  <c:v>6</c:v>
                </c:pt>
                <c:pt idx="1">
                  <c:v>8</c:v>
                </c:pt>
                <c:pt idx="2">
                  <c:v>4</c:v>
                </c:pt>
                <c:pt idx="3">
                  <c:v>6</c:v>
                </c:pt>
                <c:pt idx="4">
                  <c:v>6</c:v>
                </c:pt>
                <c:pt idx="5">
                  <c:v>0</c:v>
                </c:pt>
              </c:numCache>
            </c:numRef>
          </c:val>
        </c:ser>
        <c:dLbls>
          <c:showLegendKey val="0"/>
          <c:showVal val="0"/>
          <c:showCatName val="0"/>
          <c:showSerName val="0"/>
          <c:showPercent val="0"/>
          <c:showBubbleSize val="0"/>
        </c:dLbls>
        <c:gapWidth val="219"/>
        <c:overlap val="-27"/>
        <c:axId val="362632552"/>
        <c:axId val="362638040"/>
      </c:barChart>
      <c:lineChart>
        <c:grouping val="standard"/>
        <c:varyColors val="0"/>
        <c:dLbls>
          <c:showLegendKey val="0"/>
          <c:showVal val="0"/>
          <c:showCatName val="0"/>
          <c:showSerName val="0"/>
          <c:showPercent val="0"/>
          <c:showBubbleSize val="0"/>
        </c:dLbls>
        <c:marker val="1"/>
        <c:smooth val="0"/>
        <c:axId val="362632552"/>
        <c:axId val="362638040"/>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Overall-A</c:v>
                      </c:pt>
                    </c:strCache>
                  </c:strRef>
                </c:tx>
                <c:spPr>
                  <a:ln w="28575" cap="rnd">
                    <a:solidFill>
                      <a:schemeClr val="accent1"/>
                    </a:solidFill>
                    <a:round/>
                  </a:ln>
                  <a:effectLst/>
                </c:spPr>
                <c:marker>
                  <c:symbol val="none"/>
                </c:marker>
                <c:cat>
                  <c:strRef>
                    <c:extLst>
                      <c:ex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c:ext uri="{02D57815-91ED-43cb-92C2-25804820EDAC}">
                        <c15:formulaRef>
                          <c15:sqref>Sheet1!$D$2:$D$7</c15:sqref>
                        </c15:formulaRef>
                      </c:ext>
                    </c:extLst>
                    <c:numCache>
                      <c:formatCode>General</c:formatCode>
                      <c:ptCount val="6"/>
                      <c:pt idx="0">
                        <c:v>8</c:v>
                      </c:pt>
                      <c:pt idx="1">
                        <c:v>8</c:v>
                      </c:pt>
                      <c:pt idx="2">
                        <c:v>8</c:v>
                      </c:pt>
                      <c:pt idx="3">
                        <c:v>8</c:v>
                      </c:pt>
                      <c:pt idx="4">
                        <c:v>8</c:v>
                      </c:pt>
                      <c:pt idx="5">
                        <c:v>8</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Overall-B</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6</c:v>
                      </c:pt>
                      <c:pt idx="1">
                        <c:v>6</c:v>
                      </c:pt>
                      <c:pt idx="2">
                        <c:v>6</c:v>
                      </c:pt>
                      <c:pt idx="3">
                        <c:v>6</c:v>
                      </c:pt>
                      <c:pt idx="4">
                        <c:v>6</c:v>
                      </c:pt>
                      <c:pt idx="5">
                        <c:v>6</c:v>
                      </c:pt>
                    </c:numCache>
                  </c:numRef>
                </c:val>
                <c:smooth val="0"/>
              </c15:ser>
            </c15:filteredLineSeries>
          </c:ext>
        </c:extLst>
      </c:lineChart>
      <c:catAx>
        <c:axId val="36263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638040"/>
        <c:crosses val="autoZero"/>
        <c:auto val="1"/>
        <c:lblAlgn val="ctr"/>
        <c:lblOffset val="100"/>
        <c:noMultiLvlLbl val="0"/>
      </c:catAx>
      <c:valAx>
        <c:axId val="362638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632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1SLA</c:v>
                </c:pt>
              </c:strCache>
            </c:strRef>
          </c:tx>
          <c:spPr>
            <a:solidFill>
              <a:schemeClr val="accent2"/>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Sheet1!$B$2:$B$7</c:f>
              <c:numCache>
                <c:formatCode>General</c:formatCode>
                <c:ptCount val="6"/>
                <c:pt idx="0">
                  <c:v>3</c:v>
                </c:pt>
                <c:pt idx="1">
                  <c:v>4</c:v>
                </c:pt>
                <c:pt idx="2">
                  <c:v>3</c:v>
                </c:pt>
                <c:pt idx="3">
                  <c:v>4</c:v>
                </c:pt>
                <c:pt idx="4">
                  <c:v>4</c:v>
                </c:pt>
                <c:pt idx="5">
                  <c:v>4</c:v>
                </c:pt>
              </c:numCache>
            </c:numRef>
          </c:val>
        </c:ser>
        <c:ser>
          <c:idx val="1"/>
          <c:order val="1"/>
          <c:tx>
            <c:strRef>
              <c:f>Sheet1!$C$1</c:f>
              <c:strCache>
                <c:ptCount val="1"/>
                <c:pt idx="0">
                  <c:v>MCTS-S</c:v>
                </c:pt>
              </c:strCache>
            </c:strRef>
          </c:tx>
          <c:spPr>
            <a:solidFill>
              <a:srgbClr val="92D050"/>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Sheet1!$C$2:$C$7</c:f>
              <c:numCache>
                <c:formatCode>General</c:formatCode>
                <c:ptCount val="6"/>
                <c:pt idx="0">
                  <c:v>11</c:v>
                </c:pt>
                <c:pt idx="1">
                  <c:v>11</c:v>
                </c:pt>
                <c:pt idx="2">
                  <c:v>9</c:v>
                </c:pt>
                <c:pt idx="3">
                  <c:v>12</c:v>
                </c:pt>
                <c:pt idx="4">
                  <c:v>11</c:v>
                </c:pt>
                <c:pt idx="5">
                  <c:v>11</c:v>
                </c:pt>
              </c:numCache>
            </c:numRef>
          </c:val>
        </c:ser>
        <c:dLbls>
          <c:showLegendKey val="0"/>
          <c:showVal val="0"/>
          <c:showCatName val="0"/>
          <c:showSerName val="0"/>
          <c:showPercent val="0"/>
          <c:showBubbleSize val="0"/>
        </c:dLbls>
        <c:gapWidth val="219"/>
        <c:overlap val="-27"/>
        <c:axId val="404081688"/>
        <c:axId val="404084432"/>
      </c:barChart>
      <c:lineChart>
        <c:grouping val="standard"/>
        <c:varyColors val="0"/>
        <c:dLbls>
          <c:showLegendKey val="0"/>
          <c:showVal val="0"/>
          <c:showCatName val="0"/>
          <c:showSerName val="0"/>
          <c:showPercent val="0"/>
          <c:showBubbleSize val="0"/>
        </c:dLbls>
        <c:marker val="1"/>
        <c:smooth val="0"/>
        <c:axId val="404081688"/>
        <c:axId val="40408443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Overall-A</c:v>
                      </c:pt>
                    </c:strCache>
                  </c:strRef>
                </c:tx>
                <c:spPr>
                  <a:ln w="28575" cap="rnd">
                    <a:solidFill>
                      <a:schemeClr val="accent1"/>
                    </a:solidFill>
                    <a:round/>
                  </a:ln>
                  <a:effectLst/>
                </c:spPr>
                <c:marker>
                  <c:symbol val="none"/>
                </c:marker>
                <c:cat>
                  <c:strRef>
                    <c:extLst>
                      <c:ex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c:ext uri="{02D57815-91ED-43cb-92C2-25804820EDAC}">
                        <c15:formulaRef>
                          <c15:sqref>Sheet1!$D$2:$D$7</c15:sqref>
                        </c15:formulaRef>
                      </c:ext>
                    </c:extLst>
                    <c:numCache>
                      <c:formatCode>General</c:formatCode>
                      <c:ptCount val="6"/>
                      <c:pt idx="0">
                        <c:v>8</c:v>
                      </c:pt>
                      <c:pt idx="1">
                        <c:v>8</c:v>
                      </c:pt>
                      <c:pt idx="2">
                        <c:v>8</c:v>
                      </c:pt>
                      <c:pt idx="3">
                        <c:v>8</c:v>
                      </c:pt>
                      <c:pt idx="4">
                        <c:v>8</c:v>
                      </c:pt>
                      <c:pt idx="5">
                        <c:v>8</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Overall-B</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6</c:v>
                      </c:pt>
                      <c:pt idx="1">
                        <c:v>6</c:v>
                      </c:pt>
                      <c:pt idx="2">
                        <c:v>6</c:v>
                      </c:pt>
                      <c:pt idx="3">
                        <c:v>6</c:v>
                      </c:pt>
                      <c:pt idx="4">
                        <c:v>6</c:v>
                      </c:pt>
                      <c:pt idx="5">
                        <c:v>6</c:v>
                      </c:pt>
                    </c:numCache>
                  </c:numRef>
                </c:val>
                <c:smooth val="0"/>
              </c15:ser>
            </c15:filteredLineSeries>
          </c:ext>
        </c:extLst>
      </c:lineChart>
      <c:catAx>
        <c:axId val="40408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4084432"/>
        <c:crosses val="autoZero"/>
        <c:auto val="1"/>
        <c:lblAlgn val="ctr"/>
        <c:lblOffset val="100"/>
        <c:noMultiLvlLbl val="0"/>
      </c:catAx>
      <c:valAx>
        <c:axId val="40408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4081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Win Rate</c:v>
                </c:pt>
              </c:strCache>
            </c:strRef>
          </c:tx>
          <c:spPr>
            <a:solidFill>
              <a:schemeClr val="accent1"/>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Sheet1!$B$2:$B$7</c:f>
              <c:numCache>
                <c:formatCode>General</c:formatCode>
                <c:ptCount val="6"/>
                <c:pt idx="0">
                  <c:v>10</c:v>
                </c:pt>
                <c:pt idx="1">
                  <c:v>4</c:v>
                </c:pt>
                <c:pt idx="2">
                  <c:v>2</c:v>
                </c:pt>
                <c:pt idx="3">
                  <c:v>0</c:v>
                </c:pt>
                <c:pt idx="4">
                  <c:v>2</c:v>
                </c:pt>
                <c:pt idx="5">
                  <c:v>0</c:v>
                </c:pt>
              </c:numCache>
            </c:numRef>
          </c:val>
        </c:ser>
        <c:ser>
          <c:idx val="1"/>
          <c:order val="1"/>
          <c:tx>
            <c:strRef>
              <c:f>Sheet1!$C$1</c:f>
              <c:strCache>
                <c:ptCount val="1"/>
                <c:pt idx="0">
                  <c:v>Score</c:v>
                </c:pt>
              </c:strCache>
            </c:strRef>
          </c:tx>
          <c:spPr>
            <a:solidFill>
              <a:schemeClr val="accent2"/>
            </a:solidFill>
            <a:ln>
              <a:noFill/>
            </a:ln>
            <a:effectLst/>
          </c:spPr>
          <c:invertIfNegative val="0"/>
          <c:cat>
            <c:strRef>
              <c:f>Sheet1!$A$2:$A$7</c:f>
              <c:strCache>
                <c:ptCount val="6"/>
                <c:pt idx="0">
                  <c:v>1-6</c:v>
                </c:pt>
                <c:pt idx="1">
                  <c:v>2-8</c:v>
                </c:pt>
                <c:pt idx="2">
                  <c:v>5-10</c:v>
                </c:pt>
                <c:pt idx="3">
                  <c:v>10-14</c:v>
                </c:pt>
                <c:pt idx="4">
                  <c:v>15-16</c:v>
                </c:pt>
                <c:pt idx="5">
                  <c:v>20-20</c:v>
                </c:pt>
              </c:strCache>
            </c:strRef>
          </c:cat>
          <c:val>
            <c:numRef>
              <c:f>Sheet1!$C$2:$C$7</c:f>
              <c:numCache>
                <c:formatCode>General</c:formatCode>
                <c:ptCount val="6"/>
                <c:pt idx="0">
                  <c:v>15</c:v>
                </c:pt>
                <c:pt idx="1">
                  <c:v>10</c:v>
                </c:pt>
                <c:pt idx="2">
                  <c:v>4</c:v>
                </c:pt>
                <c:pt idx="3">
                  <c:v>5</c:v>
                </c:pt>
                <c:pt idx="4">
                  <c:v>5</c:v>
                </c:pt>
                <c:pt idx="5">
                  <c:v>4</c:v>
                </c:pt>
              </c:numCache>
            </c:numRef>
          </c:val>
        </c:ser>
        <c:dLbls>
          <c:showLegendKey val="0"/>
          <c:showVal val="0"/>
          <c:showCatName val="0"/>
          <c:showSerName val="0"/>
          <c:showPercent val="0"/>
          <c:showBubbleSize val="0"/>
        </c:dLbls>
        <c:gapWidth val="219"/>
        <c:overlap val="-27"/>
        <c:axId val="404092664"/>
        <c:axId val="40409423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c:ext uri="{02D57815-91ED-43cb-92C2-25804820EDAC}">
                        <c15:formulaRef>
                          <c15:sqref>Sheet1!$A$2:$A$7</c15:sqref>
                        </c15:formulaRef>
                      </c:ext>
                    </c:extLst>
                    <c:strCache>
                      <c:ptCount val="6"/>
                      <c:pt idx="0">
                        <c:v>1-6</c:v>
                      </c:pt>
                      <c:pt idx="1">
                        <c:v>2-8</c:v>
                      </c:pt>
                      <c:pt idx="2">
                        <c:v>5-10</c:v>
                      </c:pt>
                      <c:pt idx="3">
                        <c:v>10-14</c:v>
                      </c:pt>
                      <c:pt idx="4">
                        <c:v>15-16</c:v>
                      </c:pt>
                      <c:pt idx="5">
                        <c:v>20-20</c:v>
                      </c:pt>
                    </c:strCache>
                  </c:strRef>
                </c:cat>
                <c:val>
                  <c:numRef>
                    <c:extLst>
                      <c:ext uri="{02D57815-91ED-43cb-92C2-25804820EDAC}">
                        <c15:formulaRef>
                          <c15:sqref>Sheet1!$D$2:$D$7</c15:sqref>
                        </c15:formulaRef>
                      </c:ext>
                    </c:extLst>
                    <c:numCache>
                      <c:formatCode>General</c:formatCode>
                      <c:ptCount val="6"/>
                      <c:pt idx="0">
                        <c:v>2</c:v>
                      </c:pt>
                      <c:pt idx="1">
                        <c:v>2</c:v>
                      </c:pt>
                      <c:pt idx="2">
                        <c:v>3</c:v>
                      </c:pt>
                      <c:pt idx="3">
                        <c:v>5</c:v>
                      </c:pt>
                    </c:numCache>
                  </c:numRef>
                </c:val>
              </c15:ser>
            </c15:filteredBarSeries>
          </c:ext>
        </c:extLst>
      </c:barChart>
      <c:catAx>
        <c:axId val="40409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4094232"/>
        <c:crosses val="autoZero"/>
        <c:auto val="1"/>
        <c:lblAlgn val="ctr"/>
        <c:lblOffset val="100"/>
        <c:noMultiLvlLbl val="0"/>
      </c:catAx>
      <c:valAx>
        <c:axId val="404094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4092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07-Jun-17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07-Jun-17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215610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Using these forward model calls instead of real execution time is more robust to fluctuations on the machine used to run the experiments, making it time independent and results comparable across different architectures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n w="0"/>
                <a:effectLst>
                  <a:outerShdw blurRad="38100" dist="19050" dir="2700000" algn="tl" rotWithShape="0">
                    <a:schemeClr val="dk1">
                      <a:alpha val="40000"/>
                    </a:schemeClr>
                  </a:outerShdw>
                </a:effectLst>
              </a:rPr>
              <a:t>(average obtained by MCTS in </a:t>
            </a:r>
            <a:r>
              <a:rPr lang="en-GB" i="1" dirty="0" smtClean="0">
                <a:ln w="0"/>
                <a:effectLst>
                  <a:outerShdw blurRad="38100" dist="19050" dir="2700000" algn="tl" rotWithShape="0">
                    <a:schemeClr val="dk1">
                      <a:alpha val="40000"/>
                    </a:schemeClr>
                  </a:outerShdw>
                </a:effectLst>
              </a:rPr>
              <a:t>40ms</a:t>
            </a:r>
            <a:r>
              <a:rPr lang="en-GB" dirty="0" smtClean="0">
                <a:ln w="0"/>
                <a:effectLst>
                  <a:outerShdw blurRad="38100" dist="19050" dir="2700000" algn="tl" rotWithShape="0">
                    <a:schemeClr val="dk1">
                      <a:alpha val="40000"/>
                    </a:schemeClr>
                  </a:outerShdw>
                </a:effectLst>
              </a:rPr>
              <a:t>). </a:t>
            </a:r>
          </a:p>
          <a:p>
            <a:pPr marL="171450" indent="-171450">
              <a:buFont typeface="Arial" panose="020B0604020202020204" pitchFamily="34" charset="0"/>
              <a:buChar char="•"/>
            </a:pPr>
            <a:endParaRPr lang="en-GB" dirty="0" smtClean="0"/>
          </a:p>
          <a:p>
            <a:r>
              <a:rPr lang="en-GB" dirty="0" smtClean="0">
                <a:ln w="0"/>
                <a:effectLst>
                  <a:outerShdw blurRad="38100" dist="19050" dir="2700000" algn="tl" rotWithShape="0">
                    <a:schemeClr val="dk1">
                      <a:alpha val="40000"/>
                    </a:schemeClr>
                  </a:outerShdw>
                </a:effectLst>
              </a:rPr>
              <a:t>For </a:t>
            </a:r>
            <a:r>
              <a:rPr lang="en-GB" dirty="0" smtClean="0">
                <a:ln w="0"/>
                <a:solidFill>
                  <a:schemeClr val="accent1"/>
                </a:solidFill>
                <a:effectLst>
                  <a:outerShdw blurRad="38100" dist="25400" dir="5400000" algn="ctr" rotWithShape="0">
                    <a:srgbClr val="6E747A">
                      <a:alpha val="43000"/>
                    </a:srgbClr>
                  </a:outerShdw>
                </a:effectLst>
              </a:rPr>
              <a:t>P</a:t>
            </a:r>
            <a:r>
              <a:rPr lang="en-GB" dirty="0" smtClean="0">
                <a:ln w="0"/>
                <a:effectLst>
                  <a:outerShdw blurRad="38100" dist="19050" dir="2700000" algn="tl" rotWithShape="0">
                    <a:schemeClr val="dk1">
                      <a:alpha val="40000"/>
                    </a:schemeClr>
                  </a:outerShdw>
                </a:effectLst>
              </a:rPr>
              <a:t>=</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algorithm becomes a Random Mutation Hill Climber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new individual mutated, the best kept)</a:t>
            </a:r>
          </a:p>
          <a:p>
            <a:r>
              <a:rPr lang="en-GB" dirty="0" smtClean="0">
                <a:ln w="0"/>
                <a:effectLst>
                  <a:outerShdw blurRad="38100" dist="19050" dir="2700000" algn="tl" rotWithShape="0">
                    <a:schemeClr val="dk1">
                      <a:alpha val="40000"/>
                    </a:schemeClr>
                  </a:outerShdw>
                </a:effectLst>
              </a:rPr>
              <a:t>For </a:t>
            </a:r>
            <a:r>
              <a:rPr lang="en-GB" dirty="0" smtClean="0">
                <a:ln w="0"/>
                <a:solidFill>
                  <a:schemeClr val="accent1"/>
                </a:solidFill>
                <a:effectLst>
                  <a:outerShdw blurRad="38100" dist="25400" dir="5400000" algn="ctr" rotWithShape="0">
                    <a:srgbClr val="6E747A">
                      <a:alpha val="43000"/>
                    </a:srgbClr>
                  </a:outerShdw>
                </a:effectLst>
              </a:rPr>
              <a:t>P</a:t>
            </a:r>
            <a:r>
              <a:rPr lang="en-GB" dirty="0" smtClean="0">
                <a:ln w="0"/>
                <a:effectLst>
                  <a:outerShdw blurRad="38100" dist="19050" dir="2700000" algn="tl" rotWithShape="0">
                    <a:schemeClr val="dk1">
                      <a:alpha val="40000"/>
                    </a:schemeClr>
                  </a:outerShdw>
                </a:effectLst>
              </a:rPr>
              <a:t>=</a:t>
            </a:r>
            <a:r>
              <a:rPr lang="en-GB" dirty="0" smtClean="0">
                <a:ln w="0"/>
                <a:solidFill>
                  <a:schemeClr val="accent1"/>
                </a:solidFill>
                <a:effectLst>
                  <a:outerShdw blurRad="38100" dist="25400" dir="5400000" algn="ctr" rotWithShape="0">
                    <a:srgbClr val="6E747A">
                      <a:alpha val="43000"/>
                    </a:srgbClr>
                  </a:outerShdw>
                </a:effectLst>
              </a:rPr>
              <a:t>2</a:t>
            </a:r>
            <a:r>
              <a:rPr lang="en-GB" dirty="0" smtClean="0">
                <a:ln w="0"/>
                <a:effectLst>
                  <a:outerShdw blurRad="38100" dist="19050" dir="2700000" algn="tl" rotWithShape="0">
                    <a:schemeClr val="dk1">
                      <a:alpha val="40000"/>
                    </a:schemeClr>
                  </a:outerShdw>
                </a:effectLst>
              </a:rPr>
              <a:t>,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individual is promoted through elitism,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new individual from crossover and mutation.</a:t>
            </a:r>
            <a:endParaRPr lang="en-GB"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252136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197337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Escape,</a:t>
            </a:r>
            <a:r>
              <a:rPr lang="en-US" baseline="0" dirty="0" smtClean="0"/>
              <a:t> </a:t>
            </a:r>
            <a:r>
              <a:rPr lang="en-US" dirty="0" smtClean="0"/>
              <a:t>Wait for Breakfast, Intersection</a:t>
            </a:r>
          </a:p>
          <a:p>
            <a:endParaRPr lang="en-US" dirty="0" smtClean="0"/>
          </a:p>
          <a:p>
            <a:r>
              <a:rPr lang="en-US" dirty="0" smtClean="0"/>
              <a:t>0%: Dig Dug, Lemmings, Roguelike:</a:t>
            </a:r>
            <a:r>
              <a:rPr lang="en-US" baseline="0" dirty="0" smtClean="0"/>
              <a:t> long term rewards, need more exploration</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100760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GB" sz="1401" dirty="0" smtClean="0">
                <a:solidFill>
                  <a:schemeClr val="accent1"/>
                </a:solidFill>
              </a:rPr>
              <a:t>1SLA</a:t>
            </a:r>
            <a:r>
              <a:rPr lang="en-GB" sz="1401" dirty="0" smtClean="0"/>
              <a:t> slight improvement in low </a:t>
            </a:r>
            <a:r>
              <a:rPr lang="en-GB" sz="1401" dirty="0" err="1" smtClean="0"/>
              <a:t>config</a:t>
            </a:r>
            <a:endParaRPr lang="en-GB" sz="1401" dirty="0" smtClean="0"/>
          </a:p>
          <a:p>
            <a:pPr marL="742950" lvl="1" indent="-285750">
              <a:buFont typeface="Arial" panose="020B0604020202020204" pitchFamily="34" charset="0"/>
              <a:buChar char="•"/>
            </a:pPr>
            <a:r>
              <a:rPr lang="en-GB" sz="1401" dirty="0" smtClean="0"/>
              <a:t>Overall, </a:t>
            </a:r>
            <a:r>
              <a:rPr lang="en-GB" sz="1401" dirty="0" smtClean="0">
                <a:solidFill>
                  <a:schemeClr val="accent1"/>
                </a:solidFill>
              </a:rPr>
              <a:t>1SLA</a:t>
            </a:r>
            <a:r>
              <a:rPr lang="en-GB" sz="1401" dirty="0" smtClean="0"/>
              <a:t> significantly </a:t>
            </a:r>
            <a:r>
              <a:rPr lang="en-GB" sz="1401" dirty="0" smtClean="0">
                <a:solidFill>
                  <a:schemeClr val="accent1"/>
                </a:solidFill>
              </a:rPr>
              <a:t>worse</a:t>
            </a:r>
            <a:r>
              <a:rPr lang="en-GB" sz="1401" dirty="0" smtClean="0"/>
              <a:t> than random initialization</a:t>
            </a:r>
          </a:p>
          <a:p>
            <a:pPr marL="742950" lvl="1" indent="-285750">
              <a:buFont typeface="Arial" panose="020B0604020202020204" pitchFamily="34" charset="0"/>
              <a:buChar char="•"/>
            </a:pPr>
            <a:r>
              <a:rPr lang="en-US" sz="1401" dirty="0" smtClean="0"/>
              <a:t>performance is proportional to the individual length, suggesting that the directed search provided by 1SLA is more effective in cases with big $L$ values compared to A-Vanilla's random sampling.</a:t>
            </a:r>
          </a:p>
          <a:p>
            <a:pPr marL="742950" lvl="1" indent="-285750">
              <a:buFont typeface="Arial" panose="020B0604020202020204" pitchFamily="34" charset="0"/>
              <a:buChar char="•"/>
            </a:pPr>
            <a:endParaRPr lang="en-GB" sz="1401" dirty="0" smtClean="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177262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endParaRPr lang="en-US" sz="1401" dirty="0" smtClean="0"/>
          </a:p>
          <a:p>
            <a:pPr marL="742950" lvl="1" indent="-285750">
              <a:buFont typeface="Arial" panose="020B0604020202020204" pitchFamily="34" charset="0"/>
              <a:buChar char="•"/>
            </a:pPr>
            <a:r>
              <a:rPr lang="en-US" sz="1401" dirty="0" smtClean="0"/>
              <a:t>MCTS significantly better,</a:t>
            </a:r>
            <a:r>
              <a:rPr lang="en-US" sz="1401" baseline="0" dirty="0" smtClean="0"/>
              <a:t> but performance drops when rollout length exceeds 12.</a:t>
            </a:r>
          </a:p>
          <a:p>
            <a:pPr marL="742950" lvl="1" indent="-285750">
              <a:buFont typeface="Arial" panose="020B0604020202020204" pitchFamily="34" charset="0"/>
              <a:buChar char="•"/>
            </a:pPr>
            <a:r>
              <a:rPr lang="en-US" sz="1401" baseline="0" dirty="0" smtClean="0"/>
              <a:t>Population size increase negatively affects MCTS seeding performance =&gt; search too narrow, not enough exploration</a:t>
            </a:r>
          </a:p>
          <a:p>
            <a:pPr marL="742950" lvl="1" indent="-285750">
              <a:buFont typeface="Arial" panose="020B0604020202020204" pitchFamily="34" charset="0"/>
              <a:buChar char="•"/>
            </a:pPr>
            <a:r>
              <a:rPr lang="en-US" sz="1401" baseline="0" dirty="0" smtClean="0"/>
              <a:t>One interesting game to look at is Sea Quest, where C-MCTS-S increases the win rate of the baseline algorithm from $31\%$ to $68\%$ ($p \</a:t>
            </a:r>
            <a:r>
              <a:rPr lang="en-US" sz="1401" baseline="0" dirty="0" err="1" smtClean="0"/>
              <a:t>ll</a:t>
            </a:r>
            <a:r>
              <a:rPr lang="en-US" sz="1401" baseline="0" dirty="0" smtClean="0"/>
              <a:t> 0.0001$) and the score from</a:t>
            </a:r>
            <a:endParaRPr lang="en-GB" sz="1401" dirty="0" smtClean="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25715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1401" dirty="0" smtClean="0"/>
              <a:t>MCTS seeding consistently significantly better in 50% of the games for win rate and 65% of</a:t>
            </a:r>
            <a:r>
              <a:rPr lang="en-US" sz="1401" baseline="0" dirty="0" smtClean="0"/>
              <a:t> the games for score.</a:t>
            </a:r>
          </a:p>
          <a:p>
            <a:pPr marL="742950" lvl="1" indent="-285750">
              <a:buFont typeface="Arial" panose="020B0604020202020204" pitchFamily="34" charset="0"/>
              <a:buChar char="•"/>
            </a:pPr>
            <a:r>
              <a:rPr lang="en-US" sz="1401" baseline="0" dirty="0" smtClean="0"/>
              <a:t>MCTS fails in puzzle games</a:t>
            </a:r>
            <a:endParaRPr lang="en-US" sz="1401" dirty="0" smtClean="0"/>
          </a:p>
          <a:p>
            <a:pPr marL="742950" lvl="1" indent="-285750">
              <a:buFont typeface="Arial" panose="020B0604020202020204" pitchFamily="34" charset="0"/>
              <a:buChar char="•"/>
            </a:pPr>
            <a:endParaRPr lang="en-GB" sz="1401" dirty="0" smtClean="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269141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MCTS seeding not significantly better than both Vanilla RHEA and MCTS. However, in games where MCTS and MCTS seeding were not significantly better than each other, the MCTS seeding showed a big improvement over the Vanilla RHEA (50% of the</a:t>
            </a:r>
            <a:r>
              <a:rPr lang="en-US" baseline="0" dirty="0" smtClean="0"/>
              <a:t> games resulted in a larger win rate and 75% in a bigger score)</a:t>
            </a:r>
            <a:r>
              <a:rPr lang="en-US" dirty="0" smtClean="0"/>
              <a:t>.</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278741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9790" y="1449150"/>
            <a:ext cx="10569247" cy="2971051"/>
          </a:xfrm>
        </p:spPr>
        <p:txBody>
          <a:bodyPr/>
          <a:lstStyle>
            <a:lvl1pPr>
              <a:defRPr sz="5399"/>
            </a:lvl1pPr>
          </a:lstStyle>
          <a:p>
            <a:r>
              <a:rPr lang="en-US" smtClean="0"/>
              <a:t>Click to edit Master title style</a:t>
            </a:r>
            <a:endParaRPr lang="en-US" dirty="0"/>
          </a:p>
        </p:txBody>
      </p:sp>
      <p:sp>
        <p:nvSpPr>
          <p:cNvPr id="3" name="Subtitle 2"/>
          <p:cNvSpPr>
            <a:spLocks noGrp="1"/>
          </p:cNvSpPr>
          <p:nvPr>
            <p:ph type="subTitle" idx="1"/>
          </p:nvPr>
        </p:nvSpPr>
        <p:spPr>
          <a:xfrm>
            <a:off x="809790" y="5280847"/>
            <a:ext cx="10569247" cy="434974"/>
          </a:xfrm>
        </p:spPr>
        <p:txBody>
          <a:bodyPr anchor="t"/>
          <a:lstStyle>
            <a:lvl1pPr marL="0" indent="0" algn="l">
              <a:buNone/>
              <a:defRPr>
                <a:solidFill>
                  <a:schemeClr val="tx1"/>
                </a:solidFill>
              </a:defRPr>
            </a:lvl1pPr>
            <a:lvl2pPr marL="457071" indent="0" algn="ctr">
              <a:buNone/>
              <a:defRPr>
                <a:solidFill>
                  <a:schemeClr val="tx1">
                    <a:tint val="75000"/>
                  </a:schemeClr>
                </a:solidFill>
              </a:defRPr>
            </a:lvl2pPr>
            <a:lvl3pPr marL="914141" indent="0" algn="ctr">
              <a:buNone/>
              <a:defRPr>
                <a:solidFill>
                  <a:schemeClr val="tx1">
                    <a:tint val="75000"/>
                  </a:schemeClr>
                </a:solidFill>
              </a:defRPr>
            </a:lvl3pPr>
            <a:lvl4pPr marL="1371212" indent="0" algn="ctr">
              <a:buNone/>
              <a:defRPr>
                <a:solidFill>
                  <a:schemeClr val="tx1">
                    <a:tint val="75000"/>
                  </a:schemeClr>
                </a:solidFill>
              </a:defRPr>
            </a:lvl4pPr>
            <a:lvl5pPr marL="1828281" indent="0" algn="ctr">
              <a:buNone/>
              <a:defRPr>
                <a:solidFill>
                  <a:schemeClr val="tx1">
                    <a:tint val="75000"/>
                  </a:schemeClr>
                </a:solidFill>
              </a:defRPr>
            </a:lvl5pPr>
            <a:lvl6pPr marL="2285353" indent="0" algn="ctr">
              <a:buNone/>
              <a:defRPr>
                <a:solidFill>
                  <a:schemeClr val="tx1">
                    <a:tint val="75000"/>
                  </a:schemeClr>
                </a:solidFill>
              </a:defRPr>
            </a:lvl6pPr>
            <a:lvl7pPr marL="2742422" indent="0" algn="ctr">
              <a:buNone/>
              <a:defRPr>
                <a:solidFill>
                  <a:schemeClr val="tx1">
                    <a:tint val="75000"/>
                  </a:schemeClr>
                </a:solidFill>
              </a:defRPr>
            </a:lvl7pPr>
            <a:lvl8pPr marL="3199493" indent="0" algn="ctr">
              <a:buNone/>
              <a:defRPr>
                <a:solidFill>
                  <a:schemeClr val="tx1">
                    <a:tint val="75000"/>
                  </a:schemeClr>
                </a:solidFill>
              </a:defRPr>
            </a:lvl8pPr>
            <a:lvl9pPr marL="365656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8D0209-E955-4676-836C-7E6D4F30BAA2}" type="datetime1">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50190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789" y="4800600"/>
            <a:ext cx="10558668" cy="566738"/>
          </a:xfrm>
        </p:spPr>
        <p:txBody>
          <a:bodyPr anchor="b">
            <a:normAutofit/>
          </a:bodyPr>
          <a:lstStyle>
            <a:lvl1pPr algn="l">
              <a:defRPr sz="2399"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88825"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9789" y="5367338"/>
            <a:ext cx="10558668" cy="493712"/>
          </a:xfrm>
        </p:spPr>
        <p:txBody>
          <a:bodyPr>
            <a:normAutofit/>
          </a:bodyPr>
          <a:lstStyle>
            <a:lvl1pPr marL="0" indent="0">
              <a:buNone/>
              <a:defRPr sz="1200"/>
            </a:lvl1pPr>
            <a:lvl2pPr marL="457071" indent="0">
              <a:buNone/>
              <a:defRPr sz="1200"/>
            </a:lvl2pPr>
            <a:lvl3pPr marL="914141" indent="0">
              <a:buNone/>
              <a:defRPr sz="1000"/>
            </a:lvl3pPr>
            <a:lvl4pPr marL="1371212" indent="0">
              <a:buNone/>
              <a:defRPr sz="900"/>
            </a:lvl4pPr>
            <a:lvl5pPr marL="1828281" indent="0">
              <a:buNone/>
              <a:defRPr sz="900"/>
            </a:lvl5pPr>
            <a:lvl6pPr marL="2285353" indent="0">
              <a:buNone/>
              <a:defRPr sz="900"/>
            </a:lvl6pPr>
            <a:lvl7pPr marL="2742422" indent="0">
              <a:buNone/>
              <a:defRPr sz="900"/>
            </a:lvl7pPr>
            <a:lvl8pPr marL="3199493" indent="0">
              <a:buNone/>
              <a:defRPr sz="900"/>
            </a:lvl8pPr>
            <a:lvl9pPr marL="365656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87F8D-C034-4668-A5A6-D87C96B1ADE5}" type="datetime1">
              <a:rPr lang="en-US" smtClean="0"/>
              <a:t>07-Jun-17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914002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533" y="1081456"/>
            <a:ext cx="6330767"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764" y="1238502"/>
            <a:ext cx="5892305" cy="2645912"/>
          </a:xfrm>
        </p:spPr>
        <p:txBody>
          <a:bodyPr anchor="b"/>
          <a:lstStyle>
            <a:lvl1pPr algn="l">
              <a:defRPr sz="4199"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2969" y="4443683"/>
            <a:ext cx="5890102" cy="713241"/>
          </a:xfrm>
        </p:spPr>
        <p:txBody>
          <a:bodyPr anchor="t">
            <a:noAutofit/>
          </a:bodyPr>
          <a:lstStyle>
            <a:lvl1pPr marL="0" indent="0" algn="l">
              <a:buNone/>
              <a:defRPr sz="1800">
                <a:solidFill>
                  <a:schemeClr val="tx1"/>
                </a:solidFill>
              </a:defRPr>
            </a:lvl1pPr>
            <a:lvl2pPr marL="457071" indent="0">
              <a:buNone/>
              <a:defRPr sz="1800">
                <a:solidFill>
                  <a:schemeClr val="tx1">
                    <a:tint val="75000"/>
                  </a:schemeClr>
                </a:solidFill>
              </a:defRPr>
            </a:lvl2pPr>
            <a:lvl3pPr marL="914141" indent="0">
              <a:buNone/>
              <a:defRPr sz="1600">
                <a:solidFill>
                  <a:schemeClr val="tx1">
                    <a:tint val="75000"/>
                  </a:schemeClr>
                </a:solidFill>
              </a:defRPr>
            </a:lvl3pPr>
            <a:lvl4pPr marL="1371212" indent="0">
              <a:buNone/>
              <a:defRPr sz="1400">
                <a:solidFill>
                  <a:schemeClr val="tx1">
                    <a:tint val="75000"/>
                  </a:schemeClr>
                </a:solidFill>
              </a:defRPr>
            </a:lvl4pPr>
            <a:lvl5pPr marL="1828281" indent="0">
              <a:buNone/>
              <a:defRPr sz="1400">
                <a:solidFill>
                  <a:schemeClr val="tx1">
                    <a:tint val="75000"/>
                  </a:schemeClr>
                </a:solidFill>
              </a:defRPr>
            </a:lvl5pPr>
            <a:lvl6pPr marL="2285353" indent="0">
              <a:buNone/>
              <a:defRPr sz="1400">
                <a:solidFill>
                  <a:schemeClr val="tx1">
                    <a:tint val="75000"/>
                  </a:schemeClr>
                </a:solidFill>
              </a:defRPr>
            </a:lvl6pPr>
            <a:lvl7pPr marL="2742422" indent="0">
              <a:buNone/>
              <a:defRPr sz="1400">
                <a:solidFill>
                  <a:schemeClr val="tx1">
                    <a:tint val="75000"/>
                  </a:schemeClr>
                </a:solidFill>
              </a:defRPr>
            </a:lvl7pPr>
            <a:lvl8pPr marL="3199493" indent="0">
              <a:buNone/>
              <a:defRPr sz="1400">
                <a:solidFill>
                  <a:schemeClr val="tx1">
                    <a:tint val="75000"/>
                  </a:schemeClr>
                </a:solidFill>
              </a:defRPr>
            </a:lvl8pPr>
            <a:lvl9pPr marL="3656564"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2671" y="1081459"/>
            <a:ext cx="3809009"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F8DE8C64-7416-4009-8F83-9277C6E686DD}" type="datetime1">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4077444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588" y="2286585"/>
            <a:ext cx="4893840"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6737" y="2435960"/>
            <a:ext cx="4381380" cy="2007789"/>
          </a:xfrm>
        </p:spPr>
        <p:txBody>
          <a:bodyPr/>
          <a:lstStyle>
            <a:lvl1pPr>
              <a:defRPr sz="3199"/>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4398" y="2286003"/>
            <a:ext cx="4879029"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2DFD223F-5BC8-4160-B7B9-3B3BE209C8B9}" type="datetime1">
              <a:rPr lang="en-US" smtClean="0"/>
              <a:t>07-Jun-17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453304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B54153-C3DF-446B-A7CE-4D3B940E6559}" type="datetime1">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669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7655" y="446089"/>
            <a:ext cx="452117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1411" y="586171"/>
            <a:ext cx="249414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9791" y="446089"/>
            <a:ext cx="6609818"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A66D5-5C23-482C-A114-AC381B9EF87A}" type="datetime1">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39430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90" y="447188"/>
            <a:ext cx="10569246"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500" y="2222287"/>
            <a:ext cx="10551825"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4B4DD4-429E-490E-ACFD-1036D0EC4644}" type="datetime1">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0818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4"/>
            <a:ext cx="12188825"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2951396"/>
            <a:ext cx="10558668" cy="1468800"/>
          </a:xfrm>
        </p:spPr>
        <p:txBody>
          <a:bodyPr anchor="b"/>
          <a:lstStyle>
            <a:lvl1pPr algn="r">
              <a:defRPr sz="4799"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9789" y="5281204"/>
            <a:ext cx="10558668" cy="433955"/>
          </a:xfrm>
        </p:spPr>
        <p:txBody>
          <a:bodyPr anchor="t">
            <a:noAutofit/>
          </a:bodyPr>
          <a:lstStyle>
            <a:lvl1pPr marL="0" indent="0" algn="r">
              <a:buNone/>
              <a:defRPr sz="1800">
                <a:solidFill>
                  <a:schemeClr val="tx1"/>
                </a:solidFill>
              </a:defRPr>
            </a:lvl1pPr>
            <a:lvl2pPr marL="457071" indent="0">
              <a:buNone/>
              <a:defRPr sz="1800">
                <a:solidFill>
                  <a:schemeClr val="tx1">
                    <a:tint val="75000"/>
                  </a:schemeClr>
                </a:solidFill>
              </a:defRPr>
            </a:lvl2pPr>
            <a:lvl3pPr marL="914141" indent="0">
              <a:buNone/>
              <a:defRPr sz="1600">
                <a:solidFill>
                  <a:schemeClr val="tx1">
                    <a:tint val="75000"/>
                  </a:schemeClr>
                </a:solidFill>
              </a:defRPr>
            </a:lvl3pPr>
            <a:lvl4pPr marL="1371212" indent="0">
              <a:buNone/>
              <a:defRPr sz="1400">
                <a:solidFill>
                  <a:schemeClr val="tx1">
                    <a:tint val="75000"/>
                  </a:schemeClr>
                </a:solidFill>
              </a:defRPr>
            </a:lvl4pPr>
            <a:lvl5pPr marL="1828281" indent="0">
              <a:buNone/>
              <a:defRPr sz="1400">
                <a:solidFill>
                  <a:schemeClr val="tx1">
                    <a:tint val="75000"/>
                  </a:schemeClr>
                </a:solidFill>
              </a:defRPr>
            </a:lvl5pPr>
            <a:lvl6pPr marL="2285353" indent="0">
              <a:buNone/>
              <a:defRPr sz="1400">
                <a:solidFill>
                  <a:schemeClr val="tx1">
                    <a:tint val="75000"/>
                  </a:schemeClr>
                </a:solidFill>
              </a:defRPr>
            </a:lvl6pPr>
            <a:lvl7pPr marL="2742422" indent="0">
              <a:buNone/>
              <a:defRPr sz="1400">
                <a:solidFill>
                  <a:schemeClr val="tx1">
                    <a:tint val="75000"/>
                  </a:schemeClr>
                </a:solidFill>
              </a:defRPr>
            </a:lvl7pPr>
            <a:lvl8pPr marL="3199493" indent="0">
              <a:buNone/>
              <a:defRPr sz="1400">
                <a:solidFill>
                  <a:schemeClr val="tx1">
                    <a:tint val="75000"/>
                  </a:schemeClr>
                </a:solidFill>
              </a:defRPr>
            </a:lvl8pPr>
            <a:lvl9pPr marL="365656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6C814-676A-400A-8BE1-443D6DA0CDFA}" type="datetime1">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95240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501" y="2222290"/>
            <a:ext cx="518452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5805" y="2222287"/>
            <a:ext cx="5193230"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9CA9CE-C992-452A-BEDA-D43A4F0FBBE7}" type="datetime1">
              <a:rPr lang="en-US" smtClean="0"/>
              <a:t>07-Jun-17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7966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517" y="2174875"/>
            <a:ext cx="5188504" cy="576262"/>
          </a:xfrm>
        </p:spPr>
        <p:txBody>
          <a:bodyPr anchor="b">
            <a:noAutofit/>
          </a:bodyPr>
          <a:lstStyle>
            <a:lvl1pPr marL="0" indent="0" algn="ctr">
              <a:buNone/>
              <a:defRPr sz="2000" b="0"/>
            </a:lvl1pPr>
            <a:lvl2pPr marL="457071" indent="0">
              <a:buNone/>
              <a:defRPr sz="2000" b="1"/>
            </a:lvl2pPr>
            <a:lvl3pPr marL="914141" indent="0">
              <a:buNone/>
              <a:defRPr sz="1800" b="1"/>
            </a:lvl3pPr>
            <a:lvl4pPr marL="1371212" indent="0">
              <a:buNone/>
              <a:defRPr sz="1600" b="1"/>
            </a:lvl4pPr>
            <a:lvl5pPr marL="1828281" indent="0">
              <a:buNone/>
              <a:defRPr sz="1600" b="1"/>
            </a:lvl5pPr>
            <a:lvl6pPr marL="2285353" indent="0">
              <a:buNone/>
              <a:defRPr sz="1600" b="1"/>
            </a:lvl6pPr>
            <a:lvl7pPr marL="2742422" indent="0">
              <a:buNone/>
              <a:defRPr sz="1600" b="1"/>
            </a:lvl7pPr>
            <a:lvl8pPr marL="3199493" indent="0">
              <a:buNone/>
              <a:defRPr sz="1600" b="1"/>
            </a:lvl8pPr>
            <a:lvl9pPr marL="365656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517" y="2751141"/>
            <a:ext cx="5188504"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5805" y="2174875"/>
            <a:ext cx="5193230" cy="576262"/>
          </a:xfrm>
        </p:spPr>
        <p:txBody>
          <a:bodyPr anchor="b">
            <a:noAutofit/>
          </a:bodyPr>
          <a:lstStyle>
            <a:lvl1pPr marL="0" indent="0" algn="ctr">
              <a:buNone/>
              <a:defRPr sz="2000" b="0"/>
            </a:lvl1pPr>
            <a:lvl2pPr marL="457071" indent="0">
              <a:buNone/>
              <a:defRPr sz="2000" b="1"/>
            </a:lvl2pPr>
            <a:lvl3pPr marL="914141" indent="0">
              <a:buNone/>
              <a:defRPr sz="1800" b="1"/>
            </a:lvl3pPr>
            <a:lvl4pPr marL="1371212" indent="0">
              <a:buNone/>
              <a:defRPr sz="1600" b="1"/>
            </a:lvl4pPr>
            <a:lvl5pPr marL="1828281" indent="0">
              <a:buNone/>
              <a:defRPr sz="1600" b="1"/>
            </a:lvl5pPr>
            <a:lvl6pPr marL="2285353" indent="0">
              <a:buNone/>
              <a:defRPr sz="1600" b="1"/>
            </a:lvl6pPr>
            <a:lvl7pPr marL="2742422" indent="0">
              <a:buNone/>
              <a:defRPr sz="1600" b="1"/>
            </a:lvl7pPr>
            <a:lvl8pPr marL="3199493" indent="0">
              <a:buNone/>
              <a:defRPr sz="1600" b="1"/>
            </a:lvl8pPr>
            <a:lvl9pPr marL="36565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05" y="2751141"/>
            <a:ext cx="5193230"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B20CB-64B0-45AC-9192-7A40DA98BB24}" type="datetime1">
              <a:rPr lang="en-US" smtClean="0"/>
              <a:t>07-Jun-17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420082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2FE8DC-781D-40E0-98A5-BC5D1D7AAFC8}" type="datetime1">
              <a:rPr lang="en-US" smtClean="0"/>
              <a:t>07-Jun-17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01118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B5AF6-F63E-4B50-91B0-4410CDF13489}" type="datetime1">
              <a:rPr lang="en-US" smtClean="0"/>
              <a:t>07-Jun-17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95623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2873" y="446090"/>
            <a:ext cx="3546609"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2873" y="446088"/>
            <a:ext cx="3546609"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4370" y="446091"/>
            <a:ext cx="6251005"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2873" y="2260741"/>
            <a:ext cx="3546609" cy="3600311"/>
          </a:xfrm>
        </p:spPr>
        <p:txBody>
          <a:bodyPr/>
          <a:lstStyle>
            <a:lvl1pPr marL="0" indent="0">
              <a:buNone/>
              <a:defRPr sz="1400"/>
            </a:lvl1pPr>
            <a:lvl2pPr marL="457071" indent="0">
              <a:buNone/>
              <a:defRPr sz="1200"/>
            </a:lvl2pPr>
            <a:lvl3pPr marL="914141" indent="0">
              <a:buNone/>
              <a:defRPr sz="1000"/>
            </a:lvl3pPr>
            <a:lvl4pPr marL="1371212" indent="0">
              <a:buNone/>
              <a:defRPr sz="900"/>
            </a:lvl4pPr>
            <a:lvl5pPr marL="1828281" indent="0">
              <a:buNone/>
              <a:defRPr sz="900"/>
            </a:lvl5pPr>
            <a:lvl6pPr marL="2285353" indent="0">
              <a:buNone/>
              <a:defRPr sz="900"/>
            </a:lvl6pPr>
            <a:lvl7pPr marL="2742422" indent="0">
              <a:buNone/>
              <a:defRPr sz="900"/>
            </a:lvl7pPr>
            <a:lvl8pPr marL="3199493" indent="0">
              <a:buNone/>
              <a:defRPr sz="900"/>
            </a:lvl8pPr>
            <a:lvl9pPr marL="365656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DC9F4-3151-4A58-AA82-7A5CF9AFC171}" type="datetime1">
              <a:rPr lang="en-US" smtClean="0"/>
              <a:t>07-Jun-17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4615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517" y="727525"/>
            <a:ext cx="4851724" cy="1617163"/>
          </a:xfrm>
        </p:spPr>
        <p:txBody>
          <a:bodyPr anchor="b">
            <a:normAutofit/>
          </a:bodyPr>
          <a:lstStyle>
            <a:lvl1pPr algn="l">
              <a:defRPr sz="2399"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6529" y="0"/>
            <a:ext cx="6092296"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517" y="2344684"/>
            <a:ext cx="4851724" cy="3516365"/>
          </a:xfrm>
        </p:spPr>
        <p:txBody>
          <a:bodyPr anchor="t">
            <a:normAutofit/>
          </a:bodyPr>
          <a:lstStyle>
            <a:lvl1pPr marL="0" indent="0">
              <a:buNone/>
              <a:defRPr sz="1200"/>
            </a:lvl1pPr>
            <a:lvl2pPr marL="457071" indent="0">
              <a:buNone/>
              <a:defRPr sz="1200"/>
            </a:lvl2pPr>
            <a:lvl3pPr marL="914141" indent="0">
              <a:buNone/>
              <a:defRPr sz="1000"/>
            </a:lvl3pPr>
            <a:lvl4pPr marL="1371212" indent="0">
              <a:buNone/>
              <a:defRPr sz="900"/>
            </a:lvl4pPr>
            <a:lvl5pPr marL="1828281" indent="0">
              <a:buNone/>
              <a:defRPr sz="900"/>
            </a:lvl5pPr>
            <a:lvl6pPr marL="2285353" indent="0">
              <a:buNone/>
              <a:defRPr sz="900"/>
            </a:lvl6pPr>
            <a:lvl7pPr marL="2742422" indent="0">
              <a:buNone/>
              <a:defRPr sz="900"/>
            </a:lvl7pPr>
            <a:lvl8pPr marL="3199493" indent="0">
              <a:buNone/>
              <a:defRPr sz="900"/>
            </a:lvl8pPr>
            <a:lvl9pPr marL="365656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4799" y="6041365"/>
            <a:ext cx="976626" cy="365125"/>
          </a:xfrm>
        </p:spPr>
        <p:txBody>
          <a:bodyPr/>
          <a:lstStyle/>
          <a:p>
            <a:fld id="{A248CAC1-FF20-4EC7-98AE-256C5377DB6D}" type="datetime1">
              <a:rPr lang="en-US" smtClean="0"/>
              <a:t>07-Jun-17</a:t>
            </a:fld>
            <a:endParaRPr lang="en-US" dirty="0"/>
          </a:p>
        </p:txBody>
      </p:sp>
      <p:sp>
        <p:nvSpPr>
          <p:cNvPr id="6" name="Footer Placeholder 5"/>
          <p:cNvSpPr>
            <a:spLocks noGrp="1"/>
          </p:cNvSpPr>
          <p:nvPr>
            <p:ph type="ftr" sz="quarter" idx="11"/>
          </p:nvPr>
        </p:nvSpPr>
        <p:spPr>
          <a:xfrm>
            <a:off x="590244" y="6041365"/>
            <a:ext cx="3294555" cy="365125"/>
          </a:xfrm>
        </p:spPr>
        <p:txBody>
          <a:bodyPr/>
          <a:lstStyle/>
          <a:p>
            <a:endParaRPr lang="en-US" dirty="0"/>
          </a:p>
        </p:txBody>
      </p:sp>
      <p:sp>
        <p:nvSpPr>
          <p:cNvPr id="7" name="Slide Number Placeholder 6"/>
          <p:cNvSpPr>
            <a:spLocks noGrp="1"/>
          </p:cNvSpPr>
          <p:nvPr>
            <p:ph type="sldNum" sz="quarter" idx="12"/>
          </p:nvPr>
        </p:nvSpPr>
        <p:spPr>
          <a:xfrm>
            <a:off x="4861423" y="5915891"/>
            <a:ext cx="1061878"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1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790" y="447188"/>
            <a:ext cx="10569246"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791" y="2184404"/>
            <a:ext cx="1056053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397" y="6041365"/>
            <a:ext cx="8642069"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2197" y="6041365"/>
            <a:ext cx="1343355" cy="365125"/>
          </a:xfrm>
          <a:prstGeom prst="rect">
            <a:avLst/>
          </a:prstGeom>
        </p:spPr>
        <p:txBody>
          <a:bodyPr vert="horz" lIns="91440" tIns="45720" rIns="91440" bIns="45720" rtlCol="0" anchor="b"/>
          <a:lstStyle>
            <a:lvl1pPr algn="r">
              <a:defRPr sz="900">
                <a:solidFill>
                  <a:schemeClr val="tx1"/>
                </a:solidFill>
              </a:defRPr>
            </a:lvl1pPr>
          </a:lstStyle>
          <a:p>
            <a:fld id="{BD9DB032-828F-4FE8-90F5-8D3B0316A3FF}" type="datetime1">
              <a:rPr lang="en-US" smtClean="0"/>
              <a:t>07-Jun-17</a:t>
            </a:fld>
            <a:endParaRPr lang="en-US"/>
          </a:p>
        </p:txBody>
      </p:sp>
      <p:sp>
        <p:nvSpPr>
          <p:cNvPr id="6" name="Slide Number Placeholder 5"/>
          <p:cNvSpPr>
            <a:spLocks noGrp="1"/>
          </p:cNvSpPr>
          <p:nvPr>
            <p:ph type="sldNum" sz="quarter" idx="4"/>
          </p:nvPr>
        </p:nvSpPr>
        <p:spPr>
          <a:xfrm>
            <a:off x="10675551" y="5915891"/>
            <a:ext cx="1061878" cy="490599"/>
          </a:xfrm>
          <a:prstGeom prst="rect">
            <a:avLst/>
          </a:prstGeom>
        </p:spPr>
        <p:txBody>
          <a:bodyPr vert="horz" lIns="91440" tIns="45720" rIns="91440" bIns="10800" rtlCol="0" anchor="b"/>
          <a:lstStyle>
            <a:lvl1pPr algn="r">
              <a:defRPr sz="2000">
                <a:solidFill>
                  <a:schemeClr val="accent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9898879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071" rtl="0" eaLnBrk="1" latinLnBrk="0" hangingPunct="1">
        <a:spcBef>
          <a:spcPct val="0"/>
        </a:spcBef>
        <a:buNone/>
        <a:defRPr sz="3999"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02" indent="-342802" algn="l" defTabSz="457071"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740" indent="-285669" algn="l" defTabSz="457071"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76" indent="-228535" algn="l" defTabSz="457071"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47"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818"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320"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207"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93"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80"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071" rtl="0" eaLnBrk="1" latinLnBrk="0" hangingPunct="1">
        <a:defRPr sz="1800" kern="1200">
          <a:solidFill>
            <a:schemeClr val="tx1"/>
          </a:solidFill>
          <a:latin typeface="+mn-lt"/>
          <a:ea typeface="+mn-ea"/>
          <a:cs typeface="+mn-cs"/>
        </a:defRPr>
      </a:lvl1pPr>
      <a:lvl2pPr marL="457071" algn="l" defTabSz="457071" rtl="0" eaLnBrk="1" latinLnBrk="0" hangingPunct="1">
        <a:defRPr sz="1800" kern="1200">
          <a:solidFill>
            <a:schemeClr val="tx1"/>
          </a:solidFill>
          <a:latin typeface="+mn-lt"/>
          <a:ea typeface="+mn-ea"/>
          <a:cs typeface="+mn-cs"/>
        </a:defRPr>
      </a:lvl2pPr>
      <a:lvl3pPr marL="914141" algn="l" defTabSz="457071" rtl="0" eaLnBrk="1" latinLnBrk="0" hangingPunct="1">
        <a:defRPr sz="1800" kern="1200">
          <a:solidFill>
            <a:schemeClr val="tx1"/>
          </a:solidFill>
          <a:latin typeface="+mn-lt"/>
          <a:ea typeface="+mn-ea"/>
          <a:cs typeface="+mn-cs"/>
        </a:defRPr>
      </a:lvl3pPr>
      <a:lvl4pPr marL="1371212" algn="l" defTabSz="457071" rtl="0" eaLnBrk="1" latinLnBrk="0" hangingPunct="1">
        <a:defRPr sz="1800" kern="1200">
          <a:solidFill>
            <a:schemeClr val="tx1"/>
          </a:solidFill>
          <a:latin typeface="+mn-lt"/>
          <a:ea typeface="+mn-ea"/>
          <a:cs typeface="+mn-cs"/>
        </a:defRPr>
      </a:lvl4pPr>
      <a:lvl5pPr marL="1828281" algn="l" defTabSz="457071" rtl="0" eaLnBrk="1" latinLnBrk="0" hangingPunct="1">
        <a:defRPr sz="1800" kern="1200">
          <a:solidFill>
            <a:schemeClr val="tx1"/>
          </a:solidFill>
          <a:latin typeface="+mn-lt"/>
          <a:ea typeface="+mn-ea"/>
          <a:cs typeface="+mn-cs"/>
        </a:defRPr>
      </a:lvl5pPr>
      <a:lvl6pPr marL="2285353" algn="l" defTabSz="457071" rtl="0" eaLnBrk="1" latinLnBrk="0" hangingPunct="1">
        <a:defRPr sz="1800" kern="1200">
          <a:solidFill>
            <a:schemeClr val="tx1"/>
          </a:solidFill>
          <a:latin typeface="+mn-lt"/>
          <a:ea typeface="+mn-ea"/>
          <a:cs typeface="+mn-cs"/>
        </a:defRPr>
      </a:lvl6pPr>
      <a:lvl7pPr marL="2742422" algn="l" defTabSz="457071" rtl="0" eaLnBrk="1" latinLnBrk="0" hangingPunct="1">
        <a:defRPr sz="1800" kern="1200">
          <a:solidFill>
            <a:schemeClr val="tx1"/>
          </a:solidFill>
          <a:latin typeface="+mn-lt"/>
          <a:ea typeface="+mn-ea"/>
          <a:cs typeface="+mn-cs"/>
        </a:defRPr>
      </a:lvl7pPr>
      <a:lvl8pPr marL="3199493" algn="l" defTabSz="457071" rtl="0" eaLnBrk="1" latinLnBrk="0" hangingPunct="1">
        <a:defRPr sz="1800" kern="1200">
          <a:solidFill>
            <a:schemeClr val="tx1"/>
          </a:solidFill>
          <a:latin typeface="+mn-lt"/>
          <a:ea typeface="+mn-ea"/>
          <a:cs typeface="+mn-cs"/>
        </a:defRPr>
      </a:lvl8pPr>
      <a:lvl9pPr marL="3656564" algn="l" defTabSz="4570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Initialization Techniques for RHEA in GVGP</a:t>
            </a:r>
            <a:endParaRPr lang="en-US" dirty="0"/>
          </a:p>
        </p:txBody>
      </p:sp>
      <p:sp>
        <p:nvSpPr>
          <p:cNvPr id="3" name="Subtitle 2"/>
          <p:cNvSpPr>
            <a:spLocks noGrp="1"/>
          </p:cNvSpPr>
          <p:nvPr>
            <p:ph type="subTitle" idx="1"/>
          </p:nvPr>
        </p:nvSpPr>
        <p:spPr>
          <a:xfrm>
            <a:off x="809791" y="5667954"/>
            <a:ext cx="10569247" cy="434973"/>
          </a:xfrm>
        </p:spPr>
        <p:txBody>
          <a:bodyPr>
            <a:normAutofit/>
          </a:bodyPr>
          <a:lstStyle/>
          <a:p>
            <a:r>
              <a:rPr lang="en-US" sz="2000" dirty="0">
                <a:effectLst>
                  <a:outerShdw blurRad="38100" dist="38100" dir="2700000" algn="tl">
                    <a:srgbClr val="000000">
                      <a:alpha val="43137"/>
                    </a:srgbClr>
                  </a:outerShdw>
                </a:effectLst>
              </a:rPr>
              <a:t>Raluca D. Gaina</a:t>
            </a:r>
            <a:r>
              <a:rPr lang="en-US" sz="2000" dirty="0"/>
              <a:t>, Simon M. Lucas, Diego Perez-</a:t>
            </a:r>
            <a:r>
              <a:rPr lang="en-US" sz="2000" dirty="0" err="1"/>
              <a:t>Liebana</a:t>
            </a:r>
            <a:endParaRPr lang="en-US" sz="2000" dirty="0"/>
          </a:p>
        </p:txBody>
      </p:sp>
      <p:pic>
        <p:nvPicPr>
          <p:cNvPr id="6" name="Picture 5"/>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361613" y="6071221"/>
            <a:ext cx="1524000" cy="485969"/>
          </a:xfrm>
          <a:prstGeom prst="rect">
            <a:avLst/>
          </a:prstGeom>
        </p:spPr>
      </p:pic>
      <p:pic>
        <p:nvPicPr>
          <p:cNvPr id="7" name="Picture 6"/>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072587" y="6001491"/>
            <a:ext cx="1711969" cy="588917"/>
          </a:xfrm>
          <a:prstGeom prst="rect">
            <a:avLst/>
          </a:prstGeom>
        </p:spPr>
      </p:pic>
      <p:pic>
        <p:nvPicPr>
          <p:cNvPr id="1026" name="Picture 2" descr="http://alife.org/sites/default/files/conferences/cec-2017-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800" y="5040579"/>
            <a:ext cx="2167813" cy="82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Overview</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10</a:t>
            </a:fld>
            <a:endParaRPr lang="en-US"/>
          </a:p>
        </p:txBody>
      </p:sp>
      <p:sp>
        <p:nvSpPr>
          <p:cNvPr id="5" name="Content Placeholder 4"/>
          <p:cNvSpPr>
            <a:spLocks noGrp="1"/>
          </p:cNvSpPr>
          <p:nvPr>
            <p:ph idx="1"/>
          </p:nvPr>
        </p:nvSpPr>
        <p:spPr>
          <a:effectLst/>
        </p:spPr>
        <p:txBody>
          <a:bodyPr>
            <a:normAutofit/>
          </a:bodyPr>
          <a:lstStyle/>
          <a:p>
            <a:r>
              <a:rPr lang="en-US" sz="2000" dirty="0"/>
              <a:t>Improvement much </a:t>
            </a:r>
            <a:r>
              <a:rPr lang="en-US" sz="2000" dirty="0">
                <a:solidFill>
                  <a:schemeClr val="accent1"/>
                </a:solidFill>
              </a:rPr>
              <a:t>bigger</a:t>
            </a:r>
            <a:r>
              <a:rPr lang="en-US" sz="2000" dirty="0"/>
              <a:t> when </a:t>
            </a:r>
            <a:r>
              <a:rPr lang="en-US" sz="2000" dirty="0">
                <a:solidFill>
                  <a:schemeClr val="accent1"/>
                </a:solidFill>
              </a:rPr>
              <a:t>small </a:t>
            </a:r>
            <a:r>
              <a:rPr lang="en-US" sz="2000" dirty="0"/>
              <a:t>pop size</a:t>
            </a:r>
          </a:p>
          <a:p>
            <a:r>
              <a:rPr lang="en-US" sz="2000" dirty="0">
                <a:solidFill>
                  <a:schemeClr val="accent1"/>
                </a:solidFill>
              </a:rPr>
              <a:t>MCTS seeding </a:t>
            </a:r>
            <a:r>
              <a:rPr lang="en-US" sz="2000" dirty="0"/>
              <a:t>significantly better</a:t>
            </a:r>
          </a:p>
          <a:p>
            <a:r>
              <a:rPr lang="en-US" sz="2000" dirty="0">
                <a:solidFill>
                  <a:schemeClr val="accent1"/>
                </a:solidFill>
              </a:rPr>
              <a:t>3</a:t>
            </a:r>
            <a:r>
              <a:rPr lang="en-US" sz="2000" dirty="0"/>
              <a:t> games in which MCTS seeding consistently </a:t>
            </a:r>
            <a:r>
              <a:rPr lang="en-US" sz="2000" dirty="0">
                <a:solidFill>
                  <a:schemeClr val="accent1"/>
                </a:solidFill>
              </a:rPr>
              <a:t>bad</a:t>
            </a:r>
            <a:r>
              <a:rPr lang="en-US" sz="2000" dirty="0"/>
              <a:t>: puzzles / long term reward</a:t>
            </a:r>
          </a:p>
          <a:p>
            <a:r>
              <a:rPr lang="en-US" sz="2000" dirty="0"/>
              <a:t>Some games remain at </a:t>
            </a:r>
            <a:r>
              <a:rPr lang="en-US" sz="2000" dirty="0">
                <a:solidFill>
                  <a:schemeClr val="accent1"/>
                </a:solidFill>
              </a:rPr>
              <a:t>0% </a:t>
            </a:r>
            <a:r>
              <a:rPr lang="en-US" sz="2000" dirty="0"/>
              <a:t>win rate</a:t>
            </a:r>
          </a:p>
          <a:p>
            <a:endParaRPr lang="en-US" sz="2000" dirty="0">
              <a:solidFill>
                <a:schemeClr val="accent1"/>
              </a:solidFill>
            </a:endParaRPr>
          </a:p>
          <a:p>
            <a:r>
              <a:rPr lang="en-US" sz="2000" dirty="0"/>
              <a:t>Game </a:t>
            </a:r>
            <a:r>
              <a:rPr lang="en-US" sz="2000" dirty="0">
                <a:solidFill>
                  <a:schemeClr val="accent1"/>
                </a:solidFill>
              </a:rPr>
              <a:t>Chopper</a:t>
            </a:r>
            <a:r>
              <a:rPr lang="en-US" sz="2000" dirty="0"/>
              <a:t>: 26% =&gt; </a:t>
            </a:r>
            <a:r>
              <a:rPr lang="en-US" sz="2000" dirty="0">
                <a:solidFill>
                  <a:schemeClr val="accent2"/>
                </a:solidFill>
                <a:effectLst>
                  <a:outerShdw blurRad="38100" dist="38100" dir="2700000" algn="tl">
                    <a:srgbClr val="000000">
                      <a:alpha val="43137"/>
                    </a:srgbClr>
                  </a:outerShdw>
                </a:effectLst>
              </a:rPr>
              <a:t>100% </a:t>
            </a:r>
            <a:r>
              <a:rPr lang="en-US" sz="2000" dirty="0"/>
              <a:t>win rate (</a:t>
            </a:r>
            <a:r>
              <a:rPr lang="en-US" sz="2000" dirty="0">
                <a:solidFill>
                  <a:schemeClr val="accent1"/>
                </a:solidFill>
              </a:rPr>
              <a:t>1-6</a:t>
            </a:r>
            <a:r>
              <a:rPr lang="en-US" sz="2000" dirty="0"/>
              <a:t>)</a:t>
            </a:r>
          </a:p>
          <a:p>
            <a:pPr lvl="1"/>
            <a:r>
              <a:rPr lang="en-US" sz="1800" dirty="0"/>
              <a:t>Big improvement in low </a:t>
            </a:r>
            <a:r>
              <a:rPr lang="en-US" sz="1800" dirty="0" err="1"/>
              <a:t>config</a:t>
            </a:r>
            <a:r>
              <a:rPr lang="en-US" sz="1800" dirty="0"/>
              <a:t> shows promise of RHEA with improved evolution</a:t>
            </a:r>
          </a:p>
          <a:p>
            <a:endParaRPr lang="en-US" sz="2000" dirty="0"/>
          </a:p>
        </p:txBody>
      </p:sp>
    </p:spTree>
    <p:extLst>
      <p:ext uri="{BB962C8B-B14F-4D97-AF65-F5344CB8AC3E}">
        <p14:creationId xmlns:p14="http://schemas.microsoft.com/office/powerpoint/2010/main" val="354856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Vanilla vs 1SLA</a:t>
            </a:r>
            <a:endParaRPr lang="en-US" dirty="0"/>
          </a:p>
        </p:txBody>
      </p:sp>
      <p:sp>
        <p:nvSpPr>
          <p:cNvPr id="3" name="Slide Number Placeholder 2"/>
          <p:cNvSpPr>
            <a:spLocks noGrp="1"/>
          </p:cNvSpPr>
          <p:nvPr>
            <p:ph type="sldNum" sz="quarter" idx="12"/>
          </p:nvPr>
        </p:nvSpPr>
        <p:spPr>
          <a:xfrm>
            <a:off x="-382588" y="5915889"/>
            <a:ext cx="1061878" cy="490599"/>
          </a:xfrm>
        </p:spPr>
        <p:txBody>
          <a:bodyPr/>
          <a:lstStyle/>
          <a:p>
            <a:fld id="{E5137D0E-4A4F-4307-8994-C1891D747D59}" type="slidenum">
              <a:rPr lang="en-US" smtClean="0"/>
              <a:t>11</a:t>
            </a:fld>
            <a:endParaRPr lang="en-US" dirty="0"/>
          </a:p>
        </p:txBody>
      </p:sp>
      <p:graphicFrame>
        <p:nvGraphicFramePr>
          <p:cNvPr id="17" name="Chart 16"/>
          <p:cNvGraphicFramePr/>
          <p:nvPr>
            <p:extLst>
              <p:ext uri="{D42A27DB-BD31-4B8C-83A1-F6EECF244321}">
                <p14:modId xmlns:p14="http://schemas.microsoft.com/office/powerpoint/2010/main" val="893674775"/>
              </p:ext>
            </p:extLst>
          </p:nvPr>
        </p:nvGraphicFramePr>
        <p:xfrm>
          <a:off x="679291" y="2438400"/>
          <a:ext cx="4881722" cy="3229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2175144160"/>
              </p:ext>
            </p:extLst>
          </p:nvPr>
        </p:nvGraphicFramePr>
        <p:xfrm>
          <a:off x="6497313" y="2438400"/>
          <a:ext cx="4881722" cy="322948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989011" y="5667881"/>
            <a:ext cx="4953000" cy="646331"/>
          </a:xfrm>
          <a:prstGeom prst="rect">
            <a:avLst/>
          </a:prstGeom>
          <a:noFill/>
        </p:spPr>
        <p:txBody>
          <a:bodyPr wrap="square" rtlCol="0">
            <a:spAutoFit/>
          </a:bodyPr>
          <a:lstStyle/>
          <a:p>
            <a:r>
              <a:rPr lang="en-US" dirty="0"/>
              <a:t>Win rate, no. games significantly better</a:t>
            </a:r>
          </a:p>
          <a:p>
            <a:r>
              <a:rPr lang="en-US" dirty="0"/>
              <a:t>Overall: </a:t>
            </a:r>
            <a:r>
              <a:rPr lang="en-US" dirty="0">
                <a:solidFill>
                  <a:schemeClr val="accent1"/>
                </a:solidFill>
              </a:rPr>
              <a:t>8</a:t>
            </a:r>
            <a:r>
              <a:rPr lang="en-US" dirty="0"/>
              <a:t>, </a:t>
            </a:r>
            <a:r>
              <a:rPr lang="en-US" dirty="0">
                <a:solidFill>
                  <a:schemeClr val="accent2"/>
                </a:solidFill>
                <a:effectLst>
                  <a:outerShdw blurRad="38100" dist="38100" dir="2700000" algn="tl">
                    <a:srgbClr val="000000">
                      <a:alpha val="43137"/>
                    </a:srgbClr>
                  </a:outerShdw>
                </a:effectLst>
              </a:rPr>
              <a:t>6</a:t>
            </a:r>
            <a:endParaRPr lang="en-US" dirty="0">
              <a:solidFill>
                <a:schemeClr val="accent2"/>
              </a:solidFill>
              <a:effectLst>
                <a:outerShdw blurRad="38100" dist="38100" dir="2700000" algn="tl">
                  <a:srgbClr val="000000">
                    <a:alpha val="43137"/>
                  </a:srgbClr>
                </a:outerShdw>
              </a:effectLst>
            </a:endParaRPr>
          </a:p>
        </p:txBody>
      </p:sp>
      <p:sp>
        <p:nvSpPr>
          <p:cNvPr id="20" name="TextBox 19"/>
          <p:cNvSpPr txBox="1"/>
          <p:nvPr/>
        </p:nvSpPr>
        <p:spPr>
          <a:xfrm>
            <a:off x="6461673" y="5667881"/>
            <a:ext cx="4953000" cy="646331"/>
          </a:xfrm>
          <a:prstGeom prst="rect">
            <a:avLst/>
          </a:prstGeom>
          <a:noFill/>
        </p:spPr>
        <p:txBody>
          <a:bodyPr wrap="square" rtlCol="0">
            <a:spAutoFit/>
          </a:bodyPr>
          <a:lstStyle/>
          <a:p>
            <a:r>
              <a:rPr lang="en-US" dirty="0"/>
              <a:t>Score, no. games significantly better</a:t>
            </a:r>
          </a:p>
          <a:p>
            <a:r>
              <a:rPr lang="en-US" dirty="0"/>
              <a:t>Overall: </a:t>
            </a:r>
            <a:r>
              <a:rPr lang="en-US" dirty="0">
                <a:solidFill>
                  <a:schemeClr val="accent1"/>
                </a:solidFill>
              </a:rPr>
              <a:t>11</a:t>
            </a:r>
            <a:r>
              <a:rPr lang="en-US" dirty="0"/>
              <a:t>, </a:t>
            </a:r>
            <a:r>
              <a:rPr lang="en-US" dirty="0">
                <a:solidFill>
                  <a:schemeClr val="accent2"/>
                </a:solidFill>
                <a:effectLst>
                  <a:outerShdw blurRad="38100" dist="38100" dir="2700000" algn="tl">
                    <a:srgbClr val="000000">
                      <a:alpha val="43137"/>
                    </a:srgbClr>
                  </a:outerShdw>
                </a:effectLst>
              </a:rPr>
              <a:t>8</a:t>
            </a:r>
            <a:endParaRPr lang="en-US"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049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Vanilla vs MCTS-S</a:t>
            </a:r>
            <a:endParaRPr lang="en-US" dirty="0"/>
          </a:p>
        </p:txBody>
      </p:sp>
      <p:sp>
        <p:nvSpPr>
          <p:cNvPr id="3" name="Slide Number Placeholder 2"/>
          <p:cNvSpPr>
            <a:spLocks noGrp="1"/>
          </p:cNvSpPr>
          <p:nvPr>
            <p:ph type="sldNum" sz="quarter" idx="12"/>
          </p:nvPr>
        </p:nvSpPr>
        <p:spPr>
          <a:xfrm>
            <a:off x="-382588" y="5915889"/>
            <a:ext cx="1061878" cy="490599"/>
          </a:xfrm>
        </p:spPr>
        <p:txBody>
          <a:bodyPr/>
          <a:lstStyle/>
          <a:p>
            <a:fld id="{E5137D0E-4A4F-4307-8994-C1891D747D59}" type="slidenum">
              <a:rPr lang="en-US" smtClean="0"/>
              <a:t>12</a:t>
            </a:fld>
            <a:endParaRPr lang="en-US" dirty="0"/>
          </a:p>
        </p:txBody>
      </p:sp>
      <p:graphicFrame>
        <p:nvGraphicFramePr>
          <p:cNvPr id="5" name="Chart 4"/>
          <p:cNvGraphicFramePr/>
          <p:nvPr>
            <p:extLst>
              <p:ext uri="{D42A27DB-BD31-4B8C-83A1-F6EECF244321}">
                <p14:modId xmlns:p14="http://schemas.microsoft.com/office/powerpoint/2010/main" val="4261410619"/>
              </p:ext>
            </p:extLst>
          </p:nvPr>
        </p:nvGraphicFramePr>
        <p:xfrm>
          <a:off x="679291" y="2438400"/>
          <a:ext cx="4881722" cy="3229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838274273"/>
              </p:ext>
            </p:extLst>
          </p:nvPr>
        </p:nvGraphicFramePr>
        <p:xfrm>
          <a:off x="6497313" y="2438400"/>
          <a:ext cx="4881722" cy="32294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89011" y="5667881"/>
            <a:ext cx="4953000" cy="646331"/>
          </a:xfrm>
          <a:prstGeom prst="rect">
            <a:avLst/>
          </a:prstGeom>
          <a:noFill/>
        </p:spPr>
        <p:txBody>
          <a:bodyPr wrap="square" rtlCol="0">
            <a:spAutoFit/>
          </a:bodyPr>
          <a:lstStyle/>
          <a:p>
            <a:r>
              <a:rPr lang="en-US" dirty="0"/>
              <a:t>Win rate, no. games significantly better</a:t>
            </a:r>
          </a:p>
          <a:p>
            <a:r>
              <a:rPr lang="en-US" dirty="0"/>
              <a:t>Overall: </a:t>
            </a:r>
            <a:r>
              <a:rPr lang="en-US" dirty="0">
                <a:solidFill>
                  <a:schemeClr val="accent1"/>
                </a:solidFill>
              </a:rPr>
              <a:t>4</a:t>
            </a:r>
            <a:r>
              <a:rPr lang="en-US" dirty="0"/>
              <a:t>, </a:t>
            </a:r>
            <a:r>
              <a:rPr lang="en-US" dirty="0">
                <a:solidFill>
                  <a:srgbClr val="92D050"/>
                </a:solidFill>
                <a:effectLst>
                  <a:outerShdw blurRad="38100" dist="38100" dir="2700000" algn="tl">
                    <a:srgbClr val="000000">
                      <a:alpha val="43137"/>
                    </a:srgbClr>
                  </a:outerShdw>
                </a:effectLst>
              </a:rPr>
              <a:t>12</a:t>
            </a:r>
            <a:endParaRPr lang="en-US" dirty="0">
              <a:solidFill>
                <a:srgbClr val="92D050"/>
              </a:solidFill>
              <a:effectLst>
                <a:outerShdw blurRad="38100" dist="38100" dir="2700000" algn="tl">
                  <a:srgbClr val="000000">
                    <a:alpha val="43137"/>
                  </a:srgbClr>
                </a:outerShdw>
              </a:effectLst>
            </a:endParaRPr>
          </a:p>
        </p:txBody>
      </p:sp>
      <p:sp>
        <p:nvSpPr>
          <p:cNvPr id="8" name="TextBox 7"/>
          <p:cNvSpPr txBox="1"/>
          <p:nvPr/>
        </p:nvSpPr>
        <p:spPr>
          <a:xfrm>
            <a:off x="6461673" y="5667881"/>
            <a:ext cx="4953000" cy="646331"/>
          </a:xfrm>
          <a:prstGeom prst="rect">
            <a:avLst/>
          </a:prstGeom>
          <a:noFill/>
        </p:spPr>
        <p:txBody>
          <a:bodyPr wrap="square" rtlCol="0">
            <a:spAutoFit/>
          </a:bodyPr>
          <a:lstStyle/>
          <a:p>
            <a:r>
              <a:rPr lang="en-US" dirty="0"/>
              <a:t>Score, no. games significantly better</a:t>
            </a:r>
          </a:p>
          <a:p>
            <a:r>
              <a:rPr lang="en-US" dirty="0"/>
              <a:t>Overall: </a:t>
            </a:r>
            <a:r>
              <a:rPr lang="en-US" dirty="0">
                <a:solidFill>
                  <a:schemeClr val="accent1"/>
                </a:solidFill>
              </a:rPr>
              <a:t>5</a:t>
            </a:r>
            <a:r>
              <a:rPr lang="en-US" dirty="0"/>
              <a:t>, </a:t>
            </a:r>
            <a:r>
              <a:rPr lang="en-US" dirty="0">
                <a:solidFill>
                  <a:srgbClr val="92D050"/>
                </a:solidFill>
                <a:effectLst>
                  <a:outerShdw blurRad="38100" dist="38100" dir="2700000" algn="tl">
                    <a:srgbClr val="000000">
                      <a:alpha val="43137"/>
                    </a:srgbClr>
                  </a:outerShdw>
                </a:effectLst>
              </a:rPr>
              <a:t>16</a:t>
            </a:r>
            <a:endParaRPr lang="en-US"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679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1SLA vs MCTS-S</a:t>
            </a:r>
            <a:endParaRPr lang="en-US" dirty="0"/>
          </a:p>
        </p:txBody>
      </p:sp>
      <p:sp>
        <p:nvSpPr>
          <p:cNvPr id="3" name="Slide Number Placeholder 2"/>
          <p:cNvSpPr>
            <a:spLocks noGrp="1"/>
          </p:cNvSpPr>
          <p:nvPr>
            <p:ph type="sldNum" sz="quarter" idx="12"/>
          </p:nvPr>
        </p:nvSpPr>
        <p:spPr>
          <a:xfrm>
            <a:off x="-382588" y="5915889"/>
            <a:ext cx="1061878" cy="490599"/>
          </a:xfrm>
        </p:spPr>
        <p:txBody>
          <a:bodyPr/>
          <a:lstStyle/>
          <a:p>
            <a:fld id="{E5137D0E-4A4F-4307-8994-C1891D747D59}" type="slidenum">
              <a:rPr lang="en-US" smtClean="0"/>
              <a:t>13</a:t>
            </a:fld>
            <a:endParaRPr lang="en-US" dirty="0"/>
          </a:p>
        </p:txBody>
      </p:sp>
      <p:graphicFrame>
        <p:nvGraphicFramePr>
          <p:cNvPr id="5" name="Chart 4"/>
          <p:cNvGraphicFramePr/>
          <p:nvPr>
            <p:extLst>
              <p:ext uri="{D42A27DB-BD31-4B8C-83A1-F6EECF244321}">
                <p14:modId xmlns:p14="http://schemas.microsoft.com/office/powerpoint/2010/main" val="2674254456"/>
              </p:ext>
            </p:extLst>
          </p:nvPr>
        </p:nvGraphicFramePr>
        <p:xfrm>
          <a:off x="679291" y="2438400"/>
          <a:ext cx="4881722" cy="3229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234895045"/>
              </p:ext>
            </p:extLst>
          </p:nvPr>
        </p:nvGraphicFramePr>
        <p:xfrm>
          <a:off x="6497313" y="2438400"/>
          <a:ext cx="4881722" cy="32294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89011" y="5667881"/>
            <a:ext cx="4953000" cy="646331"/>
          </a:xfrm>
          <a:prstGeom prst="rect">
            <a:avLst/>
          </a:prstGeom>
          <a:noFill/>
        </p:spPr>
        <p:txBody>
          <a:bodyPr wrap="square" rtlCol="0">
            <a:spAutoFit/>
          </a:bodyPr>
          <a:lstStyle/>
          <a:p>
            <a:r>
              <a:rPr lang="en-US" dirty="0"/>
              <a:t>Win rate, no. games significantly better</a:t>
            </a:r>
          </a:p>
          <a:p>
            <a:r>
              <a:rPr lang="en-US" dirty="0"/>
              <a:t>Overall: </a:t>
            </a:r>
            <a:r>
              <a:rPr lang="en-US" dirty="0">
                <a:solidFill>
                  <a:schemeClr val="accent2"/>
                </a:solidFill>
                <a:effectLst>
                  <a:outerShdw blurRad="38100" dist="38100" dir="2700000" algn="tl">
                    <a:srgbClr val="000000">
                      <a:alpha val="43137"/>
                    </a:srgbClr>
                  </a:outerShdw>
                </a:effectLst>
              </a:rPr>
              <a:t>3</a:t>
            </a:r>
            <a:r>
              <a:rPr lang="en-US" dirty="0"/>
              <a:t>, </a:t>
            </a:r>
            <a:r>
              <a:rPr lang="en-US" dirty="0">
                <a:solidFill>
                  <a:srgbClr val="92D050"/>
                </a:solidFill>
                <a:effectLst>
                  <a:outerShdw blurRad="38100" dist="38100" dir="2700000" algn="tl">
                    <a:srgbClr val="000000">
                      <a:alpha val="43137"/>
                    </a:srgbClr>
                  </a:outerShdw>
                </a:effectLst>
              </a:rPr>
              <a:t>10</a:t>
            </a:r>
            <a:endParaRPr lang="en-US" dirty="0">
              <a:solidFill>
                <a:srgbClr val="92D050"/>
              </a:solidFill>
              <a:effectLst>
                <a:outerShdw blurRad="38100" dist="38100" dir="2700000" algn="tl">
                  <a:srgbClr val="000000">
                    <a:alpha val="43137"/>
                  </a:srgbClr>
                </a:outerShdw>
              </a:effectLst>
            </a:endParaRPr>
          </a:p>
        </p:txBody>
      </p:sp>
      <p:sp>
        <p:nvSpPr>
          <p:cNvPr id="8" name="TextBox 7"/>
          <p:cNvSpPr txBox="1"/>
          <p:nvPr/>
        </p:nvSpPr>
        <p:spPr>
          <a:xfrm>
            <a:off x="6461673" y="5667881"/>
            <a:ext cx="4953000" cy="646331"/>
          </a:xfrm>
          <a:prstGeom prst="rect">
            <a:avLst/>
          </a:prstGeom>
          <a:noFill/>
        </p:spPr>
        <p:txBody>
          <a:bodyPr wrap="square" rtlCol="0">
            <a:spAutoFit/>
          </a:bodyPr>
          <a:lstStyle/>
          <a:p>
            <a:r>
              <a:rPr lang="en-US" dirty="0"/>
              <a:t>Score, no. games significantly better</a:t>
            </a:r>
          </a:p>
          <a:p>
            <a:r>
              <a:rPr lang="en-US" dirty="0"/>
              <a:t>Overall: </a:t>
            </a:r>
            <a:r>
              <a:rPr lang="en-US" dirty="0">
                <a:solidFill>
                  <a:schemeClr val="accent2"/>
                </a:solidFill>
                <a:effectLst>
                  <a:outerShdw blurRad="38100" dist="38100" dir="2700000" algn="tl">
                    <a:srgbClr val="000000">
                      <a:alpha val="43137"/>
                    </a:srgbClr>
                  </a:outerShdw>
                </a:effectLst>
              </a:rPr>
              <a:t>5</a:t>
            </a:r>
            <a:r>
              <a:rPr lang="en-US" dirty="0"/>
              <a:t>, </a:t>
            </a:r>
            <a:r>
              <a:rPr lang="en-US" dirty="0">
                <a:solidFill>
                  <a:srgbClr val="92D050"/>
                </a:solidFill>
                <a:effectLst>
                  <a:outerShdw blurRad="38100" dist="38100" dir="2700000" algn="tl">
                    <a:srgbClr val="000000">
                      <a:alpha val="43137"/>
                    </a:srgbClr>
                  </a:outerShdw>
                </a:effectLst>
              </a:rPr>
              <a:t>13</a:t>
            </a:r>
            <a:endParaRPr lang="en-US"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522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MCTS Validation</a:t>
            </a:r>
            <a:endParaRPr lang="en-US" dirty="0"/>
          </a:p>
        </p:txBody>
      </p:sp>
      <p:sp>
        <p:nvSpPr>
          <p:cNvPr id="3" name="Slide Number Placeholder 2"/>
          <p:cNvSpPr>
            <a:spLocks noGrp="1"/>
          </p:cNvSpPr>
          <p:nvPr>
            <p:ph type="sldNum" sz="quarter" idx="12"/>
          </p:nvPr>
        </p:nvSpPr>
        <p:spPr>
          <a:xfrm>
            <a:off x="-382588" y="5915889"/>
            <a:ext cx="1061878" cy="490599"/>
          </a:xfrm>
        </p:spPr>
        <p:txBody>
          <a:bodyPr/>
          <a:lstStyle/>
          <a:p>
            <a:fld id="{E5137D0E-4A4F-4307-8994-C1891D747D59}" type="slidenum">
              <a:rPr lang="en-US" smtClean="0"/>
              <a:t>14</a:t>
            </a:fld>
            <a:endParaRPr lang="en-US" dirty="0"/>
          </a:p>
        </p:txBody>
      </p:sp>
      <p:graphicFrame>
        <p:nvGraphicFramePr>
          <p:cNvPr id="6" name="Chart 5"/>
          <p:cNvGraphicFramePr/>
          <p:nvPr>
            <p:extLst>
              <p:ext uri="{D42A27DB-BD31-4B8C-83A1-F6EECF244321}">
                <p14:modId xmlns:p14="http://schemas.microsoft.com/office/powerpoint/2010/main" val="1909549851"/>
              </p:ext>
            </p:extLst>
          </p:nvPr>
        </p:nvGraphicFramePr>
        <p:xfrm>
          <a:off x="3653551" y="2286001"/>
          <a:ext cx="4881722" cy="32294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275013" y="5667881"/>
            <a:ext cx="6248400" cy="646331"/>
          </a:xfrm>
          <a:prstGeom prst="rect">
            <a:avLst/>
          </a:prstGeom>
          <a:noFill/>
        </p:spPr>
        <p:txBody>
          <a:bodyPr wrap="square" rtlCol="0">
            <a:spAutoFit/>
          </a:bodyPr>
          <a:lstStyle/>
          <a:p>
            <a:r>
              <a:rPr lang="en-US" dirty="0"/>
              <a:t>No. games MCTS-S better than Vanilla, but not MCTS</a:t>
            </a:r>
          </a:p>
          <a:p>
            <a:r>
              <a:rPr lang="en-US" dirty="0"/>
              <a:t>Overall: </a:t>
            </a:r>
            <a:r>
              <a:rPr lang="en-US" dirty="0">
                <a:solidFill>
                  <a:schemeClr val="accent1"/>
                </a:solidFill>
                <a:effectLst>
                  <a:outerShdw blurRad="38100" dist="38100" dir="2700000" algn="tl">
                    <a:srgbClr val="000000">
                      <a:alpha val="43137"/>
                    </a:srgbClr>
                  </a:outerShdw>
                </a:effectLst>
              </a:rPr>
              <a:t>10</a:t>
            </a:r>
            <a:r>
              <a:rPr lang="en-US" dirty="0"/>
              <a:t>, </a:t>
            </a:r>
            <a:r>
              <a:rPr lang="en-US" dirty="0">
                <a:solidFill>
                  <a:schemeClr val="accent2"/>
                </a:solidFill>
                <a:effectLst>
                  <a:outerShdw blurRad="38100" dist="38100" dir="2700000" algn="tl">
                    <a:srgbClr val="000000">
                      <a:alpha val="43137"/>
                    </a:srgbClr>
                  </a:outerShdw>
                </a:effectLst>
              </a:rPr>
              <a:t>15</a:t>
            </a:r>
            <a:endParaRPr lang="en-US"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322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effectLst/>
        </p:spPr>
        <p:txBody>
          <a:bodyPr anchor="ctr">
            <a:normAutofit/>
          </a:bodyPr>
          <a:lstStyle/>
          <a:p>
            <a:r>
              <a:rPr lang="en-GB" sz="2000" dirty="0"/>
              <a:t>Analysis </a:t>
            </a:r>
            <a:r>
              <a:rPr lang="en-GB" sz="2000" dirty="0"/>
              <a:t>of </a:t>
            </a:r>
            <a:r>
              <a:rPr lang="en-GB" sz="2000" dirty="0">
                <a:ln w="0"/>
              </a:rPr>
              <a:t>One Step Look Ahead (</a:t>
            </a:r>
            <a:r>
              <a:rPr lang="en-GB" sz="2000" dirty="0">
                <a:ln w="0"/>
                <a:solidFill>
                  <a:schemeClr val="accent1"/>
                </a:solidFill>
              </a:rPr>
              <a:t>1SLA</a:t>
            </a:r>
            <a:r>
              <a:rPr lang="en-GB" sz="2000" dirty="0">
                <a:ln w="0"/>
              </a:rPr>
              <a:t>) </a:t>
            </a:r>
            <a:r>
              <a:rPr lang="en-GB" sz="2000" dirty="0"/>
              <a:t>and </a:t>
            </a:r>
            <a:r>
              <a:rPr lang="en-GB" sz="2000" dirty="0">
                <a:ln w="0"/>
              </a:rPr>
              <a:t>Monte Carlo Tree Search (</a:t>
            </a:r>
            <a:r>
              <a:rPr lang="en-GB" sz="2000" dirty="0">
                <a:ln w="0"/>
                <a:solidFill>
                  <a:schemeClr val="accent1"/>
                </a:solidFill>
              </a:rPr>
              <a:t>MCTS-S</a:t>
            </a:r>
            <a:r>
              <a:rPr lang="en-GB" sz="2000" dirty="0">
                <a:ln w="0"/>
              </a:rPr>
              <a:t>) </a:t>
            </a:r>
            <a:r>
              <a:rPr lang="en-GB" sz="2000" dirty="0"/>
              <a:t>seeding for vanilla Rolling </a:t>
            </a:r>
            <a:r>
              <a:rPr lang="en-GB" sz="2000" dirty="0"/>
              <a:t>Horizon Evolutionary </a:t>
            </a:r>
            <a:r>
              <a:rPr lang="en-GB" sz="2000" dirty="0"/>
              <a:t>Algorithm (</a:t>
            </a:r>
            <a:r>
              <a:rPr lang="en-GB" sz="2000" dirty="0">
                <a:ln w="0"/>
                <a:solidFill>
                  <a:schemeClr val="accent1"/>
                </a:solidFill>
              </a:rPr>
              <a:t>RHEA</a:t>
            </a:r>
            <a:r>
              <a:rPr lang="en-GB" sz="2000" dirty="0"/>
              <a:t>) </a:t>
            </a:r>
          </a:p>
          <a:p>
            <a:r>
              <a:rPr lang="en-GB" sz="2000" dirty="0"/>
              <a:t>Multiple RHEA parameter configurations</a:t>
            </a:r>
          </a:p>
          <a:p>
            <a:r>
              <a:rPr lang="en-GB" sz="2000" dirty="0"/>
              <a:t>Win rate and score measured on </a:t>
            </a:r>
            <a:r>
              <a:rPr lang="en-GB" sz="2000" dirty="0">
                <a:ln w="0"/>
                <a:solidFill>
                  <a:schemeClr val="accent1"/>
                </a:solidFill>
              </a:rPr>
              <a:t>20</a:t>
            </a:r>
            <a:r>
              <a:rPr lang="en-GB" sz="2000" dirty="0"/>
              <a:t> GVGAI games</a:t>
            </a:r>
          </a:p>
          <a:p>
            <a:r>
              <a:rPr lang="en-GB" sz="2000" dirty="0"/>
              <a:t>Overall and pairwise comparison</a:t>
            </a:r>
          </a:p>
          <a:p>
            <a:r>
              <a:rPr lang="en-GB" sz="2000" dirty="0"/>
              <a:t>Validation against </a:t>
            </a:r>
            <a:r>
              <a:rPr lang="en-GB" sz="2000" dirty="0">
                <a:ln w="0"/>
                <a:solidFill>
                  <a:schemeClr val="accent1"/>
                </a:solidFill>
              </a:rPr>
              <a:t>MCTS</a:t>
            </a:r>
            <a:endParaRPr lang="en-GB" sz="2000" dirty="0"/>
          </a:p>
        </p:txBody>
      </p:sp>
      <p:sp>
        <p:nvSpPr>
          <p:cNvPr id="4" name="Slide Number Placeholder 3"/>
          <p:cNvSpPr>
            <a:spLocks noGrp="1"/>
          </p:cNvSpPr>
          <p:nvPr>
            <p:ph type="sldNum" sz="quarter" idx="12"/>
          </p:nvPr>
        </p:nvSpPr>
        <p:spPr/>
        <p:txBody>
          <a:bodyPr/>
          <a:lstStyle/>
          <a:p>
            <a:fld id="{E5137D0E-4A4F-4307-8994-C1891D747D59}" type="slidenum">
              <a:rPr lang="en-US" smtClean="0"/>
              <a:t>15</a:t>
            </a:fld>
            <a:endParaRPr lang="en-US"/>
          </a:p>
        </p:txBody>
      </p:sp>
    </p:spTree>
    <p:extLst>
      <p:ext uri="{BB962C8B-B14F-4D97-AF65-F5344CB8AC3E}">
        <p14:creationId xmlns:p14="http://schemas.microsoft.com/office/powerpoint/2010/main" val="29476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effectLst/>
        </p:spPr>
        <p:txBody>
          <a:bodyPr anchor="ctr">
            <a:normAutofit/>
          </a:bodyPr>
          <a:lstStyle/>
          <a:p>
            <a:r>
              <a:rPr lang="en-GB" sz="2000" dirty="0"/>
              <a:t>Seeding improves performance if population size is </a:t>
            </a:r>
            <a:r>
              <a:rPr lang="en-GB" sz="2000" dirty="0">
                <a:solidFill>
                  <a:schemeClr val="accent1"/>
                </a:solidFill>
              </a:rPr>
              <a:t>small</a:t>
            </a:r>
          </a:p>
          <a:p>
            <a:r>
              <a:rPr lang="en-GB" sz="2000" dirty="0">
                <a:solidFill>
                  <a:schemeClr val="accent1"/>
                </a:solidFill>
              </a:rPr>
              <a:t>MCTS seeding </a:t>
            </a:r>
            <a:r>
              <a:rPr lang="en-GB" sz="2000" dirty="0"/>
              <a:t>significantly better (performance drops if rollout depth too large)</a:t>
            </a:r>
          </a:p>
          <a:p>
            <a:r>
              <a:rPr lang="en-GB" sz="2000" dirty="0"/>
              <a:t>MCTS seeding </a:t>
            </a:r>
            <a:r>
              <a:rPr lang="en-GB" sz="2000" dirty="0">
                <a:solidFill>
                  <a:schemeClr val="accent1"/>
                </a:solidFill>
              </a:rPr>
              <a:t>worse</a:t>
            </a:r>
            <a:r>
              <a:rPr lang="en-GB" sz="2000" dirty="0"/>
              <a:t> in puzzle games / longer </a:t>
            </a:r>
            <a:r>
              <a:rPr lang="en-GB" sz="2000" dirty="0" err="1"/>
              <a:t>lookaheads</a:t>
            </a:r>
            <a:endParaRPr lang="en-GB" sz="2000" dirty="0"/>
          </a:p>
          <a:p>
            <a:r>
              <a:rPr lang="en-GB" sz="2000" dirty="0">
                <a:solidFill>
                  <a:schemeClr val="accent1"/>
                </a:solidFill>
              </a:rPr>
              <a:t>Limited exploration</a:t>
            </a:r>
            <a:r>
              <a:rPr lang="en-GB" sz="2000" dirty="0"/>
              <a:t>, search too narrow</a:t>
            </a:r>
          </a:p>
          <a:p>
            <a:r>
              <a:rPr lang="en-GB" sz="2000" dirty="0"/>
              <a:t>MCTS seeding </a:t>
            </a:r>
            <a:r>
              <a:rPr lang="en-GB" sz="2000" dirty="0">
                <a:solidFill>
                  <a:schemeClr val="accent1"/>
                </a:solidFill>
              </a:rPr>
              <a:t>not</a:t>
            </a:r>
            <a:r>
              <a:rPr lang="en-GB" sz="2000" dirty="0"/>
              <a:t> worse than simply MCTS</a:t>
            </a:r>
          </a:p>
        </p:txBody>
      </p:sp>
      <p:sp>
        <p:nvSpPr>
          <p:cNvPr id="4" name="Slide Number Placeholder 3"/>
          <p:cNvSpPr>
            <a:spLocks noGrp="1"/>
          </p:cNvSpPr>
          <p:nvPr>
            <p:ph type="sldNum" sz="quarter" idx="12"/>
          </p:nvPr>
        </p:nvSpPr>
        <p:spPr/>
        <p:txBody>
          <a:bodyPr/>
          <a:lstStyle/>
          <a:p>
            <a:fld id="{E5137D0E-4A4F-4307-8994-C1891D747D59}" type="slidenum">
              <a:rPr lang="en-US" smtClean="0"/>
              <a:t>16</a:t>
            </a:fld>
            <a:endParaRPr lang="en-US"/>
          </a:p>
        </p:txBody>
      </p:sp>
    </p:spTree>
    <p:extLst>
      <p:ext uri="{BB962C8B-B14F-4D97-AF65-F5344CB8AC3E}">
        <p14:creationId xmlns:p14="http://schemas.microsoft.com/office/powerpoint/2010/main" val="367929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 action="ppaction://customshow?id=0"/>
          </p:cNvPr>
          <p:cNvSpPr txBox="1"/>
          <p:nvPr/>
        </p:nvSpPr>
        <p:spPr>
          <a:xfrm>
            <a:off x="8304212" y="5146450"/>
            <a:ext cx="3200400" cy="769441"/>
          </a:xfrm>
          <a:prstGeom prst="rect">
            <a:avLst/>
          </a:prstGeom>
          <a:noFill/>
        </p:spPr>
        <p:txBody>
          <a:bodyPr wrap="square" rtlCol="0">
            <a:spAutoFit/>
          </a:bodyPr>
          <a:lstStyle/>
          <a:p>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Questions?</a:t>
            </a:r>
            <a:endPar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effectLst/>
        </p:spPr>
        <p:txBody>
          <a:bodyPr anchor="ctr">
            <a:normAutofit/>
          </a:bodyPr>
          <a:lstStyle/>
          <a:p>
            <a:r>
              <a:rPr lang="en-GB" sz="2000" dirty="0">
                <a:solidFill>
                  <a:schemeClr val="accent1"/>
                </a:solidFill>
              </a:rPr>
              <a:t>Meta-heuristic</a:t>
            </a:r>
            <a:r>
              <a:rPr lang="en-GB" sz="2000" dirty="0"/>
              <a:t>: w</a:t>
            </a:r>
            <a:r>
              <a:rPr lang="en-GB" sz="2000" dirty="0">
                <a:ln w="0"/>
              </a:rPr>
              <a:t>hich seeding method is best?</a:t>
            </a:r>
            <a:endParaRPr lang="en-GB" sz="2000" dirty="0"/>
          </a:p>
          <a:p>
            <a:r>
              <a:rPr lang="en-US" sz="2000" dirty="0"/>
              <a:t>Better </a:t>
            </a:r>
            <a:r>
              <a:rPr lang="en-US" sz="2000" dirty="0">
                <a:solidFill>
                  <a:schemeClr val="accent1"/>
                </a:solidFill>
              </a:rPr>
              <a:t>exploration</a:t>
            </a:r>
            <a:r>
              <a:rPr lang="en-US" sz="2000" dirty="0"/>
              <a:t> of search space &amp; use of solution provided by seeding</a:t>
            </a:r>
          </a:p>
          <a:p>
            <a:r>
              <a:rPr lang="en-US" sz="2000" dirty="0"/>
              <a:t>Better </a:t>
            </a:r>
            <a:r>
              <a:rPr lang="en-US" sz="2000" dirty="0">
                <a:solidFill>
                  <a:schemeClr val="accent1"/>
                </a:solidFill>
              </a:rPr>
              <a:t>evolution</a:t>
            </a:r>
            <a:r>
              <a:rPr lang="en-US" sz="2000" dirty="0"/>
              <a:t> paired with powerful seeding method</a:t>
            </a:r>
          </a:p>
          <a:p>
            <a:r>
              <a:rPr lang="en-US" sz="2000" dirty="0">
                <a:solidFill>
                  <a:schemeClr val="accent1"/>
                </a:solidFill>
              </a:rPr>
              <a:t>More</a:t>
            </a:r>
            <a:r>
              <a:rPr lang="en-US" sz="2000" dirty="0"/>
              <a:t> games to better judge significance</a:t>
            </a:r>
            <a:endParaRPr lang="en-US" sz="2000" dirty="0"/>
          </a:p>
        </p:txBody>
      </p:sp>
      <p:sp>
        <p:nvSpPr>
          <p:cNvPr id="4" name="Slide Number Placeholder 3"/>
          <p:cNvSpPr>
            <a:spLocks noGrp="1"/>
          </p:cNvSpPr>
          <p:nvPr>
            <p:ph type="sldNum" sz="quarter" idx="12"/>
          </p:nvPr>
        </p:nvSpPr>
        <p:spPr/>
        <p:txBody>
          <a:bodyPr/>
          <a:lstStyle/>
          <a:p>
            <a:fld id="{E5137D0E-4A4F-4307-8994-C1891D747D59}" type="slidenum">
              <a:rPr lang="en-US" smtClean="0"/>
              <a:t>17</a:t>
            </a:fld>
            <a:endParaRPr lang="en-US"/>
          </a:p>
        </p:txBody>
      </p:sp>
    </p:spTree>
    <p:extLst>
      <p:ext uri="{BB962C8B-B14F-4D97-AF65-F5344CB8AC3E}">
        <p14:creationId xmlns:p14="http://schemas.microsoft.com/office/powerpoint/2010/main" val="147055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113" y="2209800"/>
            <a:ext cx="10551825" cy="3636511"/>
          </a:xfrm>
        </p:spPr>
        <p:txBody>
          <a:bodyPr>
            <a:normAutofit/>
          </a:bodyPr>
          <a:lstStyle/>
          <a:p>
            <a:pPr marL="0" indent="0" algn="ctr">
              <a:buNone/>
            </a:pP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a:p>
            <a:pPr marL="0" indent="0" algn="ctr">
              <a:buNone/>
            </a:pPr>
            <a:r>
              <a:rPr lang="en-US" sz="4000" b="1" dirty="0">
                <a:ln w="6600">
                  <a:solidFill>
                    <a:schemeClr val="accent2"/>
                  </a:solidFill>
                  <a:prstDash val="solid"/>
                </a:ln>
                <a:solidFill>
                  <a:srgbClr val="FFFFFF"/>
                </a:solidFill>
                <a:effectLst>
                  <a:outerShdw dist="38100" dir="2700000" algn="tl" rotWithShape="0">
                    <a:schemeClr val="accent2"/>
                  </a:outerShdw>
                </a:effectLst>
              </a:rPr>
              <a:t>?</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4431627" y="6073608"/>
            <a:ext cx="3352800"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accent3"/>
                </a:solidFill>
              </a:rPr>
              <a:t>gvgai.net</a:t>
            </a:r>
          </a:p>
          <a:p>
            <a:pPr algn="ctr"/>
            <a:r>
              <a:rPr lang="en-US" b="1" dirty="0">
                <a:ln w="22225">
                  <a:solidFill>
                    <a:schemeClr val="accent2"/>
                  </a:solidFill>
                  <a:prstDash val="solid"/>
                </a:ln>
                <a:solidFill>
                  <a:schemeClr val="accent2">
                    <a:lumMod val="40000"/>
                    <a:lumOff val="60000"/>
                  </a:schemeClr>
                </a:solidFill>
              </a:rPr>
              <a:t>rdgain.github.io</a:t>
            </a:r>
            <a:endParaRPr lang="en-US" b="1" dirty="0">
              <a:ln w="22225">
                <a:solidFill>
                  <a:schemeClr val="accent2"/>
                </a:solidFill>
                <a:prstDash val="solid"/>
              </a:ln>
              <a:solidFill>
                <a:schemeClr val="accent2">
                  <a:lumMod val="40000"/>
                  <a:lumOff val="6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3" y="3048001"/>
            <a:ext cx="304762" cy="3047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4" y="3083427"/>
            <a:ext cx="215949" cy="2540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674" y="3124163"/>
            <a:ext cx="228600" cy="228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729" y="4800601"/>
            <a:ext cx="228600" cy="228600"/>
          </a:xfrm>
          <a:prstGeom prst="rect">
            <a:avLst/>
          </a:prstGeom>
        </p:spPr>
      </p:pic>
    </p:spTree>
    <p:extLst>
      <p:ext uri="{BB962C8B-B14F-4D97-AF65-F5344CB8AC3E}">
        <p14:creationId xmlns:p14="http://schemas.microsoft.com/office/powerpoint/2010/main" val="262426580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18338E-6 -2.22222E-6 L 0.2782 0.00556 " pathEditMode="relative" rAng="0" ptsTypes="AA">
                                      <p:cBhvr>
                                        <p:cTn id="9" dur="2000" fill="hold"/>
                                        <p:tgtEl>
                                          <p:spTgt spid="8"/>
                                        </p:tgtEl>
                                        <p:attrNameLst>
                                          <p:attrName>ppt_x</p:attrName>
                                          <p:attrName>ppt_y</p:attrName>
                                        </p:attrNameLst>
                                      </p:cBhvr>
                                      <p:rCtr x="13910" y="278"/>
                                    </p:animMotion>
                                  </p:childTnLst>
                                </p:cTn>
                              </p:par>
                              <p:par>
                                <p:cTn id="10" presetID="42" presetClass="path" presetSubtype="0" accel="50000" decel="50000" fill="hold" nodeType="withEffect">
                                  <p:stCondLst>
                                    <p:cond delay="500"/>
                                  </p:stCondLst>
                                  <p:childTnLst>
                                    <p:animMotion origin="layout" path="M -6.61631E-7 4.44444E-6 L -6.61631E-7 0.25 " pathEditMode="relative" rAng="0" ptsTypes="AA">
                                      <p:cBhvr>
                                        <p:cTn id="11" dur="500" fill="hold"/>
                                        <p:tgtEl>
                                          <p:spTgt spid="7"/>
                                        </p:tgtEl>
                                        <p:attrNameLst>
                                          <p:attrName>ppt_x</p:attrName>
                                          <p:attrName>ppt_y</p:attrName>
                                        </p:attrNameLst>
                                      </p:cBhvr>
                                      <p:rCtr x="0" y="12500"/>
                                    </p:animMotion>
                                  </p:childTnLst>
                                </p:cTn>
                              </p:par>
                              <p:par>
                                <p:cTn id="12" presetID="1" presetClass="exit" presetSubtype="0" fill="hold" nodeType="withEffect">
                                  <p:stCondLst>
                                    <p:cond delay="150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0 0 L 0 0.25 E" pathEditMode="relative" ptsTypes="">
                                      <p:cBhvr>
                                        <p:cTn id="16" dur="1000" fill="hold"/>
                                        <p:tgtEl>
                                          <p:spTgt spid="6"/>
                                        </p:tgtEl>
                                        <p:attrNameLst>
                                          <p:attrName>ppt_x</p:attrName>
                                          <p:attrName>ppt_y</p:attrName>
                                        </p:attrNameLst>
                                      </p:cBhvr>
                                    </p:animMotion>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3000"/>
                            </p:stCondLst>
                            <p:childTnLst>
                              <p:par>
                                <p:cTn id="21" presetID="42" presetClass="path" presetSubtype="0" accel="50000" decel="50000" fill="hold" nodeType="afterEffect">
                                  <p:stCondLst>
                                    <p:cond delay="0"/>
                                  </p:stCondLst>
                                  <p:childTnLst>
                                    <p:animMotion origin="layout" path="M -7.91873E-7 3.33333E-6 L 0.2782 0.00555 " pathEditMode="relative" rAng="0" ptsTypes="AA">
                                      <p:cBhvr>
                                        <p:cTn id="22" dur="2000" fill="hold"/>
                                        <p:tgtEl>
                                          <p:spTgt spid="9"/>
                                        </p:tgtEl>
                                        <p:attrNameLst>
                                          <p:attrName>ppt_x</p:attrName>
                                          <p:attrName>ppt_y</p:attrName>
                                        </p:attrNameLst>
                                      </p:cBhvr>
                                      <p:rCtr x="13910" y="278"/>
                                    </p:animMotion>
                                  </p:childTnLst>
                                </p:cTn>
                              </p:par>
                              <p:par>
                                <p:cTn id="23" presetID="1" presetClass="exit" presetSubtype="0" fill="hold" nodeType="withEffect">
                                  <p:stCondLst>
                                    <p:cond delay="1750"/>
                                  </p:stCondLst>
                                  <p:childTnLst>
                                    <p:set>
                                      <p:cBhvr>
                                        <p:cTn id="24" dur="1" fill="hold">
                                          <p:stCondLst>
                                            <p:cond delay="0"/>
                                          </p:stCondLst>
                                        </p:cTn>
                                        <p:tgtEl>
                                          <p:spTgt spid="9"/>
                                        </p:tgtEl>
                                        <p:attrNameLst>
                                          <p:attrName>style.visibility</p:attrName>
                                        </p:attrNameLst>
                                      </p:cBhvr>
                                      <p:to>
                                        <p:strVal val="hidden"/>
                                      </p:to>
                                    </p:set>
                                  </p:childTnLst>
                                </p:cTn>
                              </p:par>
                              <p:par>
                                <p:cTn id="25" presetID="45" presetClass="exit" presetSubtype="0" fill="hold" nodeType="withEffect">
                                  <p:stCondLst>
                                    <p:cond delay="1750"/>
                                  </p:stCondLst>
                                  <p:childTnLst>
                                    <p:animEffect transition="out" filter="fade">
                                      <p:cBhvr>
                                        <p:cTn id="26" dur="2000"/>
                                        <p:tgtEl>
                                          <p:spTgt spid="7"/>
                                        </p:tgtEl>
                                      </p:cBhvr>
                                    </p:animEffect>
                                    <p:anim calcmode="lin" valueType="num">
                                      <p:cBhvr>
                                        <p:cTn id="2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7"/>
                                        </p:tgtEl>
                                        <p:attrNameLst>
                                          <p:attrName>ppt_h</p:attrName>
                                        </p:attrNameLst>
                                      </p:cBhvr>
                                      <p:tavLst>
                                        <p:tav tm="0">
                                          <p:val>
                                            <p:strVal val="ppt_h"/>
                                          </p:val>
                                        </p:tav>
                                        <p:tav tm="100000">
                                          <p:val>
                                            <p:strVal val="ppt_h"/>
                                          </p:val>
                                        </p:tav>
                                      </p:tavLst>
                                    </p:anim>
                                    <p:set>
                                      <p:cBhvr>
                                        <p:cTn id="29" dur="1" fill="hold">
                                          <p:stCondLst>
                                            <p:cond delay="1999"/>
                                          </p:stCondLst>
                                        </p:cTn>
                                        <p:tgtEl>
                                          <p:spTgt spid="7"/>
                                        </p:tgtEl>
                                        <p:attrNameLst>
                                          <p:attrName>style.visibility</p:attrName>
                                        </p:attrNameLst>
                                      </p:cBhvr>
                                      <p:to>
                                        <p:strVal val="hidden"/>
                                      </p:to>
                                    </p:set>
                                  </p:childTnLst>
                                </p:cTn>
                              </p:par>
                            </p:childTnLst>
                          </p:cTn>
                        </p:par>
                        <p:par>
                          <p:cTn id="30" fill="hold">
                            <p:stCondLst>
                              <p:cond delay="6750"/>
                            </p:stCondLst>
                            <p:childTnLst>
                              <p:par>
                                <p:cTn id="31" presetID="42" presetClass="path" presetSubtype="0" accel="50000" decel="50000" fill="hold" nodeType="afterEffect">
                                  <p:stCondLst>
                                    <p:cond delay="0"/>
                                  </p:stCondLst>
                                  <p:childTnLst>
                                    <p:animMotion origin="layout" path="M -6.61631E-7 0.25 L -1.63063E-6 3.33333E-6 " pathEditMode="relative" rAng="0" ptsTypes="AA">
                                      <p:cBhvr>
                                        <p:cTn id="32" dur="500" fill="hold"/>
                                        <p:tgtEl>
                                          <p:spTgt spid="7"/>
                                        </p:tgtEl>
                                        <p:attrNameLst>
                                          <p:attrName>ppt_x</p:attrName>
                                          <p:attrName>ppt_y</p:attrName>
                                        </p:attrNameLst>
                                      </p:cBhvr>
                                      <p:rCtr x="26" y="-12569"/>
                                    </p:animMotion>
                                  </p:childTnLst>
                                </p:cTn>
                              </p:par>
                            </p:childTnLst>
                          </p:cTn>
                        </p:par>
                        <p:par>
                          <p:cTn id="33" fill="hold">
                            <p:stCondLst>
                              <p:cond delay="725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7750"/>
                            </p:stCondLst>
                            <p:childTnLst>
                              <p:par>
                                <p:cTn id="38" presetID="42" presetClass="path" presetSubtype="0" accel="50000" decel="50000" fill="hold" nodeType="afterEffect">
                                  <p:stCondLst>
                                    <p:cond delay="0"/>
                                  </p:stCondLst>
                                  <p:childTnLst>
                                    <p:animMotion origin="layout" path="M 3.25866E-6 0.25 L -9.27325E-7 3.33333E-6 " pathEditMode="relative" rAng="0" ptsTypes="AA">
                                      <p:cBhvr>
                                        <p:cTn id="39" dur="1000" fill="hold"/>
                                        <p:tgtEl>
                                          <p:spTgt spid="6"/>
                                        </p:tgtEl>
                                        <p:attrNameLst>
                                          <p:attrName>ppt_x</p:attrName>
                                          <p:attrName>ppt_y</p:attrName>
                                        </p:attrNameLst>
                                      </p:cBhvr>
                                      <p:rCtr x="-156" y="-1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36612" y="2209800"/>
            <a:ext cx="10551825" cy="3636511"/>
          </a:xfrm>
          <a:effectLst/>
        </p:spPr>
        <p:txBody>
          <a:bodyPr anchor="ctr">
            <a:normAutofit/>
          </a:bodyPr>
          <a:lstStyle/>
          <a:p>
            <a:r>
              <a:rPr lang="en-GB" sz="2000" dirty="0"/>
              <a:t>Rolling Horizon Evolutionary Algorithms (</a:t>
            </a:r>
            <a:r>
              <a:rPr lang="en-GB" sz="2000" dirty="0">
                <a:ln w="0"/>
                <a:solidFill>
                  <a:schemeClr val="accent1"/>
                </a:solidFill>
              </a:rPr>
              <a:t>RHEA</a:t>
            </a:r>
            <a:r>
              <a:rPr lang="en-GB" sz="2000" dirty="0"/>
              <a:t>) show promise </a:t>
            </a:r>
          </a:p>
          <a:p>
            <a:pPr lvl="1"/>
            <a:r>
              <a:rPr lang="en-GB" sz="1800" dirty="0"/>
              <a:t>in General Video Game Playing (</a:t>
            </a:r>
            <a:r>
              <a:rPr lang="en-GB" sz="1800" dirty="0">
                <a:ln w="0"/>
                <a:solidFill>
                  <a:schemeClr val="accent1"/>
                </a:solidFill>
              </a:rPr>
              <a:t>GVGP</a:t>
            </a:r>
            <a:r>
              <a:rPr lang="en-GB" sz="1800" dirty="0"/>
              <a:t>) </a:t>
            </a:r>
          </a:p>
          <a:p>
            <a:pPr lvl="1"/>
            <a:r>
              <a:rPr lang="en-GB" sz="1800" dirty="0"/>
              <a:t>as showcased in the General Video Game AI Competition (</a:t>
            </a:r>
            <a:r>
              <a:rPr lang="en-GB" sz="1800" dirty="0">
                <a:ln w="0"/>
                <a:solidFill>
                  <a:schemeClr val="accent1"/>
                </a:solidFill>
              </a:rPr>
              <a:t>GVGAI</a:t>
            </a:r>
            <a:r>
              <a:rPr lang="en-GB" sz="1800" dirty="0"/>
              <a:t>). </a:t>
            </a:r>
          </a:p>
          <a:p>
            <a:r>
              <a:rPr lang="en-GB" sz="2000" dirty="0"/>
              <a:t>Better than </a:t>
            </a:r>
            <a:r>
              <a:rPr lang="en-GB" sz="2000" dirty="0">
                <a:ln w="0"/>
                <a:solidFill>
                  <a:schemeClr val="accent1"/>
                </a:solidFill>
              </a:rPr>
              <a:t>random initialization</a:t>
            </a:r>
            <a:r>
              <a:rPr lang="en-GB" sz="2000" dirty="0">
                <a:ln w="0"/>
              </a:rPr>
              <a:t> for faster evolution</a:t>
            </a:r>
            <a:r>
              <a:rPr lang="en-GB" sz="2000" dirty="0"/>
              <a:t>?</a:t>
            </a:r>
          </a:p>
          <a:p>
            <a:pPr lvl="1"/>
            <a:r>
              <a:rPr lang="en-GB" sz="1800" dirty="0"/>
              <a:t>No clear general analysis in previous literature</a:t>
            </a:r>
          </a:p>
        </p:txBody>
      </p:sp>
      <p:sp>
        <p:nvSpPr>
          <p:cNvPr id="4" name="Slide Number Placeholder 3"/>
          <p:cNvSpPr>
            <a:spLocks noGrp="1"/>
          </p:cNvSpPr>
          <p:nvPr>
            <p:ph type="sldNum" sz="quarter" idx="12"/>
          </p:nvPr>
        </p:nvSpPr>
        <p:spPr/>
        <p:txBody>
          <a:bodyPr/>
          <a:lstStyle/>
          <a:p>
            <a:fld id="{E5137D0E-4A4F-4307-8994-C1891D747D59}" type="slidenum">
              <a:rPr lang="en-US" smtClean="0"/>
              <a:t>2</a:t>
            </a:fld>
            <a:endParaRPr lang="en-US"/>
          </a:p>
        </p:txBody>
      </p:sp>
    </p:spTree>
    <p:extLst>
      <p:ext uri="{BB962C8B-B14F-4D97-AF65-F5344CB8AC3E}">
        <p14:creationId xmlns:p14="http://schemas.microsoft.com/office/powerpoint/2010/main" val="468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a:t>
            </a:r>
            <a:r>
              <a:rPr lang="en-US" dirty="0" smtClean="0"/>
              <a:t>AI</a:t>
            </a:r>
            <a:endParaRPr lang="en-US" dirty="0"/>
          </a:p>
        </p:txBody>
      </p:sp>
      <p:sp>
        <p:nvSpPr>
          <p:cNvPr id="18" name="Slide Number Placeholder 17"/>
          <p:cNvSpPr>
            <a:spLocks noGrp="1"/>
          </p:cNvSpPr>
          <p:nvPr>
            <p:ph type="sldNum" sz="quarter" idx="12"/>
          </p:nvPr>
        </p:nvSpPr>
        <p:spPr/>
        <p:txBody>
          <a:bodyPr/>
          <a:lstStyle/>
          <a:p>
            <a:fld id="{E5137D0E-4A4F-4307-8994-C1891D747D59}" type="slidenum">
              <a:rPr lang="en-US" smtClean="0"/>
              <a:t>3</a:t>
            </a:fld>
            <a:endParaRPr lang="en-US"/>
          </a:p>
        </p:txBody>
      </p:sp>
      <p:pic>
        <p:nvPicPr>
          <p:cNvPr id="4" name="Picture 2" descr="https://graphics.stanford.edu/~mdfisher/Images/GeneralGameLearning/InfiniteMar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964" y="2310094"/>
            <a:ext cx="3378932" cy="2815777"/>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5" name="Picture 6" descr="http://i.kinja-img.com/gawker-media/image/upload/s---n5HHJFz--/18mfrtg2svnj3png.png"/>
          <p:cNvPicPr>
            <a:picLocks noChangeAspect="1" noChangeArrowheads="1"/>
          </p:cNvPicPr>
          <p:nvPr/>
        </p:nvPicPr>
        <p:blipFill rotWithShape="1">
          <a:blip r:embed="rId3">
            <a:extLst>
              <a:ext uri="{28A0092B-C50C-407E-A947-70E740481C1C}">
                <a14:useLocalDpi xmlns:a14="http://schemas.microsoft.com/office/drawing/2010/main" val="0"/>
              </a:ext>
            </a:extLst>
          </a:blip>
          <a:srcRect l="2999" t="7467" r="54402"/>
          <a:stretch/>
        </p:blipFill>
        <p:spPr bwMode="auto">
          <a:xfrm>
            <a:off x="6167661" y="2838534"/>
            <a:ext cx="2852185" cy="3484890"/>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sp>
        <p:nvSpPr>
          <p:cNvPr id="6" name="TextBox 5"/>
          <p:cNvSpPr txBox="1"/>
          <p:nvPr/>
        </p:nvSpPr>
        <p:spPr>
          <a:xfrm>
            <a:off x="2523964" y="5299561"/>
            <a:ext cx="3452931" cy="400110"/>
          </a:xfrm>
          <a:prstGeom prst="rect">
            <a:avLst/>
          </a:prstGeom>
          <a:noFill/>
        </p:spPr>
        <p:txBody>
          <a:bodyPr wrap="square" rtlCol="0">
            <a:spAutoFit/>
          </a:bodyPr>
          <a:lstStyle/>
          <a:p>
            <a:pPr algn="ctr"/>
            <a:r>
              <a:rPr lang="en-US" sz="2000" dirty="0"/>
              <a:t>Super Mario AI</a:t>
            </a:r>
          </a:p>
        </p:txBody>
      </p:sp>
      <p:sp>
        <p:nvSpPr>
          <p:cNvPr id="7" name="TextBox 6"/>
          <p:cNvSpPr txBox="1"/>
          <p:nvPr/>
        </p:nvSpPr>
        <p:spPr>
          <a:xfrm>
            <a:off x="6061772" y="2326750"/>
            <a:ext cx="3019479" cy="400110"/>
          </a:xfrm>
          <a:prstGeom prst="rect">
            <a:avLst/>
          </a:prstGeom>
          <a:noFill/>
        </p:spPr>
        <p:txBody>
          <a:bodyPr wrap="square" rtlCol="0">
            <a:spAutoFit/>
          </a:bodyPr>
          <a:lstStyle/>
          <a:p>
            <a:pPr algn="ctr"/>
            <a:r>
              <a:rPr lang="en-US" sz="2000" dirty="0"/>
              <a:t>Ms. Pacman</a:t>
            </a:r>
          </a:p>
        </p:txBody>
      </p:sp>
      <p:pic>
        <p:nvPicPr>
          <p:cNvPr id="8" name="Picture 7" descr="http://www.kurzweilai.net/images/brain-agi.jp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03968" y="2222603"/>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descr="http://www.kurzweilai.net/images/brain-agi.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94315" y="3894007"/>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1716210" y="2695987"/>
            <a:ext cx="648879" cy="2595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40650" y="4275009"/>
            <a:ext cx="324439" cy="4657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http://www.kurzweilai.net/images/brain-agi.jp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8839" y="2763471"/>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descr="http://www.kurzweilai.net/images/brain-agi.jp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61158" y="3944028"/>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descr="http://www.kurzweilai.net/images/brain-agi.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2126" y="5376688"/>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9210612" y="3197225"/>
            <a:ext cx="534699" cy="3533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193364" y="4740713"/>
            <a:ext cx="105898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9210612" y="5749742"/>
            <a:ext cx="267349" cy="2428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2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Video Game </a:t>
            </a:r>
            <a:r>
              <a:rPr lang="en-US" dirty="0" smtClean="0"/>
              <a:t>AI</a:t>
            </a:r>
            <a:endParaRPr lang="en-US" dirty="0"/>
          </a:p>
        </p:txBody>
      </p:sp>
      <p:sp>
        <p:nvSpPr>
          <p:cNvPr id="17" name="Slide Number Placeholder 16"/>
          <p:cNvSpPr>
            <a:spLocks noGrp="1"/>
          </p:cNvSpPr>
          <p:nvPr>
            <p:ph type="sldNum" sz="quarter" idx="12"/>
          </p:nvPr>
        </p:nvSpPr>
        <p:spPr/>
        <p:txBody>
          <a:bodyPr/>
          <a:lstStyle/>
          <a:p>
            <a:fld id="{E5137D0E-4A4F-4307-8994-C1891D747D59}" type="slidenum">
              <a:rPr lang="en-US" smtClean="0"/>
              <a:t>4</a:t>
            </a:fld>
            <a:endParaRPr lang="en-US"/>
          </a:p>
        </p:txBody>
      </p:sp>
      <p:pic>
        <p:nvPicPr>
          <p:cNvPr id="4" name="Picture 3" descr="http://www.kurzweilai.net/images/brain-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51409" y="3580412"/>
            <a:ext cx="1344636" cy="17928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https://graphics.stanford.edu/~mdfisher/Images/GeneralGameLearning/InfiniteM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956" y="2212993"/>
            <a:ext cx="2462139" cy="2051782"/>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6" name="Picture 6" descr="http://i.kinja-img.com/gawker-media/image/upload/s---n5HHJFz--/18mfrtg2svnj3png.png"/>
          <p:cNvPicPr>
            <a:picLocks noChangeAspect="1" noChangeArrowheads="1"/>
          </p:cNvPicPr>
          <p:nvPr/>
        </p:nvPicPr>
        <p:blipFill rotWithShape="1">
          <a:blip r:embed="rId4">
            <a:extLst>
              <a:ext uri="{28A0092B-C50C-407E-A947-70E740481C1C}">
                <a14:useLocalDpi xmlns:a14="http://schemas.microsoft.com/office/drawing/2010/main" val="0"/>
              </a:ext>
            </a:extLst>
          </a:blip>
          <a:srcRect l="2999" t="7467" r="54402"/>
          <a:stretch/>
        </p:blipFill>
        <p:spPr bwMode="auto">
          <a:xfrm>
            <a:off x="7941820" y="2212993"/>
            <a:ext cx="1896227" cy="2316870"/>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cxnSp>
        <p:nvCxnSpPr>
          <p:cNvPr id="7" name="Straight Arrow Connector 6"/>
          <p:cNvCxnSpPr/>
          <p:nvPr/>
        </p:nvCxnSpPr>
        <p:spPr>
          <a:xfrm flipH="1" flipV="1">
            <a:off x="5424108" y="2785116"/>
            <a:ext cx="707685" cy="5863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914781" y="2803363"/>
            <a:ext cx="829723" cy="5680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493665" y="4529863"/>
            <a:ext cx="21839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Picture 4" descr="http://www.berniw.org/trb/images/screenshots/2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785" y="3580413"/>
            <a:ext cx="2154796" cy="161609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11" name="Picture 8" descr="http://videogamecritic.com/images/2600/frogger,_the_offici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6278" y="4264776"/>
            <a:ext cx="2350986" cy="158691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12" name="Picture 10" descr="https://atariage.com/2600/screenshots/s_SpaceInvaders_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3167" y="5023702"/>
            <a:ext cx="2331975" cy="1457484"/>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cxnSp>
        <p:nvCxnSpPr>
          <p:cNvPr id="13" name="Straight Arrow Connector 12"/>
          <p:cNvCxnSpPr/>
          <p:nvPr/>
        </p:nvCxnSpPr>
        <p:spPr>
          <a:xfrm flipH="1">
            <a:off x="5256095" y="5632193"/>
            <a:ext cx="875699" cy="3883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69864" y="4943200"/>
            <a:ext cx="1019808" cy="1900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14783" y="5632193"/>
            <a:ext cx="414861" cy="3883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14782" y="6089556"/>
            <a:ext cx="2149219" cy="400110"/>
          </a:xfrm>
          <a:prstGeom prst="rect">
            <a:avLst/>
          </a:prstGeom>
          <a:noFill/>
        </p:spPr>
        <p:txBody>
          <a:bodyPr wrap="square" rtlCol="0">
            <a:spAutoFit/>
          </a:bodyPr>
          <a:lstStyle/>
          <a:p>
            <a:r>
              <a:rPr lang="en-US" sz="2000" dirty="0"/>
              <a:t>any game !</a:t>
            </a:r>
          </a:p>
        </p:txBody>
      </p:sp>
    </p:spTree>
    <p:extLst>
      <p:ext uri="{BB962C8B-B14F-4D97-AF65-F5344CB8AC3E}">
        <p14:creationId xmlns:p14="http://schemas.microsoft.com/office/powerpoint/2010/main" val="11122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Video Game AI Competition</a:t>
            </a:r>
            <a:endParaRPr lang="en-US" dirty="0"/>
          </a:p>
        </p:txBody>
      </p:sp>
      <p:sp>
        <p:nvSpPr>
          <p:cNvPr id="3" name="Content Placeholder 2"/>
          <p:cNvSpPr>
            <a:spLocks noGrp="1"/>
          </p:cNvSpPr>
          <p:nvPr>
            <p:ph idx="1"/>
          </p:nvPr>
        </p:nvSpPr>
        <p:spPr>
          <a:xfrm>
            <a:off x="818500" y="2222288"/>
            <a:ext cx="10551825" cy="4330913"/>
          </a:xfrm>
          <a:effectLst/>
        </p:spPr>
        <p:txBody>
          <a:bodyPr anchor="t">
            <a:normAutofit/>
          </a:bodyPr>
          <a:lstStyle/>
          <a:p>
            <a:r>
              <a:rPr lang="en-US" sz="2000" dirty="0"/>
              <a:t>2D grid-physics games</a:t>
            </a:r>
          </a:p>
          <a:p>
            <a:r>
              <a:rPr lang="en-US" sz="2000" dirty="0"/>
              <a:t>Arcade, puzzles, shooters, adventure.</a:t>
            </a:r>
          </a:p>
          <a:p>
            <a:pPr lvl="1"/>
            <a:r>
              <a:rPr lang="en-US" sz="1800" dirty="0"/>
              <a:t>Ways to interact with the environment</a:t>
            </a:r>
          </a:p>
          <a:p>
            <a:pPr lvl="1"/>
            <a:r>
              <a:rPr lang="en-US" sz="1800" dirty="0"/>
              <a:t>Ways to win</a:t>
            </a:r>
          </a:p>
          <a:p>
            <a:pPr lvl="1"/>
            <a:r>
              <a:rPr lang="en-US" sz="1800" dirty="0"/>
              <a:t>Elements in a game</a:t>
            </a:r>
          </a:p>
          <a:p>
            <a:pPr lvl="1"/>
            <a:r>
              <a:rPr lang="en-US" sz="1800" dirty="0"/>
              <a:t>Scoring systems</a:t>
            </a:r>
          </a:p>
          <a:p>
            <a:pPr lvl="1"/>
            <a:r>
              <a:rPr lang="en-US" sz="1800" dirty="0"/>
              <a:t>Single and two player, cooperative and competitive.</a:t>
            </a:r>
            <a:endParaRPr lang="en-US" sz="1800" dirty="0"/>
          </a:p>
        </p:txBody>
      </p:sp>
      <p:sp>
        <p:nvSpPr>
          <p:cNvPr id="4" name="Slide Number Placeholder 3"/>
          <p:cNvSpPr>
            <a:spLocks noGrp="1"/>
          </p:cNvSpPr>
          <p:nvPr>
            <p:ph type="sldNum" sz="quarter" idx="12"/>
          </p:nvPr>
        </p:nvSpPr>
        <p:spPr/>
        <p:txBody>
          <a:bodyPr/>
          <a:lstStyle/>
          <a:p>
            <a:fld id="{E5137D0E-4A4F-4307-8994-C1891D747D59}" type="slidenum">
              <a:rPr lang="en-US" smtClean="0"/>
              <a:t>5</a:t>
            </a:fld>
            <a:endParaRPr lang="en-US"/>
          </a:p>
        </p:txBody>
      </p:sp>
      <p:sp>
        <p:nvSpPr>
          <p:cNvPr id="5" name="Content Placeholder 2"/>
          <p:cNvSpPr txBox="1">
            <a:spLocks/>
          </p:cNvSpPr>
          <p:nvPr/>
        </p:nvSpPr>
        <p:spPr>
          <a:xfrm>
            <a:off x="6086071" y="5126674"/>
            <a:ext cx="5275912" cy="1066799"/>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000" b="1" dirty="0">
                <a:ln w="12700">
                  <a:solidFill>
                    <a:schemeClr val="accent1"/>
                  </a:solidFill>
                  <a:prstDash val="solid"/>
                </a:ln>
                <a:pattFill prst="pct50">
                  <a:fgClr>
                    <a:schemeClr val="accent1"/>
                  </a:fgClr>
                  <a:bgClr>
                    <a:schemeClr val="accent1">
                      <a:lumMod val="20000"/>
                      <a:lumOff val="80000"/>
                    </a:schemeClr>
                  </a:bgClr>
                </a:pattFill>
              </a:rPr>
              <a:t>…</a:t>
            </a:r>
            <a:r>
              <a:rPr lang="en-US" sz="2000" dirty="0"/>
              <a:t> </a:t>
            </a:r>
            <a:r>
              <a:rPr lang="en-US" sz="2000" dirty="0"/>
              <a:t>high-level </a:t>
            </a:r>
            <a:r>
              <a:rPr lang="en-US" sz="2000" dirty="0"/>
              <a:t>view of </a:t>
            </a:r>
            <a:r>
              <a:rPr lang="en-US" sz="2000" dirty="0">
                <a:solidFill>
                  <a:schemeClr val="accent1"/>
                </a:solidFill>
              </a:rPr>
              <a:t>current game </a:t>
            </a:r>
            <a:r>
              <a:rPr lang="en-US" sz="2000" dirty="0">
                <a:solidFill>
                  <a:schemeClr val="accent1"/>
                </a:solidFill>
              </a:rPr>
              <a:t>state </a:t>
            </a:r>
            <a:r>
              <a:rPr lang="en-US" sz="2000" dirty="0"/>
              <a:t>for agents</a:t>
            </a:r>
            <a:r>
              <a:rPr lang="en-US" sz="2000" dirty="0"/>
              <a:t>;</a:t>
            </a:r>
            <a:r>
              <a:rPr lang="en-US" sz="2000" dirty="0">
                <a:solidFill>
                  <a:schemeClr val="accent1"/>
                </a:solidFill>
              </a:rPr>
              <a:t> real-time </a:t>
            </a:r>
            <a:r>
              <a:rPr lang="en-US" sz="2000" dirty="0"/>
              <a:t>decisions </a:t>
            </a:r>
            <a:r>
              <a:rPr lang="en-US" sz="2000" dirty="0"/>
              <a:t>(40ms)</a:t>
            </a:r>
          </a:p>
        </p:txBody>
      </p:sp>
    </p:spTree>
    <p:extLst>
      <p:ext uri="{BB962C8B-B14F-4D97-AF65-F5344CB8AC3E}">
        <p14:creationId xmlns:p14="http://schemas.microsoft.com/office/powerpoint/2010/main" val="213790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Arc 91"/>
          <p:cNvSpPr/>
          <p:nvPr/>
        </p:nvSpPr>
        <p:spPr>
          <a:xfrm rot="20987096">
            <a:off x="9787588" y="4054391"/>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Oval 82"/>
          <p:cNvSpPr/>
          <p:nvPr/>
        </p:nvSpPr>
        <p:spPr>
          <a:xfrm>
            <a:off x="10448748" y="4476723"/>
            <a:ext cx="601113" cy="601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FM</a:t>
            </a:r>
            <a:endParaRPr lang="en-US" sz="1200" b="1" dirty="0"/>
          </a:p>
        </p:txBody>
      </p:sp>
      <p:sp>
        <p:nvSpPr>
          <p:cNvPr id="95" name="Rectangle 94"/>
          <p:cNvSpPr/>
          <p:nvPr/>
        </p:nvSpPr>
        <p:spPr>
          <a:xfrm>
            <a:off x="4256090" y="2747461"/>
            <a:ext cx="3581400" cy="2819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1" name="Rectangle 110"/>
          <p:cNvSpPr/>
          <p:nvPr/>
        </p:nvSpPr>
        <p:spPr>
          <a:xfrm>
            <a:off x="8611063" y="2754893"/>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endParaRPr lang="en-US" b="1" dirty="0"/>
          </a:p>
        </p:txBody>
      </p:sp>
      <p:sp>
        <p:nvSpPr>
          <p:cNvPr id="102" name="Rectangle 101"/>
          <p:cNvSpPr/>
          <p:nvPr/>
        </p:nvSpPr>
        <p:spPr>
          <a:xfrm>
            <a:off x="8621885" y="2765513"/>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4" name="Rectangle 103"/>
          <p:cNvSpPr/>
          <p:nvPr/>
        </p:nvSpPr>
        <p:spPr>
          <a:xfrm>
            <a:off x="9356556" y="2754895"/>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Rectangle 104"/>
          <p:cNvSpPr/>
          <p:nvPr/>
        </p:nvSpPr>
        <p:spPr>
          <a:xfrm>
            <a:off x="9747875" y="2760620"/>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p:cNvSpPr/>
          <p:nvPr/>
        </p:nvSpPr>
        <p:spPr>
          <a:xfrm>
            <a:off x="10137619" y="2752850"/>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Rectangle 106"/>
          <p:cNvSpPr/>
          <p:nvPr/>
        </p:nvSpPr>
        <p:spPr>
          <a:xfrm>
            <a:off x="10520197" y="2754895"/>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8" name="Rectangle 107"/>
          <p:cNvSpPr/>
          <p:nvPr/>
        </p:nvSpPr>
        <p:spPr>
          <a:xfrm>
            <a:off x="10910744" y="2754895"/>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9" name="Rectangle 108"/>
          <p:cNvSpPr/>
          <p:nvPr/>
        </p:nvSpPr>
        <p:spPr>
          <a:xfrm>
            <a:off x="11267914" y="2752850"/>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Rolling Horizon Evolution</a:t>
            </a:r>
            <a:endParaRPr lang="en-US" dirty="0"/>
          </a:p>
        </p:txBody>
      </p:sp>
      <p:sp>
        <p:nvSpPr>
          <p:cNvPr id="3" name="Content Placeholder 2"/>
          <p:cNvSpPr>
            <a:spLocks noGrp="1"/>
          </p:cNvSpPr>
          <p:nvPr>
            <p:ph idx="1"/>
          </p:nvPr>
        </p:nvSpPr>
        <p:spPr>
          <a:xfrm>
            <a:off x="5232633" y="2286001"/>
            <a:ext cx="1723558" cy="520914"/>
          </a:xfrm>
          <a:effectLst/>
        </p:spPr>
        <p:txBody>
          <a:bodyPr/>
          <a:lstStyle/>
          <a:p>
            <a:pPr marL="0" indent="0" algn="ctr">
              <a:buNone/>
            </a:pPr>
            <a:r>
              <a:rPr lang="en-US" dirty="0" smtClean="0">
                <a:effectLst>
                  <a:outerShdw blurRad="38100" dist="38100" dir="2700000" algn="tl">
                    <a:srgbClr val="000000">
                      <a:alpha val="43137"/>
                    </a:srgbClr>
                  </a:outerShdw>
                </a:effectLst>
              </a:rPr>
              <a:t>Population</a:t>
            </a:r>
            <a:endParaRPr lang="en-US" dirty="0">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a:xfrm>
            <a:off x="-366533" y="5915889"/>
            <a:ext cx="1061878" cy="490599"/>
          </a:xfrm>
        </p:spPr>
        <p:txBody>
          <a:bodyPr/>
          <a:lstStyle/>
          <a:p>
            <a:fld id="{E5137D0E-4A4F-4307-8994-C1891D747D59}" type="slidenum">
              <a:rPr lang="en-US" smtClean="0"/>
              <a:t>6</a:t>
            </a:fld>
            <a:endParaRPr lang="en-US" dirty="0"/>
          </a:p>
        </p:txBody>
      </p:sp>
      <p:grpSp>
        <p:nvGrpSpPr>
          <p:cNvPr id="20" name="Group 19"/>
          <p:cNvGrpSpPr/>
          <p:nvPr/>
        </p:nvGrpSpPr>
        <p:grpSpPr>
          <a:xfrm>
            <a:off x="4265613" y="2743201"/>
            <a:ext cx="3581400" cy="2819400"/>
            <a:chOff x="4265613" y="2736957"/>
            <a:chExt cx="3581400" cy="2819400"/>
          </a:xfrm>
        </p:grpSpPr>
        <p:sp>
          <p:nvSpPr>
            <p:cNvPr id="17" name="Rectangle 16"/>
            <p:cNvSpPr/>
            <p:nvPr/>
          </p:nvSpPr>
          <p:spPr>
            <a:xfrm>
              <a:off x="4265613" y="2736957"/>
              <a:ext cx="3581400" cy="2819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p:cNvSpPr/>
            <p:nvPr/>
          </p:nvSpPr>
          <p:spPr>
            <a:xfrm>
              <a:off x="4561229" y="289009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0</a:t>
              </a:r>
              <a:endParaRPr lang="en-US" b="1" dirty="0"/>
            </a:p>
          </p:txBody>
        </p:sp>
        <p:sp>
          <p:nvSpPr>
            <p:cNvPr id="5" name="Rectangle 4"/>
            <p:cNvSpPr/>
            <p:nvPr/>
          </p:nvSpPr>
          <p:spPr>
            <a:xfrm>
              <a:off x="4570412" y="34118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1</a:t>
              </a:r>
              <a:endParaRPr lang="en-US" b="1" dirty="0"/>
            </a:p>
          </p:txBody>
        </p:sp>
        <p:sp>
          <p:nvSpPr>
            <p:cNvPr id="6" name="Rectangle 5"/>
            <p:cNvSpPr/>
            <p:nvPr/>
          </p:nvSpPr>
          <p:spPr>
            <a:xfrm>
              <a:off x="4570412" y="39343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2</a:t>
              </a:r>
              <a:endParaRPr lang="en-US" b="1" dirty="0"/>
            </a:p>
          </p:txBody>
        </p:sp>
        <p:sp>
          <p:nvSpPr>
            <p:cNvPr id="7" name="Rectangle 6"/>
            <p:cNvSpPr/>
            <p:nvPr/>
          </p:nvSpPr>
          <p:spPr>
            <a:xfrm>
              <a:off x="4559299" y="50991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n</a:t>
              </a:r>
              <a:endParaRPr lang="en-US" b="1" dirty="0"/>
            </a:p>
          </p:txBody>
        </p:sp>
        <p:sp>
          <p:nvSpPr>
            <p:cNvPr id="8" name="Oval 7"/>
            <p:cNvSpPr/>
            <p:nvPr/>
          </p:nvSpPr>
          <p:spPr>
            <a:xfrm>
              <a:off x="6056312" y="44393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57899" y="463105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57898" y="4822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
          <p:cNvSpPr txBox="1">
            <a:spLocks/>
          </p:cNvSpPr>
          <p:nvPr/>
        </p:nvSpPr>
        <p:spPr>
          <a:xfrm>
            <a:off x="5222313" y="2296874"/>
            <a:ext cx="1723558" cy="520914"/>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Crossover</a:t>
            </a:r>
            <a:endParaRPr lang="en-US" sz="1800" dirty="0">
              <a:effectLst>
                <a:outerShdw blurRad="38100" dist="38100" dir="2700000" algn="tl">
                  <a:srgbClr val="000000">
                    <a:alpha val="43137"/>
                  </a:srgbClr>
                </a:outerShdw>
              </a:effectLst>
            </a:endParaRPr>
          </a:p>
        </p:txBody>
      </p:sp>
      <p:sp>
        <p:nvSpPr>
          <p:cNvPr id="23" name="Rectangle 22"/>
          <p:cNvSpPr/>
          <p:nvPr/>
        </p:nvSpPr>
        <p:spPr>
          <a:xfrm>
            <a:off x="4570414" y="3411855"/>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2</a:t>
            </a:r>
            <a:endParaRPr lang="en-US" b="1" dirty="0"/>
          </a:p>
        </p:txBody>
      </p:sp>
      <p:cxnSp>
        <p:nvCxnSpPr>
          <p:cNvPr id="25" name="Straight Arrow Connector 24"/>
          <p:cNvCxnSpPr/>
          <p:nvPr/>
        </p:nvCxnSpPr>
        <p:spPr>
          <a:xfrm flipV="1">
            <a:off x="3884612" y="3564256"/>
            <a:ext cx="609600" cy="474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84612" y="3041756"/>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30898" y="3127071"/>
            <a:ext cx="304801" cy="369332"/>
          </a:xfrm>
          <a:prstGeom prst="rect">
            <a:avLst/>
          </a:prstGeom>
          <a:noFill/>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30" name="Straight Arrow Connector 29"/>
          <p:cNvCxnSpPr/>
          <p:nvPr/>
        </p:nvCxnSpPr>
        <p:spPr>
          <a:xfrm>
            <a:off x="6083299" y="3832118"/>
            <a:ext cx="0" cy="65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0414" y="4648197"/>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endParaRPr lang="en-US" b="1" dirty="0"/>
          </a:p>
        </p:txBody>
      </p:sp>
      <p:sp>
        <p:nvSpPr>
          <p:cNvPr id="42" name="Rectangle 41"/>
          <p:cNvSpPr/>
          <p:nvPr/>
        </p:nvSpPr>
        <p:spPr>
          <a:xfrm>
            <a:off x="4559069" y="2894990"/>
            <a:ext cx="3047999" cy="3048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0</a:t>
            </a:r>
            <a:endParaRPr lang="en-US" b="1" dirty="0"/>
          </a:p>
        </p:txBody>
      </p:sp>
      <p:grpSp>
        <p:nvGrpSpPr>
          <p:cNvPr id="43" name="Group 42"/>
          <p:cNvGrpSpPr/>
          <p:nvPr/>
        </p:nvGrpSpPr>
        <p:grpSpPr>
          <a:xfrm>
            <a:off x="4568529" y="3417954"/>
            <a:ext cx="3051175" cy="306584"/>
            <a:chOff x="4578350" y="2894211"/>
            <a:chExt cx="3051174" cy="306584"/>
          </a:xfrm>
        </p:grpSpPr>
        <p:grpSp>
          <p:nvGrpSpPr>
            <p:cNvPr id="44" name="Group 43"/>
            <p:cNvGrpSpPr/>
            <p:nvPr/>
          </p:nvGrpSpPr>
          <p:grpSpPr>
            <a:xfrm>
              <a:off x="4578350" y="2894211"/>
              <a:ext cx="3044816" cy="294828"/>
              <a:chOff x="4578350" y="2894211"/>
              <a:chExt cx="3044816" cy="294828"/>
            </a:xfrm>
          </p:grpSpPr>
          <p:sp>
            <p:nvSpPr>
              <p:cNvPr id="46" name="Rectangle 45"/>
              <p:cNvSpPr/>
              <p:nvPr/>
            </p:nvSpPr>
            <p:spPr>
              <a:xfrm>
                <a:off x="45783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776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345901" y="289468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340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24572"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505572" y="2894858"/>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884982" y="289448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242166" y="289467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4581524" y="2895995"/>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2</a:t>
              </a:r>
              <a:endParaRPr lang="en-US" b="1" dirty="0"/>
            </a:p>
          </p:txBody>
        </p:sp>
      </p:grpSp>
      <p:grpSp>
        <p:nvGrpSpPr>
          <p:cNvPr id="41" name="Group 40"/>
          <p:cNvGrpSpPr/>
          <p:nvPr/>
        </p:nvGrpSpPr>
        <p:grpSpPr>
          <a:xfrm>
            <a:off x="4578352" y="2889136"/>
            <a:ext cx="3047999" cy="308561"/>
            <a:chOff x="4578350" y="2890450"/>
            <a:chExt cx="3048000" cy="308561"/>
          </a:xfrm>
        </p:grpSpPr>
        <p:grpSp>
          <p:nvGrpSpPr>
            <p:cNvPr id="40" name="Group 39"/>
            <p:cNvGrpSpPr/>
            <p:nvPr/>
          </p:nvGrpSpPr>
          <p:grpSpPr>
            <a:xfrm>
              <a:off x="4578350" y="2890450"/>
              <a:ext cx="3043235" cy="299033"/>
              <a:chOff x="4578350" y="2890450"/>
              <a:chExt cx="3043235" cy="299033"/>
            </a:xfrm>
          </p:grpSpPr>
          <p:sp>
            <p:nvSpPr>
              <p:cNvPr id="32" name="Rectangle 31"/>
              <p:cNvSpPr/>
              <p:nvPr/>
            </p:nvSpPr>
            <p:spPr>
              <a:xfrm>
                <a:off x="45783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95776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42728" y="289421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35634" y="2894209"/>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24572"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510331" y="2894208"/>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86573" y="289530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240585" y="289045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4578350" y="2894211"/>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0</a:t>
              </a:r>
              <a:endParaRPr lang="en-US" b="1" dirty="0"/>
            </a:p>
          </p:txBody>
        </p:sp>
      </p:grpSp>
      <p:sp>
        <p:nvSpPr>
          <p:cNvPr id="54" name="Rectangle 53"/>
          <p:cNvSpPr/>
          <p:nvPr/>
        </p:nvSpPr>
        <p:spPr>
          <a:xfrm>
            <a:off x="4575571" y="2897094"/>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Rectangle 55"/>
          <p:cNvSpPr/>
          <p:nvPr/>
        </p:nvSpPr>
        <p:spPr>
          <a:xfrm>
            <a:off x="4954188" y="3415607"/>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p:cNvSpPr/>
          <p:nvPr/>
        </p:nvSpPr>
        <p:spPr>
          <a:xfrm>
            <a:off x="5342724" y="3413041"/>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Rectangle 57"/>
          <p:cNvSpPr/>
          <p:nvPr/>
        </p:nvSpPr>
        <p:spPr>
          <a:xfrm>
            <a:off x="5732854" y="2897092"/>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p:cNvSpPr/>
          <p:nvPr/>
        </p:nvSpPr>
        <p:spPr>
          <a:xfrm>
            <a:off x="6113455" y="3415943"/>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Rectangle 59"/>
          <p:cNvSpPr/>
          <p:nvPr/>
        </p:nvSpPr>
        <p:spPr>
          <a:xfrm>
            <a:off x="6500012" y="2897092"/>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Rectangle 60"/>
          <p:cNvSpPr/>
          <p:nvPr/>
        </p:nvSpPr>
        <p:spPr>
          <a:xfrm>
            <a:off x="6889353" y="2897092"/>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p:cNvSpPr/>
          <p:nvPr/>
        </p:nvSpPr>
        <p:spPr>
          <a:xfrm>
            <a:off x="7237410" y="3415868"/>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Rectangle 62"/>
          <p:cNvSpPr/>
          <p:nvPr/>
        </p:nvSpPr>
        <p:spPr>
          <a:xfrm>
            <a:off x="4578352" y="4650631"/>
            <a:ext cx="3047999" cy="304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endParaRPr lang="en-US" b="1" dirty="0"/>
          </a:p>
        </p:txBody>
      </p:sp>
      <p:sp>
        <p:nvSpPr>
          <p:cNvPr id="64" name="Content Placeholder 2"/>
          <p:cNvSpPr txBox="1">
            <a:spLocks/>
          </p:cNvSpPr>
          <p:nvPr/>
        </p:nvSpPr>
        <p:spPr>
          <a:xfrm>
            <a:off x="9218612" y="2286001"/>
            <a:ext cx="1723558" cy="520914"/>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Mutation</a:t>
            </a:r>
            <a:endParaRPr lang="en-US" sz="1800" dirty="0">
              <a:effectLst>
                <a:outerShdw blurRad="38100" dist="38100" dir="2700000" algn="tl">
                  <a:srgbClr val="000000">
                    <a:alpha val="43137"/>
                  </a:srgbClr>
                </a:outerShdw>
              </a:effectLst>
            </a:endParaRPr>
          </a:p>
        </p:txBody>
      </p:sp>
      <p:grpSp>
        <p:nvGrpSpPr>
          <p:cNvPr id="75" name="Group 74"/>
          <p:cNvGrpSpPr/>
          <p:nvPr/>
        </p:nvGrpSpPr>
        <p:grpSpPr>
          <a:xfrm>
            <a:off x="4575770" y="4648197"/>
            <a:ext cx="3053159" cy="304801"/>
            <a:chOff x="4573585" y="6206596"/>
            <a:chExt cx="3053159" cy="304800"/>
          </a:xfrm>
        </p:grpSpPr>
        <p:sp>
          <p:nvSpPr>
            <p:cNvPr id="65" name="Rectangle 64"/>
            <p:cNvSpPr/>
            <p:nvPr/>
          </p:nvSpPr>
          <p:spPr>
            <a:xfrm>
              <a:off x="4578744" y="620659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endParaRPr lang="en-US" b="1" dirty="0"/>
            </a:p>
          </p:txBody>
        </p:sp>
        <p:sp>
          <p:nvSpPr>
            <p:cNvPr id="66" name="Rectangle 65"/>
            <p:cNvSpPr/>
            <p:nvPr/>
          </p:nvSpPr>
          <p:spPr>
            <a:xfrm>
              <a:off x="4588666"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4948226" y="6211489"/>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p:cNvSpPr/>
            <p:nvPr/>
          </p:nvSpPr>
          <p:spPr>
            <a:xfrm>
              <a:off x="5329226" y="6211489"/>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Rectangle 69"/>
            <p:cNvSpPr/>
            <p:nvPr/>
          </p:nvSpPr>
          <p:spPr>
            <a:xfrm>
              <a:off x="5720546" y="6217215"/>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1" name="Rectangle 70"/>
            <p:cNvSpPr/>
            <p:nvPr/>
          </p:nvSpPr>
          <p:spPr>
            <a:xfrm>
              <a:off x="6110290" y="6209445"/>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Rectangle 71"/>
            <p:cNvSpPr/>
            <p:nvPr/>
          </p:nvSpPr>
          <p:spPr>
            <a:xfrm>
              <a:off x="6492867"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ectangle 72"/>
            <p:cNvSpPr/>
            <p:nvPr/>
          </p:nvSpPr>
          <p:spPr>
            <a:xfrm>
              <a:off x="6883415"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p:cNvSpPr/>
            <p:nvPr/>
          </p:nvSpPr>
          <p:spPr>
            <a:xfrm>
              <a:off x="7240585" y="6209445"/>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Rectangle 68"/>
            <p:cNvSpPr/>
            <p:nvPr/>
          </p:nvSpPr>
          <p:spPr>
            <a:xfrm>
              <a:off x="4573585" y="6206596"/>
              <a:ext cx="3048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endParaRPr lang="en-US" b="1" dirty="0"/>
            </a:p>
          </p:txBody>
        </p:sp>
      </p:grpSp>
      <p:sp>
        <p:nvSpPr>
          <p:cNvPr id="78" name="Rectangle 77"/>
          <p:cNvSpPr/>
          <p:nvPr/>
        </p:nvSpPr>
        <p:spPr>
          <a:xfrm>
            <a:off x="8983478" y="2743202"/>
            <a:ext cx="380999"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78728" y="2742046"/>
            <a:ext cx="380999" cy="294181"/>
          </a:xfrm>
          <a:prstGeom prst="rect">
            <a:avLst/>
          </a:prstGeom>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p:cNvSpPr/>
          <p:nvPr/>
        </p:nvSpPr>
        <p:spPr>
          <a:xfrm>
            <a:off x="8975256" y="2752431"/>
            <a:ext cx="380999" cy="294181"/>
          </a:xfrm>
          <a:prstGeom prst="rect">
            <a:avLst/>
          </a:prstGeom>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2" name="Content Placeholder 2"/>
          <p:cNvSpPr txBox="1">
            <a:spLocks/>
          </p:cNvSpPr>
          <p:nvPr/>
        </p:nvSpPr>
        <p:spPr>
          <a:xfrm>
            <a:off x="9218612" y="3519894"/>
            <a:ext cx="1723558" cy="520914"/>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Evaluation</a:t>
            </a:r>
            <a:endParaRPr lang="en-US" sz="1800" dirty="0">
              <a:effectLst>
                <a:outerShdw blurRad="38100" dist="38100" dir="2700000" algn="tl">
                  <a:srgbClr val="000000">
                    <a:alpha val="43137"/>
                  </a:srgbClr>
                </a:outerShdw>
              </a:effectLst>
            </a:endParaRPr>
          </a:p>
        </p:txBody>
      </p:sp>
      <p:sp>
        <p:nvSpPr>
          <p:cNvPr id="84" name="Oval 83"/>
          <p:cNvSpPr/>
          <p:nvPr/>
        </p:nvSpPr>
        <p:spPr>
          <a:xfrm>
            <a:off x="9332801" y="5037466"/>
            <a:ext cx="601335" cy="601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t>State</a:t>
            </a:r>
            <a:endParaRPr lang="en-US" sz="700" b="1" dirty="0"/>
          </a:p>
        </p:txBody>
      </p:sp>
      <p:sp>
        <p:nvSpPr>
          <p:cNvPr id="90" name="Arc 89"/>
          <p:cNvSpPr/>
          <p:nvPr/>
        </p:nvSpPr>
        <p:spPr>
          <a:xfrm rot="6458082">
            <a:off x="9714067" y="4596619"/>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13963176">
            <a:off x="9433084" y="4176598"/>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14064121">
            <a:off x="9080635" y="5567473"/>
            <a:ext cx="920431" cy="914400"/>
          </a:xfrm>
          <a:prstGeom prst="arc">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9301567" y="6019103"/>
            <a:ext cx="601335" cy="601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a:t>
            </a:r>
            <a:endParaRPr lang="en-US" sz="1200" b="1" dirty="0"/>
          </a:p>
        </p:txBody>
      </p:sp>
      <p:cxnSp>
        <p:nvCxnSpPr>
          <p:cNvPr id="96" name="Straight Arrow Connector 95"/>
          <p:cNvCxnSpPr/>
          <p:nvPr/>
        </p:nvCxnSpPr>
        <p:spPr>
          <a:xfrm>
            <a:off x="10080392" y="6327728"/>
            <a:ext cx="4554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Arc 96"/>
          <p:cNvSpPr/>
          <p:nvPr/>
        </p:nvSpPr>
        <p:spPr>
          <a:xfrm rot="4834695">
            <a:off x="4273311" y="693851"/>
            <a:ext cx="9420335" cy="5728373"/>
          </a:xfrm>
          <a:prstGeom prst="arc">
            <a:avLst>
              <a:gd name="adj1" fmla="val 16200000"/>
              <a:gd name="adj2" fmla="val 1958697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TextBox 97"/>
          <p:cNvSpPr txBox="1"/>
          <p:nvPr/>
        </p:nvSpPr>
        <p:spPr>
          <a:xfrm>
            <a:off x="10630290" y="6135104"/>
            <a:ext cx="850331" cy="369332"/>
          </a:xfrm>
          <a:prstGeom prst="rect">
            <a:avLst/>
          </a:prstGeom>
          <a:noFill/>
          <a:effectLst/>
        </p:spPr>
        <p:txBody>
          <a:bodyPr wrap="square" rtlCol="0">
            <a:spAutoFit/>
          </a:bodyPr>
          <a:lstStyle/>
          <a:p>
            <a:r>
              <a:rPr lang="en-US" sz="900" dirty="0">
                <a:ln w="0"/>
                <a:effectLst>
                  <a:outerShdw blurRad="38100" dist="19050" dir="2700000" algn="tl" rotWithShape="0">
                    <a:schemeClr val="dk1">
                      <a:alpha val="40000"/>
                    </a:schemeClr>
                  </a:outerShdw>
                </a:effectLst>
              </a:rPr>
              <a:t>State value = fitness</a:t>
            </a:r>
            <a:endParaRPr lang="en-US" sz="900" dirty="0">
              <a:ln w="0"/>
              <a:effectLst>
                <a:outerShdw blurRad="38100" dist="19050" dir="2700000" algn="tl" rotWithShape="0">
                  <a:schemeClr val="dk1">
                    <a:alpha val="40000"/>
                  </a:schemeClr>
                </a:outerShdw>
              </a:effectLst>
            </a:endParaRPr>
          </a:p>
        </p:txBody>
      </p:sp>
      <p:sp>
        <p:nvSpPr>
          <p:cNvPr id="110" name="Rectangle 109"/>
          <p:cNvSpPr/>
          <p:nvPr/>
        </p:nvSpPr>
        <p:spPr>
          <a:xfrm>
            <a:off x="8618057" y="2751719"/>
            <a:ext cx="3047999" cy="304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endParaRPr lang="en-US" b="1" dirty="0"/>
          </a:p>
        </p:txBody>
      </p:sp>
      <p:sp>
        <p:nvSpPr>
          <p:cNvPr id="99" name="Content Placeholder 2"/>
          <p:cNvSpPr txBox="1">
            <a:spLocks/>
          </p:cNvSpPr>
          <p:nvPr/>
        </p:nvSpPr>
        <p:spPr>
          <a:xfrm>
            <a:off x="5145753" y="2286762"/>
            <a:ext cx="1912029" cy="520914"/>
          </a:xfrm>
          <a:prstGeom prst="rect">
            <a:avLst/>
          </a:prstGeom>
          <a:effectLst/>
        </p:spPr>
        <p:txBody>
          <a:bodyPr vert="horz" lIns="91440" tIns="45720" rIns="91440" bIns="45720" rtlCol="0" anchor="ctr">
            <a:normAutofit fontScale="92500"/>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Next Population</a:t>
            </a:r>
            <a:endParaRPr lang="en-US" sz="1800" dirty="0">
              <a:effectLst>
                <a:outerShdw blurRad="38100" dist="38100" dir="2700000" algn="tl">
                  <a:srgbClr val="000000">
                    <a:alpha val="43137"/>
                  </a:srgbClr>
                </a:outerShdw>
              </a:effectLst>
            </a:endParaRPr>
          </a:p>
        </p:txBody>
      </p:sp>
      <p:sp>
        <p:nvSpPr>
          <p:cNvPr id="100" name="Rectangle 99"/>
          <p:cNvSpPr/>
          <p:nvPr/>
        </p:nvSpPr>
        <p:spPr>
          <a:xfrm>
            <a:off x="695346" y="2893499"/>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0</a:t>
            </a:r>
            <a:endParaRPr lang="en-US" b="1" dirty="0"/>
          </a:p>
        </p:txBody>
      </p:sp>
      <p:sp>
        <p:nvSpPr>
          <p:cNvPr id="101" name="Rectangle 100"/>
          <p:cNvSpPr/>
          <p:nvPr/>
        </p:nvSpPr>
        <p:spPr>
          <a:xfrm>
            <a:off x="4570411" y="3944483"/>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x1</a:t>
            </a:r>
            <a:endParaRPr lang="en-US" b="1" dirty="0"/>
          </a:p>
        </p:txBody>
      </p:sp>
      <p:sp>
        <p:nvSpPr>
          <p:cNvPr id="103" name="Rectangle 102"/>
          <p:cNvSpPr/>
          <p:nvPr/>
        </p:nvSpPr>
        <p:spPr>
          <a:xfrm>
            <a:off x="4561230" y="5107196"/>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a:t>
            </a:r>
            <a:r>
              <a:rPr lang="en-US" b="1" dirty="0" err="1"/>
              <a:t>xn</a:t>
            </a:r>
            <a:endParaRPr lang="en-US" b="1" dirty="0"/>
          </a:p>
        </p:txBody>
      </p:sp>
      <p:sp>
        <p:nvSpPr>
          <p:cNvPr id="112" name="Oval 111"/>
          <p:cNvSpPr/>
          <p:nvPr/>
        </p:nvSpPr>
        <p:spPr>
          <a:xfrm>
            <a:off x="6056312" y="444833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061671" y="463608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066313" y="48310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a:off x="3884612" y="3037006"/>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85823" y="2716937"/>
            <a:ext cx="1013131" cy="369332"/>
          </a:xfrm>
          <a:prstGeom prst="rect">
            <a:avLst/>
          </a:prstGeom>
          <a:noFill/>
        </p:spPr>
        <p:txBody>
          <a:bodyPr wrap="square" rtlCol="0">
            <a:spAutoFit/>
          </a:bodyPr>
          <a:lstStyle/>
          <a:p>
            <a:r>
              <a:rPr lang="en-US" dirty="0">
                <a:ln w="0"/>
                <a:effectLst>
                  <a:outerShdw blurRad="38100" dist="19050" dir="2700000" algn="tl" rotWithShape="0">
                    <a:schemeClr val="dk1">
                      <a:alpha val="40000"/>
                    </a:schemeClr>
                  </a:outerShdw>
                </a:effectLst>
              </a:rPr>
              <a:t>elitism</a:t>
            </a:r>
            <a:endParaRPr lang="en-US" dirty="0">
              <a:ln w="0"/>
              <a:effectLst>
                <a:outerShdw blurRad="38100" dist="19050" dir="2700000" algn="tl" rotWithShape="0">
                  <a:schemeClr val="dk1">
                    <a:alpha val="40000"/>
                  </a:schemeClr>
                </a:outerShdw>
              </a:effectLst>
            </a:endParaRPr>
          </a:p>
        </p:txBody>
      </p:sp>
      <p:cxnSp>
        <p:nvCxnSpPr>
          <p:cNvPr id="16" name="Straight Arrow Connector 15"/>
          <p:cNvCxnSpPr/>
          <p:nvPr/>
        </p:nvCxnSpPr>
        <p:spPr>
          <a:xfrm flipH="1">
            <a:off x="7466013" y="2590802"/>
            <a:ext cx="228600" cy="216113"/>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116" name="TextBox 115"/>
          <p:cNvSpPr txBox="1"/>
          <p:nvPr/>
        </p:nvSpPr>
        <p:spPr>
          <a:xfrm>
            <a:off x="7203858" y="2324964"/>
            <a:ext cx="1831234" cy="307777"/>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[0, N_ACTIONS -1]</a:t>
            </a:r>
            <a:endParaRPr lang="en-US" sz="1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9189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8599E-6 4.44444E-6 L -0.3157 -0.00301 " pathEditMode="relative" rAng="0" ptsTypes="AA">
                                      <p:cBhvr>
                                        <p:cTn id="6" dur="2000" fill="hold"/>
                                        <p:tgtEl>
                                          <p:spTgt spid="20"/>
                                        </p:tgtEl>
                                        <p:attrNameLst>
                                          <p:attrName>ppt_x</p:attrName>
                                          <p:attrName>ppt_y</p:attrName>
                                        </p:attrNameLst>
                                      </p:cBhvr>
                                      <p:rCtr x="-15785" y="-162"/>
                                    </p:animMotion>
                                  </p:childTnLst>
                                </p:cTn>
                              </p:par>
                              <p:par>
                                <p:cTn id="7" presetID="42" presetClass="path" presetSubtype="0" accel="50000" decel="50000" fill="hold" grpId="0" nodeType="withEffect">
                                  <p:stCondLst>
                                    <p:cond delay="0"/>
                                  </p:stCondLst>
                                  <p:childTnLst>
                                    <p:animMotion origin="layout" path="M -4.60276E-6 3.7037E-6 L -0.3213 -0.00139 " pathEditMode="relative" rAng="0" ptsTypes="AA">
                                      <p:cBhvr>
                                        <p:cTn id="8" dur="2000" fill="hold"/>
                                        <p:tgtEl>
                                          <p:spTgt spid="3">
                                            <p:txEl>
                                              <p:pRg st="0" end="0"/>
                                            </p:txEl>
                                          </p:spTgt>
                                        </p:tgtEl>
                                        <p:attrNameLst>
                                          <p:attrName>ppt_x</p:attrName>
                                          <p:attrName>ppt_y</p:attrName>
                                        </p:attrNameLst>
                                      </p:cBhvr>
                                      <p:rCtr x="-16072" y="-6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par>
                          <p:cTn id="30" fill="hold">
                            <p:stCondLst>
                              <p:cond delay="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0" presetClass="exit" presetSubtype="0" fill="hold" grpId="1" nodeType="withEffect">
                                  <p:stCondLst>
                                    <p:cond delay="0"/>
                                  </p:stCondLst>
                                  <p:childTnLst>
                                    <p:animEffect transition="out" filter="fade">
                                      <p:cBhvr>
                                        <p:cTn id="52" dur="500"/>
                                        <p:tgtEl>
                                          <p:spTgt spid="116"/>
                                        </p:tgtEl>
                                      </p:cBhvr>
                                    </p:animEffect>
                                    <p:set>
                                      <p:cBhvr>
                                        <p:cTn id="53" dur="1" fill="hold">
                                          <p:stCondLst>
                                            <p:cond delay="499"/>
                                          </p:stCondLst>
                                        </p:cTn>
                                        <p:tgtEl>
                                          <p:spTgt spid="1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500"/>
                            </p:stCondLst>
                            <p:childTnLst>
                              <p:par>
                                <p:cTn id="58" presetID="42" presetClass="path" presetSubtype="0" accel="50000" decel="50000" fill="hold" grpId="0" nodeType="afterEffect">
                                  <p:stCondLst>
                                    <p:cond delay="0"/>
                                  </p:stCondLst>
                                  <p:childTnLst>
                                    <p:animMotion origin="layout" path="M 2.76374E-6 0 L 2.76374E-6 0.25625 " pathEditMode="relative" rAng="0" ptsTypes="AA">
                                      <p:cBhvr>
                                        <p:cTn id="59" dur="500" fill="hold"/>
                                        <p:tgtEl>
                                          <p:spTgt spid="54"/>
                                        </p:tgtEl>
                                        <p:attrNameLst>
                                          <p:attrName>ppt_x</p:attrName>
                                          <p:attrName>ppt_y</p:attrName>
                                        </p:attrNameLst>
                                      </p:cBhvr>
                                      <p:rCtr x="0" y="12801"/>
                                    </p:animMotion>
                                  </p:childTnLst>
                                </p:cTn>
                              </p:par>
                            </p:childTnLst>
                          </p:cTn>
                        </p:par>
                        <p:par>
                          <p:cTn id="60" fill="hold">
                            <p:stCondLst>
                              <p:cond delay="1000"/>
                            </p:stCondLst>
                            <p:childTnLst>
                              <p:par>
                                <p:cTn id="61" presetID="1" presetClass="entr" presetSubtype="0" fill="hold" grpId="1" nodeType="after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par>
                          <p:cTn id="63" fill="hold">
                            <p:stCondLst>
                              <p:cond delay="1000"/>
                            </p:stCondLst>
                            <p:childTnLst>
                              <p:par>
                                <p:cTn id="64" presetID="42" presetClass="path" presetSubtype="0" accel="50000" decel="50000" fill="hold" grpId="0" nodeType="afterEffect">
                                  <p:stCondLst>
                                    <p:cond delay="0"/>
                                  </p:stCondLst>
                                  <p:childTnLst>
                                    <p:animMotion origin="layout" path="M 4.86585E-6 -4.44444E-6 L -0.00066 0.18056 " pathEditMode="relative" rAng="0" ptsTypes="AA">
                                      <p:cBhvr>
                                        <p:cTn id="65" dur="500" fill="hold"/>
                                        <p:tgtEl>
                                          <p:spTgt spid="56"/>
                                        </p:tgtEl>
                                        <p:attrNameLst>
                                          <p:attrName>ppt_x</p:attrName>
                                          <p:attrName>ppt_y</p:attrName>
                                        </p:attrNameLst>
                                      </p:cBhvr>
                                      <p:rCtr x="-39" y="9028"/>
                                    </p:animMotion>
                                  </p:childTnLst>
                                </p:cTn>
                              </p:par>
                            </p:childTnLst>
                          </p:cTn>
                        </p:par>
                        <p:par>
                          <p:cTn id="66" fill="hold">
                            <p:stCondLst>
                              <p:cond delay="1500"/>
                            </p:stCondLst>
                            <p:childTnLst>
                              <p:par>
                                <p:cTn id="67" presetID="1" presetClass="entr" presetSubtype="0" fill="hold" grpId="1" nodeType="after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par>
                          <p:cTn id="69" fill="hold">
                            <p:stCondLst>
                              <p:cond delay="1500"/>
                            </p:stCondLst>
                            <p:childTnLst>
                              <p:par>
                                <p:cTn id="70" presetID="42" presetClass="path" presetSubtype="0" accel="50000" decel="50000" fill="hold" grpId="0" nodeType="afterEffect">
                                  <p:stCondLst>
                                    <p:cond delay="0"/>
                                  </p:stCondLst>
                                  <p:childTnLst>
                                    <p:animMotion origin="layout" path="M -4.24329E-6 -1.48148E-6 L -0.00065 0.18102 " pathEditMode="relative" rAng="0" ptsTypes="AA">
                                      <p:cBhvr>
                                        <p:cTn id="71" dur="500" fill="hold"/>
                                        <p:tgtEl>
                                          <p:spTgt spid="57"/>
                                        </p:tgtEl>
                                        <p:attrNameLst>
                                          <p:attrName>ppt_x</p:attrName>
                                          <p:attrName>ppt_y</p:attrName>
                                        </p:attrNameLst>
                                      </p:cBhvr>
                                      <p:rCtr x="-39" y="9051"/>
                                    </p:animMotion>
                                  </p:childTnLst>
                                </p:cTn>
                              </p:par>
                            </p:childTnLst>
                          </p:cTn>
                        </p:par>
                        <p:par>
                          <p:cTn id="72" fill="hold">
                            <p:stCondLst>
                              <p:cond delay="2000"/>
                            </p:stCondLst>
                            <p:childTnLst>
                              <p:par>
                                <p:cTn id="73" presetID="1" presetClass="entr" presetSubtype="0" fill="hold" grpId="1" nodeType="after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par>
                          <p:cTn id="75" fill="hold">
                            <p:stCondLst>
                              <p:cond delay="2000"/>
                            </p:stCondLst>
                            <p:childTnLst>
                              <p:par>
                                <p:cTn id="76" presetID="42" presetClass="path" presetSubtype="0" accel="50000" decel="50000" fill="hold" grpId="0" nodeType="afterEffect">
                                  <p:stCondLst>
                                    <p:cond delay="0"/>
                                  </p:stCondLst>
                                  <p:childTnLst>
                                    <p:animMotion origin="layout" path="M -3.83694E-6 0 L -0.00039 0.25625 " pathEditMode="relative" rAng="0" ptsTypes="AA">
                                      <p:cBhvr>
                                        <p:cTn id="77" dur="500" fill="hold"/>
                                        <p:tgtEl>
                                          <p:spTgt spid="58"/>
                                        </p:tgtEl>
                                        <p:attrNameLst>
                                          <p:attrName>ppt_x</p:attrName>
                                          <p:attrName>ppt_y</p:attrName>
                                        </p:attrNameLst>
                                      </p:cBhvr>
                                      <p:rCtr x="-26" y="12801"/>
                                    </p:animMotion>
                                  </p:childTnLst>
                                </p:cTn>
                              </p:par>
                            </p:childTnLst>
                          </p:cTn>
                        </p:par>
                        <p:par>
                          <p:cTn id="78" fill="hold">
                            <p:stCondLst>
                              <p:cond delay="2500"/>
                            </p:stCondLst>
                            <p:childTnLst>
                              <p:par>
                                <p:cTn id="79" presetID="1" presetClass="entr" presetSubtype="0" fill="hold" grpId="1" nodeType="after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childTnLst>
                          </p:cTn>
                        </p:par>
                        <p:par>
                          <p:cTn id="81" fill="hold">
                            <p:stCondLst>
                              <p:cond delay="2500"/>
                            </p:stCondLst>
                            <p:childTnLst>
                              <p:par>
                                <p:cTn id="82" presetID="42" presetClass="path" presetSubtype="0" accel="50000" decel="50000" fill="hold" grpId="0" nodeType="afterEffect">
                                  <p:stCondLst>
                                    <p:cond delay="0"/>
                                  </p:stCondLst>
                                  <p:childTnLst>
                                    <p:animMotion origin="layout" path="M -1.97708E-6 -4.44444E-6 L 0.00156 0.18056 " pathEditMode="relative" rAng="0" ptsTypes="AA">
                                      <p:cBhvr>
                                        <p:cTn id="83" dur="500" fill="hold"/>
                                        <p:tgtEl>
                                          <p:spTgt spid="59"/>
                                        </p:tgtEl>
                                        <p:attrNameLst>
                                          <p:attrName>ppt_x</p:attrName>
                                          <p:attrName>ppt_y</p:attrName>
                                        </p:attrNameLst>
                                      </p:cBhvr>
                                      <p:rCtr x="78" y="9028"/>
                                    </p:animMotion>
                                  </p:childTnLst>
                                </p:cTn>
                              </p:par>
                            </p:childTnLst>
                          </p:cTn>
                        </p:par>
                        <p:par>
                          <p:cTn id="84" fill="hold">
                            <p:stCondLst>
                              <p:cond delay="3000"/>
                            </p:stCondLst>
                            <p:childTnLst>
                              <p:par>
                                <p:cTn id="85" presetID="1" presetClass="entr" presetSubtype="0" fill="hold" grpId="1" nodeType="after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childTnLst>
                          </p:cTn>
                        </p:par>
                        <p:par>
                          <p:cTn id="87" fill="hold">
                            <p:stCondLst>
                              <p:cond delay="3000"/>
                            </p:stCondLst>
                            <p:childTnLst>
                              <p:par>
                                <p:cTn id="88" presetID="42" presetClass="path" presetSubtype="0" accel="50000" decel="50000" fill="hold" grpId="0" nodeType="afterEffect">
                                  <p:stCondLst>
                                    <p:cond delay="0"/>
                                  </p:stCondLst>
                                  <p:childTnLst>
                                    <p:animMotion origin="layout" path="M -8.4397E-7 0 L -8.4397E-7 0.25625 " pathEditMode="relative" rAng="0" ptsTypes="AA">
                                      <p:cBhvr>
                                        <p:cTn id="89" dur="500" fill="hold"/>
                                        <p:tgtEl>
                                          <p:spTgt spid="60"/>
                                        </p:tgtEl>
                                        <p:attrNameLst>
                                          <p:attrName>ppt_x</p:attrName>
                                          <p:attrName>ppt_y</p:attrName>
                                        </p:attrNameLst>
                                      </p:cBhvr>
                                      <p:rCtr x="0" y="12801"/>
                                    </p:animMotion>
                                  </p:childTnLst>
                                </p:cTn>
                              </p:par>
                            </p:childTnLst>
                          </p:cTn>
                        </p:par>
                        <p:par>
                          <p:cTn id="90" fill="hold">
                            <p:stCondLst>
                              <p:cond delay="3500"/>
                            </p:stCondLst>
                            <p:childTnLst>
                              <p:par>
                                <p:cTn id="91" presetID="1" presetClass="entr" presetSubtype="0" fill="hold" grpId="1" nodeType="after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par>
                          <p:cTn id="93" fill="hold">
                            <p:stCondLst>
                              <p:cond delay="3500"/>
                            </p:stCondLst>
                            <p:childTnLst>
                              <p:par>
                                <p:cTn id="94" presetID="42" presetClass="path" presetSubtype="0" accel="50000" decel="50000" fill="hold" grpId="0" nodeType="afterEffect">
                                  <p:stCondLst>
                                    <p:cond delay="0"/>
                                  </p:stCondLst>
                                  <p:childTnLst>
                                    <p:animMotion origin="layout" path="M -4.37614E-7 0 L -4.37614E-7 0.25625 " pathEditMode="relative" rAng="0" ptsTypes="AA">
                                      <p:cBhvr>
                                        <p:cTn id="95" dur="500" fill="hold"/>
                                        <p:tgtEl>
                                          <p:spTgt spid="61"/>
                                        </p:tgtEl>
                                        <p:attrNameLst>
                                          <p:attrName>ppt_x</p:attrName>
                                          <p:attrName>ppt_y</p:attrName>
                                        </p:attrNameLst>
                                      </p:cBhvr>
                                      <p:rCtr x="0" y="12801"/>
                                    </p:animMotion>
                                  </p:childTnLst>
                                </p:cTn>
                              </p:par>
                            </p:childTnLst>
                          </p:cTn>
                        </p:par>
                        <p:par>
                          <p:cTn id="96" fill="hold">
                            <p:stCondLst>
                              <p:cond delay="4000"/>
                            </p:stCondLst>
                            <p:childTnLst>
                              <p:par>
                                <p:cTn id="97" presetID="1" presetClass="entr" presetSubtype="0" fill="hold" grpId="1" nodeType="after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childTnLst>
                          </p:cTn>
                        </p:par>
                        <p:par>
                          <p:cTn id="99" fill="hold">
                            <p:stCondLst>
                              <p:cond delay="4000"/>
                            </p:stCondLst>
                            <p:childTnLst>
                              <p:par>
                                <p:cTn id="100" presetID="42" presetClass="path" presetSubtype="0" accel="50000" decel="50000" fill="hold" grpId="0" nodeType="afterEffect">
                                  <p:stCondLst>
                                    <p:cond delay="0"/>
                                  </p:stCondLst>
                                  <p:childTnLst>
                                    <p:animMotion origin="layout" path="M -3.49049E-6 -4.44444E-6 L -3.49049E-6 0.18056 " pathEditMode="relative" rAng="0" ptsTypes="AA">
                                      <p:cBhvr>
                                        <p:cTn id="101" dur="500" fill="hold"/>
                                        <p:tgtEl>
                                          <p:spTgt spid="62"/>
                                        </p:tgtEl>
                                        <p:attrNameLst>
                                          <p:attrName>ppt_x</p:attrName>
                                          <p:attrName>ppt_y</p:attrName>
                                        </p:attrNameLst>
                                      </p:cBhvr>
                                      <p:rCtr x="0" y="9028"/>
                                    </p:animMotion>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75"/>
                                        </p:tgtEl>
                                        <p:attrNameLst>
                                          <p:attrName>style.visibility</p:attrName>
                                        </p:attrNameLst>
                                      </p:cBhvr>
                                      <p:to>
                                        <p:strVal val="visible"/>
                                      </p:to>
                                    </p:set>
                                  </p:childTnLst>
                                </p:cTn>
                              </p:par>
                              <p:par>
                                <p:cTn id="106" presetID="1" presetClass="exit" presetSubtype="0" fill="hold" grpId="2" nodeType="withEffect">
                                  <p:stCondLst>
                                    <p:cond delay="0"/>
                                  </p:stCondLst>
                                  <p:childTnLst>
                                    <p:set>
                                      <p:cBhvr>
                                        <p:cTn id="107" dur="1" fill="hold">
                                          <p:stCondLst>
                                            <p:cond delay="0"/>
                                          </p:stCondLst>
                                        </p:cTn>
                                        <p:tgtEl>
                                          <p:spTgt spid="54"/>
                                        </p:tgtEl>
                                        <p:attrNameLst>
                                          <p:attrName>style.visibility</p:attrName>
                                        </p:attrNameLst>
                                      </p:cBhvr>
                                      <p:to>
                                        <p:strVal val="hidden"/>
                                      </p:to>
                                    </p:set>
                                  </p:childTnLst>
                                </p:cTn>
                              </p:par>
                              <p:par>
                                <p:cTn id="108" presetID="1" presetClass="exit" presetSubtype="0" fill="hold" grpId="2" nodeType="withEffect">
                                  <p:stCondLst>
                                    <p:cond delay="0"/>
                                  </p:stCondLst>
                                  <p:childTnLst>
                                    <p:set>
                                      <p:cBhvr>
                                        <p:cTn id="109" dur="1" fill="hold">
                                          <p:stCondLst>
                                            <p:cond delay="0"/>
                                          </p:stCondLst>
                                        </p:cTn>
                                        <p:tgtEl>
                                          <p:spTgt spid="56"/>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57"/>
                                        </p:tgtEl>
                                        <p:attrNameLst>
                                          <p:attrName>style.visibility</p:attrName>
                                        </p:attrNameLst>
                                      </p:cBhvr>
                                      <p:to>
                                        <p:strVal val="hidden"/>
                                      </p:to>
                                    </p:set>
                                  </p:childTnLst>
                                </p:cTn>
                              </p:par>
                              <p:par>
                                <p:cTn id="112" presetID="1" presetClass="exit" presetSubtype="0" fill="hold" grpId="2" nodeType="withEffect">
                                  <p:stCondLst>
                                    <p:cond delay="0"/>
                                  </p:stCondLst>
                                  <p:childTnLst>
                                    <p:set>
                                      <p:cBhvr>
                                        <p:cTn id="113" dur="1" fill="hold">
                                          <p:stCondLst>
                                            <p:cond delay="0"/>
                                          </p:stCondLst>
                                        </p:cTn>
                                        <p:tgtEl>
                                          <p:spTgt spid="58"/>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59"/>
                                        </p:tgtEl>
                                        <p:attrNameLst>
                                          <p:attrName>style.visibility</p:attrName>
                                        </p:attrNameLst>
                                      </p:cBhvr>
                                      <p:to>
                                        <p:strVal val="hidden"/>
                                      </p:to>
                                    </p:set>
                                  </p:childTnLst>
                                </p:cTn>
                              </p:par>
                              <p:par>
                                <p:cTn id="116" presetID="1" presetClass="exit" presetSubtype="0" fill="hold" grpId="2" nodeType="withEffect">
                                  <p:stCondLst>
                                    <p:cond delay="0"/>
                                  </p:stCondLst>
                                  <p:childTnLst>
                                    <p:set>
                                      <p:cBhvr>
                                        <p:cTn id="117" dur="1" fill="hold">
                                          <p:stCondLst>
                                            <p:cond delay="0"/>
                                          </p:stCondLst>
                                        </p:cTn>
                                        <p:tgtEl>
                                          <p:spTgt spid="60"/>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61"/>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62"/>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1"/>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63"/>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3"/>
                                        </p:tgtEl>
                                      </p:cBhvr>
                                    </p:animEffect>
                                    <p:set>
                                      <p:cBhvr>
                                        <p:cTn id="128" dur="1" fill="hold">
                                          <p:stCondLst>
                                            <p:cond delay="499"/>
                                          </p:stCondLst>
                                        </p:cTn>
                                        <p:tgtEl>
                                          <p:spTgt spid="4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2"/>
                                        </p:tgtEl>
                                      </p:cBhvr>
                                    </p:animEffect>
                                    <p:set>
                                      <p:cBhvr>
                                        <p:cTn id="131" dur="1" fill="hold">
                                          <p:stCondLst>
                                            <p:cond delay="499"/>
                                          </p:stCondLst>
                                        </p:cTn>
                                        <p:tgtEl>
                                          <p:spTgt spid="42"/>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1"/>
                                        </p:tgtEl>
                                      </p:cBhvr>
                                    </p:animEffect>
                                    <p:set>
                                      <p:cBhvr>
                                        <p:cTn id="134" dur="1" fill="hold">
                                          <p:stCondLst>
                                            <p:cond delay="499"/>
                                          </p:stCondLst>
                                        </p:cTn>
                                        <p:tgtEl>
                                          <p:spTgt spid="4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21"/>
                                        </p:tgtEl>
                                      </p:cBhvr>
                                    </p:animEffect>
                                    <p:set>
                                      <p:cBhvr>
                                        <p:cTn id="137" dur="1" fill="hold">
                                          <p:stCondLst>
                                            <p:cond delay="499"/>
                                          </p:stCondLst>
                                        </p:cTn>
                                        <p:tgtEl>
                                          <p:spTgt spid="21"/>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8"/>
                                        </p:tgtEl>
                                      </p:cBhvr>
                                    </p:animEffect>
                                    <p:set>
                                      <p:cBhvr>
                                        <p:cTn id="143" dur="1" fill="hold">
                                          <p:stCondLst>
                                            <p:cond delay="499"/>
                                          </p:stCondLst>
                                        </p:cTn>
                                        <p:tgtEl>
                                          <p:spTgt spid="28"/>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7"/>
                                        </p:tgtEl>
                                      </p:cBhvr>
                                    </p:animEffect>
                                    <p:set>
                                      <p:cBhvr>
                                        <p:cTn id="146" dur="1" fill="hold">
                                          <p:stCondLst>
                                            <p:cond delay="499"/>
                                          </p:stCondLst>
                                        </p:cTn>
                                        <p:tgtEl>
                                          <p:spTgt spid="27"/>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5"/>
                                        </p:tgtEl>
                                      </p:cBhvr>
                                    </p:animEffect>
                                    <p:set>
                                      <p:cBhvr>
                                        <p:cTn id="149" dur="1" fill="hold">
                                          <p:stCondLst>
                                            <p:cond delay="499"/>
                                          </p:stCondLst>
                                        </p:cTn>
                                        <p:tgtEl>
                                          <p:spTgt spid="25"/>
                                        </p:tgtEl>
                                        <p:attrNameLst>
                                          <p:attrName>style.visibility</p:attrName>
                                        </p:attrNameLst>
                                      </p:cBhvr>
                                      <p:to>
                                        <p:strVal val="hidden"/>
                                      </p:to>
                                    </p:set>
                                  </p:childTnLst>
                                </p:cTn>
                              </p:par>
                              <p:par>
                                <p:cTn id="150" presetID="10" presetClass="entr" presetSubtype="0" fill="hold" grpId="0" nodeType="withEffect">
                                  <p:stCondLst>
                                    <p:cond delay="0"/>
                                  </p:stCondLst>
                                  <p:childTnLst>
                                    <p:set>
                                      <p:cBhvr>
                                        <p:cTn id="151" dur="1" fill="hold">
                                          <p:stCondLst>
                                            <p:cond delay="0"/>
                                          </p:stCondLst>
                                        </p:cTn>
                                        <p:tgtEl>
                                          <p:spTgt spid="64"/>
                                        </p:tgtEl>
                                        <p:attrNameLst>
                                          <p:attrName>style.visibility</p:attrName>
                                        </p:attrNameLst>
                                      </p:cBhvr>
                                      <p:to>
                                        <p:strVal val="visible"/>
                                      </p:to>
                                    </p:set>
                                    <p:animEffect transition="in" filter="fade">
                                      <p:cBhvr>
                                        <p:cTn id="152" dur="500"/>
                                        <p:tgtEl>
                                          <p:spTgt spid="64"/>
                                        </p:tgtEl>
                                      </p:cBhvr>
                                    </p:animEffect>
                                  </p:childTnLst>
                                </p:cTn>
                              </p:par>
                              <p:par>
                                <p:cTn id="153" presetID="10" presetClass="exit" presetSubtype="0" fill="hold" nodeType="withEffect">
                                  <p:stCondLst>
                                    <p:cond delay="0"/>
                                  </p:stCondLst>
                                  <p:childTnLst>
                                    <p:animEffect transition="out" filter="fade">
                                      <p:cBhvr>
                                        <p:cTn id="154" dur="500"/>
                                        <p:tgtEl>
                                          <p:spTgt spid="30"/>
                                        </p:tgtEl>
                                      </p:cBhvr>
                                    </p:animEffect>
                                    <p:set>
                                      <p:cBhvr>
                                        <p:cTn id="155" dur="1" fill="hold">
                                          <p:stCondLst>
                                            <p:cond delay="499"/>
                                          </p:stCondLst>
                                        </p:cTn>
                                        <p:tgtEl>
                                          <p:spTgt spid="30"/>
                                        </p:tgtEl>
                                        <p:attrNameLst>
                                          <p:attrName>style.visibility</p:attrName>
                                        </p:attrNameLst>
                                      </p:cBhvr>
                                      <p:to>
                                        <p:strVal val="hidden"/>
                                      </p:to>
                                    </p:set>
                                  </p:childTnLst>
                                </p:cTn>
                              </p:par>
                            </p:childTnLst>
                          </p:cTn>
                        </p:par>
                        <p:par>
                          <p:cTn id="156" fill="hold">
                            <p:stCondLst>
                              <p:cond delay="500"/>
                            </p:stCondLst>
                            <p:childTnLst>
                              <p:par>
                                <p:cTn id="157" presetID="43" presetClass="path" presetSubtype="0" accel="50000" decel="50000" fill="hold" nodeType="afterEffect">
                                  <p:stCondLst>
                                    <p:cond delay="0"/>
                                  </p:stCondLst>
                                  <p:childTnLst>
                                    <p:animMotion origin="layout" path="M -1.21125E-6 0 L 0.16515 0 C 0.23926 0 0.33069 -0.07755 0.33069 -0.13958 L 0.33069 -0.27847 " pathEditMode="relative" rAng="0" ptsTypes="AAAA">
                                      <p:cBhvr>
                                        <p:cTn id="158" dur="2000" fill="hold"/>
                                        <p:tgtEl>
                                          <p:spTgt spid="75"/>
                                        </p:tgtEl>
                                        <p:attrNameLst>
                                          <p:attrName>ppt_x</p:attrName>
                                          <p:attrName>ppt_y</p:attrName>
                                        </p:attrNameLst>
                                      </p:cBhvr>
                                      <p:rCtr x="16528" y="-13935"/>
                                    </p:animMotion>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8"/>
                                        </p:tgtEl>
                                        <p:attrNameLst>
                                          <p:attrName>style.visibility</p:attrName>
                                        </p:attrNameLst>
                                      </p:cBhvr>
                                      <p:to>
                                        <p:strVal val="visible"/>
                                      </p:to>
                                    </p:set>
                                  </p:childTnLst>
                                </p:cTn>
                              </p:par>
                            </p:childTnLst>
                          </p:cTn>
                        </p:par>
                        <p:par>
                          <p:cTn id="165" fill="hold">
                            <p:stCondLst>
                              <p:cond delay="0"/>
                            </p:stCondLst>
                            <p:childTnLst>
                              <p:par>
                                <p:cTn id="166" presetID="42" presetClass="exit" presetSubtype="0" fill="hold" grpId="1" nodeType="afterEffect">
                                  <p:stCondLst>
                                    <p:cond delay="1000"/>
                                  </p:stCondLst>
                                  <p:childTnLst>
                                    <p:animEffect transition="out" filter="fade">
                                      <p:cBhvr>
                                        <p:cTn id="167" dur="1000"/>
                                        <p:tgtEl>
                                          <p:spTgt spid="76"/>
                                        </p:tgtEl>
                                      </p:cBhvr>
                                    </p:animEffect>
                                    <p:anim calcmode="lin" valueType="num">
                                      <p:cBhvr>
                                        <p:cTn id="168" dur="1000"/>
                                        <p:tgtEl>
                                          <p:spTgt spid="76"/>
                                        </p:tgtEl>
                                        <p:attrNameLst>
                                          <p:attrName>ppt_x</p:attrName>
                                        </p:attrNameLst>
                                      </p:cBhvr>
                                      <p:tavLst>
                                        <p:tav tm="0">
                                          <p:val>
                                            <p:strVal val="ppt_x"/>
                                          </p:val>
                                        </p:tav>
                                        <p:tav tm="100000">
                                          <p:val>
                                            <p:strVal val="ppt_x"/>
                                          </p:val>
                                        </p:tav>
                                      </p:tavLst>
                                    </p:anim>
                                    <p:anim calcmode="lin" valueType="num">
                                      <p:cBhvr>
                                        <p:cTn id="169" dur="1000"/>
                                        <p:tgtEl>
                                          <p:spTgt spid="76"/>
                                        </p:tgtEl>
                                        <p:attrNameLst>
                                          <p:attrName>ppt_y</p:attrName>
                                        </p:attrNameLst>
                                      </p:cBhvr>
                                      <p:tavLst>
                                        <p:tav tm="0">
                                          <p:val>
                                            <p:strVal val="ppt_y"/>
                                          </p:val>
                                        </p:tav>
                                        <p:tav tm="100000">
                                          <p:val>
                                            <p:strVal val="ppt_y+.1"/>
                                          </p:val>
                                        </p:tav>
                                      </p:tavLst>
                                    </p:anim>
                                    <p:set>
                                      <p:cBhvr>
                                        <p:cTn id="170" dur="1" fill="hold">
                                          <p:stCondLst>
                                            <p:cond delay="999"/>
                                          </p:stCondLst>
                                        </p:cTn>
                                        <p:tgtEl>
                                          <p:spTgt spid="76"/>
                                        </p:tgtEl>
                                        <p:attrNameLst>
                                          <p:attrName>style.visibility</p:attrName>
                                        </p:attrNameLst>
                                      </p:cBhvr>
                                      <p:to>
                                        <p:strVal val="hidden"/>
                                      </p:to>
                                    </p:set>
                                  </p:childTnLst>
                                </p:cTn>
                              </p:par>
                            </p:childTnLst>
                          </p:cTn>
                        </p:par>
                        <p:par>
                          <p:cTn id="171" fill="hold">
                            <p:stCondLst>
                              <p:cond delay="2000"/>
                            </p:stCondLst>
                            <p:childTnLst>
                              <p:par>
                                <p:cTn id="172" presetID="26" presetClass="entr" presetSubtype="0" fill="hold" grpId="0" nodeType="afterEffect">
                                  <p:stCondLst>
                                    <p:cond delay="0"/>
                                  </p:stCondLst>
                                  <p:childTnLst>
                                    <p:set>
                                      <p:cBhvr>
                                        <p:cTn id="173" dur="1" fill="hold">
                                          <p:stCondLst>
                                            <p:cond delay="0"/>
                                          </p:stCondLst>
                                        </p:cTn>
                                        <p:tgtEl>
                                          <p:spTgt spid="77"/>
                                        </p:tgtEl>
                                        <p:attrNameLst>
                                          <p:attrName>style.visibility</p:attrName>
                                        </p:attrNameLst>
                                      </p:cBhvr>
                                      <p:to>
                                        <p:strVal val="visible"/>
                                      </p:to>
                                    </p:set>
                                    <p:animEffect transition="in" filter="wipe(down)">
                                      <p:cBhvr>
                                        <p:cTn id="174" dur="580">
                                          <p:stCondLst>
                                            <p:cond delay="0"/>
                                          </p:stCondLst>
                                        </p:cTn>
                                        <p:tgtEl>
                                          <p:spTgt spid="77"/>
                                        </p:tgtEl>
                                      </p:cBhvr>
                                    </p:animEffect>
                                    <p:anim calcmode="lin" valueType="num">
                                      <p:cBhvr>
                                        <p:cTn id="175"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80" dur="26">
                                          <p:stCondLst>
                                            <p:cond delay="650"/>
                                          </p:stCondLst>
                                        </p:cTn>
                                        <p:tgtEl>
                                          <p:spTgt spid="77"/>
                                        </p:tgtEl>
                                      </p:cBhvr>
                                      <p:to x="100000" y="60000"/>
                                    </p:animScale>
                                    <p:animScale>
                                      <p:cBhvr>
                                        <p:cTn id="181" dur="166" decel="50000">
                                          <p:stCondLst>
                                            <p:cond delay="676"/>
                                          </p:stCondLst>
                                        </p:cTn>
                                        <p:tgtEl>
                                          <p:spTgt spid="77"/>
                                        </p:tgtEl>
                                      </p:cBhvr>
                                      <p:to x="100000" y="100000"/>
                                    </p:animScale>
                                    <p:animScale>
                                      <p:cBhvr>
                                        <p:cTn id="182" dur="26">
                                          <p:stCondLst>
                                            <p:cond delay="1312"/>
                                          </p:stCondLst>
                                        </p:cTn>
                                        <p:tgtEl>
                                          <p:spTgt spid="77"/>
                                        </p:tgtEl>
                                      </p:cBhvr>
                                      <p:to x="100000" y="80000"/>
                                    </p:animScale>
                                    <p:animScale>
                                      <p:cBhvr>
                                        <p:cTn id="183" dur="166" decel="50000">
                                          <p:stCondLst>
                                            <p:cond delay="1338"/>
                                          </p:stCondLst>
                                        </p:cTn>
                                        <p:tgtEl>
                                          <p:spTgt spid="77"/>
                                        </p:tgtEl>
                                      </p:cBhvr>
                                      <p:to x="100000" y="100000"/>
                                    </p:animScale>
                                    <p:animScale>
                                      <p:cBhvr>
                                        <p:cTn id="184" dur="26">
                                          <p:stCondLst>
                                            <p:cond delay="1642"/>
                                          </p:stCondLst>
                                        </p:cTn>
                                        <p:tgtEl>
                                          <p:spTgt spid="77"/>
                                        </p:tgtEl>
                                      </p:cBhvr>
                                      <p:to x="100000" y="90000"/>
                                    </p:animScale>
                                    <p:animScale>
                                      <p:cBhvr>
                                        <p:cTn id="185" dur="166" decel="50000">
                                          <p:stCondLst>
                                            <p:cond delay="1668"/>
                                          </p:stCondLst>
                                        </p:cTn>
                                        <p:tgtEl>
                                          <p:spTgt spid="77"/>
                                        </p:tgtEl>
                                      </p:cBhvr>
                                      <p:to x="100000" y="100000"/>
                                    </p:animScale>
                                    <p:animScale>
                                      <p:cBhvr>
                                        <p:cTn id="186" dur="26">
                                          <p:stCondLst>
                                            <p:cond delay="1808"/>
                                          </p:stCondLst>
                                        </p:cTn>
                                        <p:tgtEl>
                                          <p:spTgt spid="77"/>
                                        </p:tgtEl>
                                      </p:cBhvr>
                                      <p:to x="100000" y="95000"/>
                                    </p:animScale>
                                    <p:animScale>
                                      <p:cBhvr>
                                        <p:cTn id="187" dur="166" decel="50000">
                                          <p:stCondLst>
                                            <p:cond delay="1834"/>
                                          </p:stCondLst>
                                        </p:cTn>
                                        <p:tgtEl>
                                          <p:spTgt spid="77"/>
                                        </p:tgtEl>
                                      </p:cBhvr>
                                      <p:to x="100000" y="100000"/>
                                    </p:animScale>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82"/>
                                        </p:tgtEl>
                                        <p:attrNameLst>
                                          <p:attrName>style.visibility</p:attrName>
                                        </p:attrNameLst>
                                      </p:cBhvr>
                                      <p:to>
                                        <p:strVal val="visible"/>
                                      </p:to>
                                    </p:set>
                                    <p:animEffect transition="in" filter="fade">
                                      <p:cBhvr>
                                        <p:cTn id="192" dur="500"/>
                                        <p:tgtEl>
                                          <p:spTgt spid="8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91"/>
                                        </p:tgtEl>
                                        <p:attrNameLst>
                                          <p:attrName>style.visibility</p:attrName>
                                        </p:attrNameLst>
                                      </p:cBhvr>
                                      <p:to>
                                        <p:strVal val="visible"/>
                                      </p:to>
                                    </p:set>
                                    <p:animEffect transition="in" filter="fade">
                                      <p:cBhvr>
                                        <p:cTn id="195" dur="500"/>
                                        <p:tgtEl>
                                          <p:spTgt spid="91"/>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92"/>
                                        </p:tgtEl>
                                        <p:attrNameLst>
                                          <p:attrName>style.visibility</p:attrName>
                                        </p:attrNameLst>
                                      </p:cBhvr>
                                      <p:to>
                                        <p:strVal val="visible"/>
                                      </p:to>
                                    </p:set>
                                    <p:animEffect transition="in" filter="fade">
                                      <p:cBhvr>
                                        <p:cTn id="198" dur="500"/>
                                        <p:tgtEl>
                                          <p:spTgt spid="92"/>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83"/>
                                        </p:tgtEl>
                                        <p:attrNameLst>
                                          <p:attrName>style.visibility</p:attrName>
                                        </p:attrNameLst>
                                      </p:cBhvr>
                                      <p:to>
                                        <p:strVal val="visible"/>
                                      </p:to>
                                    </p:set>
                                    <p:animEffect transition="in" filter="fade">
                                      <p:cBhvr>
                                        <p:cTn id="201" dur="500"/>
                                        <p:tgtEl>
                                          <p:spTgt spid="83"/>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84"/>
                                        </p:tgtEl>
                                        <p:attrNameLst>
                                          <p:attrName>style.visibility</p:attrName>
                                        </p:attrNameLst>
                                      </p:cBhvr>
                                      <p:to>
                                        <p:strVal val="visible"/>
                                      </p:to>
                                    </p:set>
                                    <p:animEffect transition="in" filter="fade">
                                      <p:cBhvr>
                                        <p:cTn id="204" dur="500"/>
                                        <p:tgtEl>
                                          <p:spTgt spid="84"/>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90"/>
                                        </p:tgtEl>
                                        <p:attrNameLst>
                                          <p:attrName>style.visibility</p:attrName>
                                        </p:attrNameLst>
                                      </p:cBhvr>
                                      <p:to>
                                        <p:strVal val="visible"/>
                                      </p:to>
                                    </p:set>
                                    <p:animEffect transition="in" filter="fade">
                                      <p:cBhvr>
                                        <p:cTn id="207" dur="500"/>
                                        <p:tgtEl>
                                          <p:spTgt spid="90"/>
                                        </p:tgtEl>
                                      </p:cBhvr>
                                    </p:animEffect>
                                  </p:childTnLst>
                                </p:cTn>
                              </p:par>
                              <p:par>
                                <p:cTn id="208" presetID="1" presetClass="exit" presetSubtype="0" fill="hold" grpId="1" nodeType="withEffect">
                                  <p:stCondLst>
                                    <p:cond delay="0"/>
                                  </p:stCondLst>
                                  <p:childTnLst>
                                    <p:set>
                                      <p:cBhvr>
                                        <p:cTn id="209" dur="1" fill="hold">
                                          <p:stCondLst>
                                            <p:cond delay="0"/>
                                          </p:stCondLst>
                                        </p:cTn>
                                        <p:tgtEl>
                                          <p:spTgt spid="78"/>
                                        </p:tgtEl>
                                        <p:attrNameLst>
                                          <p:attrName>style.visibility</p:attrName>
                                        </p:attrNameLst>
                                      </p:cBhvr>
                                      <p:to>
                                        <p:strVal val="hidden"/>
                                      </p:to>
                                    </p:set>
                                  </p:childTnLst>
                                </p:cTn>
                              </p:par>
                              <p:par>
                                <p:cTn id="210" presetID="1" presetClass="entr" presetSubtype="0" fill="hold" grpId="0" nodeType="withEffect">
                                  <p:stCondLst>
                                    <p:cond delay="0"/>
                                  </p:stCondLst>
                                  <p:childTnLst>
                                    <p:set>
                                      <p:cBhvr>
                                        <p:cTn id="211" dur="1" fill="hold">
                                          <p:stCondLst>
                                            <p:cond delay="0"/>
                                          </p:stCondLst>
                                        </p:cTn>
                                        <p:tgtEl>
                                          <p:spTgt spid="110"/>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02"/>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104"/>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05"/>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11"/>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06"/>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07"/>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08"/>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09"/>
                                        </p:tgtEl>
                                        <p:attrNameLst>
                                          <p:attrName>style.visibility</p:attrName>
                                        </p:attrNameLst>
                                      </p:cBhvr>
                                      <p:to>
                                        <p:strVal val="visible"/>
                                      </p:to>
                                    </p:set>
                                  </p:childTnLst>
                                </p:cTn>
                              </p:par>
                              <p:par>
                                <p:cTn id="228" presetID="1" presetClass="exit" presetSubtype="0" fill="hold" nodeType="withEffect">
                                  <p:stCondLst>
                                    <p:cond delay="0"/>
                                  </p:stCondLst>
                                  <p:childTnLst>
                                    <p:set>
                                      <p:cBhvr>
                                        <p:cTn id="229" dur="1" fill="hold">
                                          <p:stCondLst>
                                            <p:cond delay="0"/>
                                          </p:stCondLst>
                                        </p:cTn>
                                        <p:tgtEl>
                                          <p:spTgt spid="7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0" presetClass="path" presetSubtype="0" accel="50000" decel="50000" fill="hold" grpId="1" nodeType="clickEffect">
                                  <p:stCondLst>
                                    <p:cond delay="0"/>
                                  </p:stCondLst>
                                  <p:childTnLst>
                                    <p:animMotion origin="layout" path="M -4.733E-6 2.96296E-6 L -4.733E-6 0.00023 C 0.0004 0.00787 0.00053 0.01666 0.00157 0.025 C 0.00196 0.02847 0.00235 0.03055 0.00313 0.03426 L 0.00365 0.03703 C 0.00378 0.03796 0.00378 0.03889 0.00417 0.03981 C 0.00613 0.04514 0.00443 0.03981 0.00574 0.04537 C 0.006 0.04652 0.00639 0.04768 0.00678 0.04907 C 0.00691 0.04977 0.00704 0.05069 0.0073 0.05185 C 0.00743 0.05301 0.00743 0.05416 0.00782 0.05555 C 0.00795 0.05648 0.0086 0.05717 0.00886 0.05833 C 0.00925 0.05995 0.00951 0.06203 0.0099 0.06389 C 0.01003 0.06481 0.01003 0.06597 0.01042 0.06666 C 0.01212 0.06967 0.01277 0.07037 0.01407 0.075 C 0.01485 0.07777 0.01589 0.08194 0.0172 0.08426 C 0.01772 0.08518 0.01824 0.08588 0.01876 0.08703 C 0.01915 0.08773 0.01928 0.08889 0.0198 0.08981 C 0.02097 0.09236 0.02136 0.09259 0.02293 0.09444 C 0.02475 0.0993 0.02345 0.09629 0.0271 0.10277 C 0.02892 0.10602 0.02788 0.10509 0.03022 0.10648 C 0.03309 0.11435 0.02827 0.10208 0.03439 0.11296 C 0.03543 0.11481 0.03608 0.11713 0.03751 0.11852 C 0.04377 0.12407 0.03595 0.1169 0.04116 0.12222 C 0.04181 0.12268 0.04246 0.12315 0.04325 0.12407 C 0.04429 0.125 0.04533 0.12639 0.04637 0.12777 C 0.04689 0.12824 0.04728 0.12916 0.04793 0.12963 C 0.05015 0.13078 0.04885 0.13009 0.05158 0.13148 C 0.05653 0.14027 0.05015 0.12963 0.05471 0.13518 C 0.05523 0.13588 0.05562 0.13727 0.05627 0.13796 C 0.05718 0.13889 0.05835 0.13865 0.0594 0.13981 C 0.06382 0.1449 0.05809 0.13865 0.06252 0.14259 C 0.06304 0.14305 0.06343 0.14398 0.06408 0.14444 C 0.06474 0.1449 0.06539 0.1449 0.06617 0.14537 C 0.07242 0.14861 0.06656 0.14583 0.07138 0.14815 C 0.07177 0.14861 0.07424 0.15208 0.07502 0.15277 C 0.07541 0.15301 0.07607 0.15301 0.07659 0.1537 C 0.07763 0.15463 0.07867 0.15602 0.07971 0.1574 L 0.0844 0.16296 C 0.08818 0.16736 0.08349 0.16157 0.08753 0.16759 C 0.08792 0.16828 0.08857 0.16852 0.08909 0.16944 C 0.08961 0.17014 0.09065 0.17222 0.09065 0.17245 L 0.09065 0.17222 " pathEditMode="relative" rAng="0" ptsTypes="AAAAAAAAAAAAAAAAAAAAAAAAAAAAAAAAAAAAAAAAAA">
                                      <p:cBhvr>
                                        <p:cTn id="233" dur="500" fill="hold"/>
                                        <p:tgtEl>
                                          <p:spTgt spid="102"/>
                                        </p:tgtEl>
                                        <p:attrNameLst>
                                          <p:attrName>ppt_x</p:attrName>
                                          <p:attrName>ppt_y</p:attrName>
                                        </p:attrNameLst>
                                      </p:cBhvr>
                                      <p:rCtr x="4532" y="8611"/>
                                    </p:animMotion>
                                  </p:childTnLst>
                                </p:cTn>
                              </p:par>
                            </p:childTnLst>
                          </p:cTn>
                        </p:par>
                        <p:par>
                          <p:cTn id="234" fill="hold">
                            <p:stCondLst>
                              <p:cond delay="500"/>
                            </p:stCondLst>
                            <p:childTnLst>
                              <p:par>
                                <p:cTn id="235" presetID="0" presetClass="path" presetSubtype="0" accel="50000" decel="50000" fill="hold" grpId="3" nodeType="afterEffect">
                                  <p:stCondLst>
                                    <p:cond delay="0"/>
                                  </p:stCondLst>
                                  <p:childTnLst>
                                    <p:animMotion origin="layout" path="M 0.09065 0.17222 L 0.09065 0.17245 C 0.09248 0.17014 0.0943 0.16782 0.09638 0.16551 C 0.09704 0.16481 0.09782 0.16481 0.0986 0.16412 C 0.10472 0.15926 0.09847 0.16342 0.10355 0.16042 C 0.11071 0.16065 0.11761 0.16088 0.12478 0.16157 C 0.12751 0.1618 0.12842 0.1625 0.13051 0.16551 C 0.13103 0.1662 0.13142 0.16759 0.13194 0.16829 C 0.13337 0.17014 0.13494 0.17176 0.13624 0.17361 L 0.13845 0.17639 C 0.13923 0.17731 0.14002 0.17801 0.14067 0.17893 C 0.14275 0.1831 0.14158 0.18102 0.14431 0.18449 C 0.14483 0.18588 0.14522 0.18727 0.14575 0.18866 C 0.14627 0.18958 0.14679 0.19028 0.14731 0.1912 C 0.14822 0.19375 0.14926 0.19653 0.15004 0.1993 C 0.152 0.20625 0.15096 0.20324 0.15304 0.20879 C 0.15473 0.21805 0.15343 0.21481 0.1559 0.21967 C 0.15617 0.22176 0.15643 0.2243 0.15669 0.22639 C 0.15695 0.22801 0.15734 0.22986 0.15747 0.23171 C 0.15773 0.23704 0.15773 0.24259 0.15812 0.24792 C 0.15825 0.24977 0.15877 0.25139 0.1589 0.25347 C 0.1589 0.25741 0.1589 0.26157 0.1589 0.26551 L 0.1589 0.26597 " pathEditMode="fixed" rAng="0" ptsTypes="AAAAAAAAAAAAAAAAAAAAAAA">
                                      <p:cBhvr>
                                        <p:cTn id="236" dur="500" fill="hold"/>
                                        <p:tgtEl>
                                          <p:spTgt spid="102"/>
                                        </p:tgtEl>
                                        <p:attrNameLst>
                                          <p:attrName>ppt_x</p:attrName>
                                          <p:attrName>ppt_y</p:attrName>
                                        </p:attrNameLst>
                                      </p:cBhvr>
                                      <p:rCtr x="3412" y="4097"/>
                                    </p:animMotion>
                                  </p:childTnLst>
                                </p:cTn>
                              </p:par>
                            </p:childTnLst>
                          </p:cTn>
                        </p:par>
                        <p:par>
                          <p:cTn id="237" fill="hold">
                            <p:stCondLst>
                              <p:cond delay="1000"/>
                            </p:stCondLst>
                            <p:childTnLst>
                              <p:par>
                                <p:cTn id="238" presetID="10" presetClass="exit" presetSubtype="0" fill="hold" grpId="2" nodeType="afterEffect">
                                  <p:stCondLst>
                                    <p:cond delay="0"/>
                                  </p:stCondLst>
                                  <p:childTnLst>
                                    <p:animEffect transition="out" filter="fade">
                                      <p:cBhvr>
                                        <p:cTn id="239" dur="200"/>
                                        <p:tgtEl>
                                          <p:spTgt spid="102"/>
                                        </p:tgtEl>
                                      </p:cBhvr>
                                    </p:animEffect>
                                    <p:set>
                                      <p:cBhvr>
                                        <p:cTn id="240" dur="1" fill="hold">
                                          <p:stCondLst>
                                            <p:cond delay="199"/>
                                          </p:stCondLst>
                                        </p:cTn>
                                        <p:tgtEl>
                                          <p:spTgt spid="102"/>
                                        </p:tgtEl>
                                        <p:attrNameLst>
                                          <p:attrName>style.visibility</p:attrName>
                                        </p:attrNameLst>
                                      </p:cBhvr>
                                      <p:to>
                                        <p:strVal val="hidden"/>
                                      </p:to>
                                    </p:set>
                                  </p:childTnLst>
                                </p:cTn>
                              </p:par>
                            </p:childTnLst>
                          </p:cTn>
                        </p:par>
                        <p:par>
                          <p:cTn id="241" fill="hold">
                            <p:stCondLst>
                              <p:cond delay="1200"/>
                            </p:stCondLst>
                            <p:childTnLst>
                              <p:par>
                                <p:cTn id="242" presetID="26" presetClass="emph" presetSubtype="0" fill="hold" grpId="2" nodeType="afterEffect">
                                  <p:stCondLst>
                                    <p:cond delay="0"/>
                                  </p:stCondLst>
                                  <p:childTnLst>
                                    <p:animEffect transition="out" filter="fade">
                                      <p:cBhvr>
                                        <p:cTn id="243" dur="200" tmFilter="0, 0; .2, .5; .8, .5; 1, 0"/>
                                        <p:tgtEl>
                                          <p:spTgt spid="90"/>
                                        </p:tgtEl>
                                      </p:cBhvr>
                                    </p:animEffect>
                                    <p:animScale>
                                      <p:cBhvr>
                                        <p:cTn id="244" dur="100" autoRev="1" fill="hold"/>
                                        <p:tgtEl>
                                          <p:spTgt spid="90"/>
                                        </p:tgtEl>
                                      </p:cBhvr>
                                      <p:by x="105000" y="105000"/>
                                    </p:animScale>
                                  </p:childTnLst>
                                </p:cTn>
                              </p:par>
                            </p:childTnLst>
                          </p:cTn>
                        </p:par>
                        <p:par>
                          <p:cTn id="245" fill="hold">
                            <p:stCondLst>
                              <p:cond delay="1400"/>
                            </p:stCondLst>
                            <p:childTnLst>
                              <p:par>
                                <p:cTn id="246" presetID="26" presetClass="emph" presetSubtype="0" fill="hold" grpId="2" nodeType="afterEffect">
                                  <p:stCondLst>
                                    <p:cond delay="0"/>
                                  </p:stCondLst>
                                  <p:childTnLst>
                                    <p:animEffect transition="out" filter="fade">
                                      <p:cBhvr>
                                        <p:cTn id="247" dur="200" tmFilter="0, 0; .2, .5; .8, .5; 1, 0"/>
                                        <p:tgtEl>
                                          <p:spTgt spid="91"/>
                                        </p:tgtEl>
                                      </p:cBhvr>
                                    </p:animEffect>
                                    <p:animScale>
                                      <p:cBhvr>
                                        <p:cTn id="248" dur="100" autoRev="1" fill="hold"/>
                                        <p:tgtEl>
                                          <p:spTgt spid="91"/>
                                        </p:tgtEl>
                                      </p:cBhvr>
                                      <p:by x="105000" y="105000"/>
                                    </p:animScale>
                                  </p:childTnLst>
                                </p:cTn>
                              </p:par>
                            </p:childTnLst>
                          </p:cTn>
                        </p:par>
                        <p:par>
                          <p:cTn id="249" fill="hold">
                            <p:stCondLst>
                              <p:cond delay="1600"/>
                            </p:stCondLst>
                            <p:childTnLst>
                              <p:par>
                                <p:cTn id="250" presetID="0" presetClass="path" presetSubtype="0" accel="50000" decel="50000" fill="hold" grpId="1" nodeType="afterEffect">
                                  <p:stCondLst>
                                    <p:cond delay="0"/>
                                  </p:stCondLst>
                                  <p:childTnLst>
                                    <p:animMotion origin="layout" path="M 1.24512E-6 4.81481E-6 L 1.24512E-6 0.00023 C 0.00117 0.00694 0.00169 0.01458 0.00365 0.02129 C 0.00469 0.025 0.00742 0.03449 0.00833 0.03888 C 0.00872 0.0412 0.00872 0.04398 0.00938 0.04629 C 0.01016 0.0493 0.01146 0.05162 0.0125 0.05462 C 0.01328 0.05717 0.01367 0.06018 0.01459 0.06296 C 0.01602 0.06782 0.01758 0.07268 0.01927 0.07777 C 0.01993 0.07986 0.02058 0.08217 0.02136 0.08425 C 0.0224 0.08703 0.02344 0.08958 0.02448 0.09259 C 0.02527 0.09513 0.02566 0.09814 0.02657 0.10092 C 0.02774 0.10532 0.0293 0.10949 0.03074 0.11388 C 0.03139 0.11597 0.0323 0.11782 0.03282 0.12037 C 0.0349 0.13171 0.03243 0.12083 0.03542 0.12962 C 0.03621 0.13194 0.03673 0.13449 0.03751 0.13703 C 0.03777 0.13819 0.03803 0.13935 0.03855 0.14074 C 0.04063 0.14722 0.03946 0.14375 0.0422 0.15092 C 0.04246 0.15185 0.04272 0.15277 0.04324 0.1537 C 0.04376 0.15462 0.04415 0.15555 0.0448 0.15648 C 0.04832 0.16134 0.04689 0.15879 0.05001 0.16203 C 0.05053 0.1625 0.05105 0.16319 0.05157 0.16388 C 0.05184 0.16481 0.0521 0.16574 0.05262 0.16666 C 0.05405 0.16921 0.05392 0.16782 0.05574 0.16944 C 0.05626 0.1699 0.05665 0.1706 0.05731 0.17129 C 0.0577 0.17152 0.05835 0.17175 0.05887 0.17222 C 0.05939 0.17268 0.05978 0.17337 0.06043 0.17407 C 0.06082 0.1743 0.06199 0.175 0.06199 0.17523 L 0.06199 0.175 " pathEditMode="relative" rAng="0" ptsTypes="AAAAAAAAAAAAAAAAAAAAAAAAAAAA">
                                      <p:cBhvr>
                                        <p:cTn id="251" dur="500" fill="hold"/>
                                        <p:tgtEl>
                                          <p:spTgt spid="77"/>
                                        </p:tgtEl>
                                        <p:attrNameLst>
                                          <p:attrName>ppt_x</p:attrName>
                                          <p:attrName>ppt_y</p:attrName>
                                        </p:attrNameLst>
                                      </p:cBhvr>
                                      <p:rCtr x="3100" y="8750"/>
                                    </p:animMotion>
                                  </p:childTnLst>
                                </p:cTn>
                              </p:par>
                            </p:childTnLst>
                          </p:cTn>
                        </p:par>
                        <p:par>
                          <p:cTn id="252" fill="hold">
                            <p:stCondLst>
                              <p:cond delay="2100"/>
                            </p:stCondLst>
                            <p:childTnLst>
                              <p:par>
                                <p:cTn id="253" presetID="0" presetClass="path" presetSubtype="0" accel="50000" decel="50000" fill="hold" grpId="3" nodeType="afterEffect">
                                  <p:stCondLst>
                                    <p:cond delay="0"/>
                                  </p:stCondLst>
                                  <p:childTnLst>
                                    <p:animMotion origin="layout" path="M 0.0616 0.17408 L 0.0616 0.17431 C 0.06356 0.17223 0.06525 0.16945 0.06746 0.16875 C 0.07632 0.16598 0.1025 0.16852 0.10784 0.16875 C 0.10862 0.16968 0.1094 0.17061 0.11005 0.1713 C 0.11109 0.17246 0.11214 0.17269 0.11305 0.17408 C 0.11461 0.17639 0.11748 0.18195 0.11748 0.18218 C 0.1193 0.19167 0.11656 0.17987 0.12047 0.18843 C 0.12086 0.18959 0.12073 0.19121 0.12112 0.19237 C 0.12373 0.2 0.12151 0.18866 0.12412 0.19885 C 0.12477 0.20139 0.12503 0.20417 0.12555 0.20672 L 0.12633 0.21065 C 0.12672 0.2176 0.12633 0.222 0.12777 0.22755 C 0.12816 0.2294 0.12881 0.23102 0.1292 0.23288 C 0.12985 0.23542 0.13076 0.24075 0.13076 0.24098 C 0.12998 0.26505 0.13441 0.26413 0.12855 0.26413 L 0.12855 0.26436 " pathEditMode="relative" rAng="0" ptsTypes="AAAAAAAAAAAAAAAAA">
                                      <p:cBhvr>
                                        <p:cTn id="254" dur="500" fill="hold"/>
                                        <p:tgtEl>
                                          <p:spTgt spid="77"/>
                                        </p:tgtEl>
                                        <p:attrNameLst>
                                          <p:attrName>ppt_x</p:attrName>
                                          <p:attrName>ppt_y</p:attrName>
                                        </p:attrNameLst>
                                      </p:cBhvr>
                                      <p:rCtr x="3490" y="4167"/>
                                    </p:animMotion>
                                  </p:childTnLst>
                                </p:cTn>
                              </p:par>
                            </p:childTnLst>
                          </p:cTn>
                        </p:par>
                        <p:par>
                          <p:cTn id="255" fill="hold">
                            <p:stCondLst>
                              <p:cond delay="2600"/>
                            </p:stCondLst>
                            <p:childTnLst>
                              <p:par>
                                <p:cTn id="256" presetID="10" presetClass="exit" presetSubtype="0" fill="hold" grpId="2" nodeType="afterEffect">
                                  <p:stCondLst>
                                    <p:cond delay="0"/>
                                  </p:stCondLst>
                                  <p:childTnLst>
                                    <p:animEffect transition="out" filter="fade">
                                      <p:cBhvr>
                                        <p:cTn id="257" dur="200"/>
                                        <p:tgtEl>
                                          <p:spTgt spid="77"/>
                                        </p:tgtEl>
                                      </p:cBhvr>
                                    </p:animEffect>
                                    <p:set>
                                      <p:cBhvr>
                                        <p:cTn id="258" dur="1" fill="hold">
                                          <p:stCondLst>
                                            <p:cond delay="199"/>
                                          </p:stCondLst>
                                        </p:cTn>
                                        <p:tgtEl>
                                          <p:spTgt spid="77"/>
                                        </p:tgtEl>
                                        <p:attrNameLst>
                                          <p:attrName>style.visibility</p:attrName>
                                        </p:attrNameLst>
                                      </p:cBhvr>
                                      <p:to>
                                        <p:strVal val="hidden"/>
                                      </p:to>
                                    </p:set>
                                  </p:childTnLst>
                                </p:cTn>
                              </p:par>
                            </p:childTnLst>
                          </p:cTn>
                        </p:par>
                        <p:par>
                          <p:cTn id="259" fill="hold">
                            <p:stCondLst>
                              <p:cond delay="2800"/>
                            </p:stCondLst>
                            <p:childTnLst>
                              <p:par>
                                <p:cTn id="260" presetID="26" presetClass="emph" presetSubtype="0" fill="hold" grpId="3" nodeType="afterEffect">
                                  <p:stCondLst>
                                    <p:cond delay="0"/>
                                  </p:stCondLst>
                                  <p:childTnLst>
                                    <p:animEffect transition="out" filter="fade">
                                      <p:cBhvr>
                                        <p:cTn id="261" dur="200" tmFilter="0, 0; .2, .5; .8, .5; 1, 0"/>
                                        <p:tgtEl>
                                          <p:spTgt spid="90"/>
                                        </p:tgtEl>
                                      </p:cBhvr>
                                    </p:animEffect>
                                    <p:animScale>
                                      <p:cBhvr>
                                        <p:cTn id="262" dur="100" autoRev="1" fill="hold"/>
                                        <p:tgtEl>
                                          <p:spTgt spid="90"/>
                                        </p:tgtEl>
                                      </p:cBhvr>
                                      <p:by x="105000" y="105000"/>
                                    </p:animScale>
                                  </p:childTnLst>
                                </p:cTn>
                              </p:par>
                            </p:childTnLst>
                          </p:cTn>
                        </p:par>
                        <p:par>
                          <p:cTn id="263" fill="hold">
                            <p:stCondLst>
                              <p:cond delay="3000"/>
                            </p:stCondLst>
                            <p:childTnLst>
                              <p:par>
                                <p:cTn id="264" presetID="26" presetClass="emph" presetSubtype="0" fill="hold" grpId="3" nodeType="afterEffect">
                                  <p:stCondLst>
                                    <p:cond delay="0"/>
                                  </p:stCondLst>
                                  <p:childTnLst>
                                    <p:animEffect transition="out" filter="fade">
                                      <p:cBhvr>
                                        <p:cTn id="265" dur="200" tmFilter="0, 0; .2, .5; .8, .5; 1, 0"/>
                                        <p:tgtEl>
                                          <p:spTgt spid="91"/>
                                        </p:tgtEl>
                                      </p:cBhvr>
                                    </p:animEffect>
                                    <p:animScale>
                                      <p:cBhvr>
                                        <p:cTn id="266" dur="100" autoRev="1" fill="hold"/>
                                        <p:tgtEl>
                                          <p:spTgt spid="91"/>
                                        </p:tgtEl>
                                      </p:cBhvr>
                                      <p:by x="105000" y="105000"/>
                                    </p:animScale>
                                  </p:childTnLst>
                                </p:cTn>
                              </p:par>
                            </p:childTnLst>
                          </p:cTn>
                        </p:par>
                        <p:par>
                          <p:cTn id="267" fill="hold">
                            <p:stCondLst>
                              <p:cond delay="3200"/>
                            </p:stCondLst>
                            <p:childTnLst>
                              <p:par>
                                <p:cTn id="268" presetID="0" presetClass="path" presetSubtype="0" accel="50000" decel="50000" fill="hold" grpId="1" nodeType="afterEffect">
                                  <p:stCondLst>
                                    <p:cond delay="0"/>
                                  </p:stCondLst>
                                  <p:childTnLst>
                                    <p:animMotion origin="layout" path="M 3.10498E-6 1.85185E-6 L 3.10498E-6 0.00023 C 0.00052 0.00301 0.00104 0.00602 0.00156 0.00926 C 0.00247 0.01551 0.00143 0.01041 0.00312 0.01852 C 0.00429 0.02407 0.00416 0.02222 0.00521 0.0287 C 0.0056 0.03102 0.00534 0.03379 0.00625 0.03611 C 0.00911 0.04398 0.0056 0.03379 0.00781 0.04166 C 0.00807 0.04259 0.00846 0.04329 0.00885 0.04444 C 0.00898 0.04514 0.00911 0.04629 0.00937 0.04722 C 0.00963 0.04861 0.01003 0.05023 0.01042 0.05185 C 0.01068 0.05555 0.01081 0.05764 0.01146 0.06111 C 0.01172 0.06296 0.01224 0.06458 0.0125 0.06666 C 0.01276 0.06875 0.01406 0.07986 0.01458 0.08241 C 0.01484 0.08426 0.01524 0.08588 0.01563 0.08796 C 0.01589 0.09028 0.01615 0.09282 0.01667 0.09537 C 0.01732 0.0993 0.01693 0.09699 0.01771 0.10185 C 0.01784 0.10509 0.01784 0.10856 0.01823 0.11204 C 0.01823 0.11296 0.01862 0.11366 0.01875 0.11481 C 0.01888 0.1169 0.01888 0.11898 0.01927 0.12129 C 0.0194 0.12315 0.01992 0.125 0.02031 0.12685 L 0.02084 0.12963 C 0.02097 0.13055 0.0211 0.13125 0.02136 0.13241 C 0.02214 0.13796 0.02162 0.13472 0.02292 0.14166 C 0.02305 0.14259 0.02318 0.14352 0.02344 0.14444 C 0.0237 0.1456 0.02409 0.14676 0.02448 0.14815 C 0.02578 0.15486 0.02513 0.15324 0.02605 0.15926 C 0.02618 0.16018 0.02644 0.16088 0.02657 0.16204 C 0.02657 0.16273 0.02709 0.16967 0.02761 0.17129 C 0.02813 0.17315 0.02904 0.17477 0.02969 0.17685 L 0.03021 0.1787 L 0.03021 0.17893 L 0.03021 0.1787 " pathEditMode="relative" rAng="0" ptsTypes="AAAAAAAAAAAAAAAAAAAAAAAAAAAAAAAA">
                                      <p:cBhvr>
                                        <p:cTn id="269" dur="500" fill="hold"/>
                                        <p:tgtEl>
                                          <p:spTgt spid="104"/>
                                        </p:tgtEl>
                                        <p:attrNameLst>
                                          <p:attrName>ppt_x</p:attrName>
                                          <p:attrName>ppt_y</p:attrName>
                                        </p:attrNameLst>
                                      </p:cBhvr>
                                      <p:rCtr x="1511" y="8935"/>
                                    </p:animMotion>
                                  </p:childTnLst>
                                </p:cTn>
                              </p:par>
                            </p:childTnLst>
                          </p:cTn>
                        </p:par>
                        <p:par>
                          <p:cTn id="270" fill="hold">
                            <p:stCondLst>
                              <p:cond delay="3700"/>
                            </p:stCondLst>
                            <p:childTnLst>
                              <p:par>
                                <p:cTn id="271" presetID="0" presetClass="path" presetSubtype="0" accel="50000" decel="50000" fill="hold" grpId="3" nodeType="afterEffect">
                                  <p:stCondLst>
                                    <p:cond delay="0"/>
                                  </p:stCondLst>
                                  <p:childTnLst>
                                    <p:animMotion origin="layout" path="M 0.03034 0.17361 L 0.03034 0.17385 C 0.03269 0.17315 0.03516 0.17292 0.03764 0.17222 C 0.03959 0.17153 0.04154 0.17014 0.0435 0.16945 L 0.04727 0.16783 C 0.04871 0.16736 0.05014 0.16713 0.05157 0.16667 C 0.05405 0.16551 0.059 0.16389 0.059 0.16412 C 0.06342 0.16412 0.06798 0.1632 0.07228 0.16505 C 0.07397 0.16574 0.07515 0.16875 0.07671 0.17084 C 0.07736 0.17153 0.07827 0.17246 0.07892 0.17361 C 0.07984 0.17547 0.08062 0.17801 0.08179 0.1794 C 0.08491 0.18334 0.08335 0.18102 0.08622 0.18658 C 0.08765 0.19468 0.08596 0.18704 0.08921 0.19514 C 0.09025 0.19769 0.09208 0.20347 0.09208 0.20371 L 0.09507 0.22084 L 0.09586 0.225 C 0.09612 0.22662 0.09638 0.22778 0.09651 0.2294 C 0.09703 0.23403 0.09729 0.23889 0.09807 0.24352 C 0.09872 0.24746 0.09937 0.2507 0.0995 0.25486 C 0.09963 0.2588 0.0995 0.2625 0.0995 0.26644 L 0.0995 0.2669 " pathEditMode="relative" rAng="0" ptsTypes="AAAAAAAAAAAAAAAAAAAAA">
                                      <p:cBhvr>
                                        <p:cTn id="272" dur="500" fill="hold"/>
                                        <p:tgtEl>
                                          <p:spTgt spid="104"/>
                                        </p:tgtEl>
                                        <p:attrNameLst>
                                          <p:attrName>ppt_x</p:attrName>
                                          <p:attrName>ppt_y</p:attrName>
                                        </p:attrNameLst>
                                      </p:cBhvr>
                                      <p:rCtr x="3451" y="4167"/>
                                    </p:animMotion>
                                  </p:childTnLst>
                                </p:cTn>
                              </p:par>
                            </p:childTnLst>
                          </p:cTn>
                        </p:par>
                        <p:par>
                          <p:cTn id="273" fill="hold">
                            <p:stCondLst>
                              <p:cond delay="4200"/>
                            </p:stCondLst>
                            <p:childTnLst>
                              <p:par>
                                <p:cTn id="274" presetID="10" presetClass="exit" presetSubtype="0" fill="hold" grpId="2" nodeType="afterEffect">
                                  <p:stCondLst>
                                    <p:cond delay="0"/>
                                  </p:stCondLst>
                                  <p:childTnLst>
                                    <p:animEffect transition="out" filter="fade">
                                      <p:cBhvr>
                                        <p:cTn id="275" dur="200"/>
                                        <p:tgtEl>
                                          <p:spTgt spid="104"/>
                                        </p:tgtEl>
                                      </p:cBhvr>
                                    </p:animEffect>
                                    <p:set>
                                      <p:cBhvr>
                                        <p:cTn id="276" dur="1" fill="hold">
                                          <p:stCondLst>
                                            <p:cond delay="199"/>
                                          </p:stCondLst>
                                        </p:cTn>
                                        <p:tgtEl>
                                          <p:spTgt spid="104"/>
                                        </p:tgtEl>
                                        <p:attrNameLst>
                                          <p:attrName>style.visibility</p:attrName>
                                        </p:attrNameLst>
                                      </p:cBhvr>
                                      <p:to>
                                        <p:strVal val="hidden"/>
                                      </p:to>
                                    </p:set>
                                  </p:childTnLst>
                                </p:cTn>
                              </p:par>
                            </p:childTnLst>
                          </p:cTn>
                        </p:par>
                        <p:par>
                          <p:cTn id="277" fill="hold">
                            <p:stCondLst>
                              <p:cond delay="4400"/>
                            </p:stCondLst>
                            <p:childTnLst>
                              <p:par>
                                <p:cTn id="278" presetID="26" presetClass="emph" presetSubtype="0" fill="hold" grpId="4" nodeType="afterEffect">
                                  <p:stCondLst>
                                    <p:cond delay="0"/>
                                  </p:stCondLst>
                                  <p:childTnLst>
                                    <p:animEffect transition="out" filter="fade">
                                      <p:cBhvr>
                                        <p:cTn id="279" dur="200" tmFilter="0, 0; .2, .5; .8, .5; 1, 0"/>
                                        <p:tgtEl>
                                          <p:spTgt spid="90"/>
                                        </p:tgtEl>
                                      </p:cBhvr>
                                    </p:animEffect>
                                    <p:animScale>
                                      <p:cBhvr>
                                        <p:cTn id="280" dur="100" autoRev="1" fill="hold"/>
                                        <p:tgtEl>
                                          <p:spTgt spid="90"/>
                                        </p:tgtEl>
                                      </p:cBhvr>
                                      <p:by x="105000" y="105000"/>
                                    </p:animScale>
                                  </p:childTnLst>
                                </p:cTn>
                              </p:par>
                            </p:childTnLst>
                          </p:cTn>
                        </p:par>
                        <p:par>
                          <p:cTn id="281" fill="hold">
                            <p:stCondLst>
                              <p:cond delay="4600"/>
                            </p:stCondLst>
                            <p:childTnLst>
                              <p:par>
                                <p:cTn id="282" presetID="26" presetClass="emph" presetSubtype="0" fill="hold" grpId="4" nodeType="afterEffect">
                                  <p:stCondLst>
                                    <p:cond delay="0"/>
                                  </p:stCondLst>
                                  <p:childTnLst>
                                    <p:animEffect transition="out" filter="fade">
                                      <p:cBhvr>
                                        <p:cTn id="283" dur="200" tmFilter="0, 0; .2, .5; .8, .5; 1, 0"/>
                                        <p:tgtEl>
                                          <p:spTgt spid="91"/>
                                        </p:tgtEl>
                                      </p:cBhvr>
                                    </p:animEffect>
                                    <p:animScale>
                                      <p:cBhvr>
                                        <p:cTn id="284" dur="100" autoRev="1" fill="hold"/>
                                        <p:tgtEl>
                                          <p:spTgt spid="91"/>
                                        </p:tgtEl>
                                      </p:cBhvr>
                                      <p:by x="105000" y="105000"/>
                                    </p:animScale>
                                  </p:childTnLst>
                                </p:cTn>
                              </p:par>
                            </p:childTnLst>
                          </p:cTn>
                        </p:par>
                        <p:par>
                          <p:cTn id="285" fill="hold">
                            <p:stCondLst>
                              <p:cond delay="4800"/>
                            </p:stCondLst>
                            <p:childTnLst>
                              <p:par>
                                <p:cTn id="286" presetID="0" presetClass="path" presetSubtype="0" accel="50000" decel="50000" fill="hold" grpId="1" nodeType="afterEffect">
                                  <p:stCondLst>
                                    <p:cond delay="0"/>
                                  </p:stCondLst>
                                  <p:childTnLst>
                                    <p:animMotion origin="layout" path="M 0 0 L 0 0 C -0.00013 0.00324 -0.00039 0.00672 -0.00039 0.01019 C -0.00039 0.01112 -0.00013 0.01181 0 0.01297 C 0.00065 0.01644 0.00118 0.02014 0.00157 0.02408 C 0.00209 0.02824 0.00287 0.03264 0.00313 0.03704 C 0.00404 0.04676 0.00352 0.04121 0.00469 0.05371 C 0.00495 0.05834 0.00508 0.06297 0.00521 0.0676 C 0.00547 0.07084 0.00573 0.07431 0.00573 0.07778 C 0.00573 0.09375 0.00586 0.10973 0.00521 0.12593 C 0.00482 0.13588 0.00339 0.13843 0.00209 0.1463 C 0.00196 0.14769 0.00183 0.14931 0.00157 0.15093 C 0.00144 0.15463 0.00131 0.15834 0.00105 0.16204 C 0.00105 0.1632 0.00065 0.16436 0.00052 0.16574 C 0 0.17176 0 0.17084 0 0.17593 L 0 0.17593 " pathEditMode="relative" ptsTypes="AAAAAAAAAAAAAAAA">
                                      <p:cBhvr>
                                        <p:cTn id="287" dur="500" fill="hold"/>
                                        <p:tgtEl>
                                          <p:spTgt spid="105"/>
                                        </p:tgtEl>
                                        <p:attrNameLst>
                                          <p:attrName>ppt_x</p:attrName>
                                          <p:attrName>ppt_y</p:attrName>
                                        </p:attrNameLst>
                                      </p:cBhvr>
                                    </p:animMotion>
                                  </p:childTnLst>
                                </p:cTn>
                              </p:par>
                            </p:childTnLst>
                          </p:cTn>
                        </p:par>
                        <p:par>
                          <p:cTn id="288" fill="hold">
                            <p:stCondLst>
                              <p:cond delay="5300"/>
                            </p:stCondLst>
                            <p:childTnLst>
                              <p:par>
                                <p:cTn id="289" presetID="0" presetClass="path" presetSubtype="0" accel="50000" decel="50000" fill="hold" grpId="3" nodeType="afterEffect">
                                  <p:stCondLst>
                                    <p:cond delay="0"/>
                                  </p:stCondLst>
                                  <p:childTnLst>
                                    <p:animMotion origin="layout" path="M -0.0017 0.17291 L -0.0017 0.17315 C 0.00026 0.17338 0.00234 0.17453 0.00442 0.1743 C 0.00521 0.17407 0.00573 0.17199 0.00651 0.17152 C 0.00768 0.1706 0.01576 0.16875 0.01628 0.16852 C 0.01693 0.16828 0.01771 0.16759 0.01836 0.16736 C 0.02031 0.1662 0.02422 0.16504 0.02604 0.16458 C 0.02904 0.16481 0.03217 0.16481 0.03503 0.16574 C 0.03777 0.16666 0.03751 0.16875 0.0392 0.17152 C 0.03985 0.17245 0.04063 0.17338 0.04141 0.1743 C 0.0418 0.17592 0.04206 0.17754 0.04272 0.1787 C 0.04337 0.17963 0.04415 0.1794 0.0448 0.18009 C 0.04558 0.18078 0.04623 0.18194 0.04688 0.18287 C 0.0504 0.18865 0.0474 0.18611 0.05105 0.18865 C 0.05183 0.19004 0.05248 0.19143 0.05314 0.19282 C 0.05379 0.19398 0.0547 0.19444 0.05522 0.19583 C 0.05587 0.19699 0.05626 0.19861 0.05665 0.2 C 0.05691 0.20139 0.05704 0.20324 0.05743 0.2044 C 0.05769 0.20532 0.05848 0.20602 0.05874 0.20717 C 0.05952 0.20995 0.05965 0.21296 0.06017 0.21574 C 0.06043 0.21713 0.06069 0.21852 0.06082 0.22014 C 0.06108 0.22176 0.06108 0.22384 0.0616 0.22569 C 0.06186 0.22685 0.06238 0.22777 0.0629 0.2287 C 0.06316 0.22986 0.06329 0.23148 0.06368 0.23287 C 0.06421 0.23518 0.06551 0.23727 0.06577 0.24004 C 0.06642 0.24652 0.06629 0.25347 0.06655 0.25995 C 0.06564 0.26481 0.06629 0.26319 0.06499 0.26574 L 0.06499 0.2662 " pathEditMode="relative" rAng="0" ptsTypes="AAAAAAAAAAAAAAAAAAAAAAAAAAAA">
                                      <p:cBhvr>
                                        <p:cTn id="290" dur="500" fill="hold"/>
                                        <p:tgtEl>
                                          <p:spTgt spid="105"/>
                                        </p:tgtEl>
                                        <p:attrNameLst>
                                          <p:attrName>ppt_x</p:attrName>
                                          <p:attrName>ppt_y</p:attrName>
                                        </p:attrNameLst>
                                      </p:cBhvr>
                                      <p:rCtr x="3412" y="4236"/>
                                    </p:animMotion>
                                  </p:childTnLst>
                                </p:cTn>
                              </p:par>
                            </p:childTnLst>
                          </p:cTn>
                        </p:par>
                        <p:par>
                          <p:cTn id="291" fill="hold">
                            <p:stCondLst>
                              <p:cond delay="5800"/>
                            </p:stCondLst>
                            <p:childTnLst>
                              <p:par>
                                <p:cTn id="292" presetID="10" presetClass="exit" presetSubtype="0" fill="hold" grpId="2" nodeType="afterEffect">
                                  <p:stCondLst>
                                    <p:cond delay="0"/>
                                  </p:stCondLst>
                                  <p:childTnLst>
                                    <p:animEffect transition="out" filter="fade">
                                      <p:cBhvr>
                                        <p:cTn id="293" dur="200"/>
                                        <p:tgtEl>
                                          <p:spTgt spid="105"/>
                                        </p:tgtEl>
                                      </p:cBhvr>
                                    </p:animEffect>
                                    <p:set>
                                      <p:cBhvr>
                                        <p:cTn id="294" dur="1" fill="hold">
                                          <p:stCondLst>
                                            <p:cond delay="199"/>
                                          </p:stCondLst>
                                        </p:cTn>
                                        <p:tgtEl>
                                          <p:spTgt spid="105"/>
                                        </p:tgtEl>
                                        <p:attrNameLst>
                                          <p:attrName>style.visibility</p:attrName>
                                        </p:attrNameLst>
                                      </p:cBhvr>
                                      <p:to>
                                        <p:strVal val="hidden"/>
                                      </p:to>
                                    </p:set>
                                  </p:childTnLst>
                                </p:cTn>
                              </p:par>
                            </p:childTnLst>
                          </p:cTn>
                        </p:par>
                        <p:par>
                          <p:cTn id="295" fill="hold">
                            <p:stCondLst>
                              <p:cond delay="6000"/>
                            </p:stCondLst>
                            <p:childTnLst>
                              <p:par>
                                <p:cTn id="296" presetID="26" presetClass="emph" presetSubtype="0" fill="hold" grpId="5" nodeType="afterEffect">
                                  <p:stCondLst>
                                    <p:cond delay="0"/>
                                  </p:stCondLst>
                                  <p:childTnLst>
                                    <p:animEffect transition="out" filter="fade">
                                      <p:cBhvr>
                                        <p:cTn id="297" dur="200" tmFilter="0, 0; .2, .5; .8, .5; 1, 0"/>
                                        <p:tgtEl>
                                          <p:spTgt spid="90"/>
                                        </p:tgtEl>
                                      </p:cBhvr>
                                    </p:animEffect>
                                    <p:animScale>
                                      <p:cBhvr>
                                        <p:cTn id="298" dur="100" autoRev="1" fill="hold"/>
                                        <p:tgtEl>
                                          <p:spTgt spid="90"/>
                                        </p:tgtEl>
                                      </p:cBhvr>
                                      <p:by x="105000" y="105000"/>
                                    </p:animScale>
                                  </p:childTnLst>
                                </p:cTn>
                              </p:par>
                            </p:childTnLst>
                          </p:cTn>
                        </p:par>
                        <p:par>
                          <p:cTn id="299" fill="hold">
                            <p:stCondLst>
                              <p:cond delay="6200"/>
                            </p:stCondLst>
                            <p:childTnLst>
                              <p:par>
                                <p:cTn id="300" presetID="26" presetClass="emph" presetSubtype="0" fill="hold" grpId="5" nodeType="afterEffect">
                                  <p:stCondLst>
                                    <p:cond delay="0"/>
                                  </p:stCondLst>
                                  <p:childTnLst>
                                    <p:animEffect transition="out" filter="fade">
                                      <p:cBhvr>
                                        <p:cTn id="301" dur="200" tmFilter="0, 0; .2, .5; .8, .5; 1, 0"/>
                                        <p:tgtEl>
                                          <p:spTgt spid="91"/>
                                        </p:tgtEl>
                                      </p:cBhvr>
                                    </p:animEffect>
                                    <p:animScale>
                                      <p:cBhvr>
                                        <p:cTn id="302" dur="100" autoRev="1" fill="hold"/>
                                        <p:tgtEl>
                                          <p:spTgt spid="91"/>
                                        </p:tgtEl>
                                      </p:cBhvr>
                                      <p:by x="105000" y="105000"/>
                                    </p:animScale>
                                  </p:childTnLst>
                                </p:cTn>
                              </p:par>
                            </p:childTnLst>
                          </p:cTn>
                        </p:par>
                        <p:par>
                          <p:cTn id="303" fill="hold">
                            <p:stCondLst>
                              <p:cond delay="6400"/>
                            </p:stCondLst>
                            <p:childTnLst>
                              <p:par>
                                <p:cTn id="304" presetID="0" presetClass="path" presetSubtype="0" accel="50000" decel="50000" fill="hold" grpId="1" nodeType="afterEffect">
                                  <p:stCondLst>
                                    <p:cond delay="0"/>
                                  </p:stCondLst>
                                  <p:childTnLst>
                                    <p:animMotion origin="layout" path="M 0 0 L 0 0 C 0 0.00394 0.00131 0.03727 -0.00104 0.05348 C -0.00117 0.0544 -0.00143 0.05533 -0.00156 0.05625 C -0.00182 0.05996 -0.00208 0.06389 -0.0026 0.06737 C -0.00273 0.06829 -0.00299 0.06922 -0.00312 0.07014 C -0.00325 0.07153 -0.00338 0.07269 -0.00364 0.07385 C -0.00377 0.07477 -0.00403 0.0757 -0.00416 0.07662 C -0.00456 0.07917 -0.00469 0.08172 -0.00521 0.08403 C -0.00534 0.08496 -0.00547 0.08588 -0.00573 0.08681 C -0.00664 0.09051 -0.00677 0.08982 -0.00729 0.09329 C -0.00742 0.09491 -0.00755 0.09653 -0.00781 0.09792 C -0.00794 0.09885 -0.0082 0.09977 -0.00833 0.1007 C -0.00846 0.10209 -0.00859 0.10324 -0.00885 0.1044 C -0.00911 0.10556 -0.00963 0.10625 -0.00989 0.10718 C -0.01029 0.10903 -0.01029 0.11112 -0.01094 0.11274 C -0.01393 0.12084 -0.01029 0.11065 -0.0125 0.11829 C -0.01276 0.11945 -0.01328 0.12014 -0.01354 0.12107 C -0.01393 0.12292 -0.01406 0.125 -0.01458 0.12662 C -0.01484 0.12801 -0.01523 0.12917 -0.01563 0.13033 C -0.01576 0.13125 -0.01589 0.13218 -0.01615 0.13311 C -0.01641 0.13426 -0.01693 0.13496 -0.01719 0.13588 C -0.01758 0.13774 -0.01758 0.13982 -0.01823 0.14144 C -0.02044 0.14769 -0.01823 0.14098 -0.01979 0.14699 C -0.02044 0.14954 -0.0211 0.15209 -0.02188 0.1544 C -0.02214 0.15579 -0.0224 0.15695 -0.02292 0.15811 L -0.02657 0.16644 C -0.0267 0.16737 -0.02683 0.16829 -0.02709 0.16922 C -0.02761 0.1713 -0.02839 0.17292 -0.02917 0.17477 C -0.02995 0.17709 -0.03034 0.17848 -0.03178 0.18033 C -0.03191 0.18056 -0.03204 0.18033 -0.03217 0.18033 L -0.03217 0.18033 " pathEditMode="relative" ptsTypes="AAAAAAAAAAAAAAAAAAAAAAAAAAAAAAAA">
                                      <p:cBhvr>
                                        <p:cTn id="305" dur="500" fill="hold"/>
                                        <p:tgtEl>
                                          <p:spTgt spid="106"/>
                                        </p:tgtEl>
                                        <p:attrNameLst>
                                          <p:attrName>ppt_x</p:attrName>
                                          <p:attrName>ppt_y</p:attrName>
                                        </p:attrNameLst>
                                      </p:cBhvr>
                                    </p:animMotion>
                                  </p:childTnLst>
                                </p:cTn>
                              </p:par>
                            </p:childTnLst>
                          </p:cTn>
                        </p:par>
                        <p:par>
                          <p:cTn id="306" fill="hold">
                            <p:stCondLst>
                              <p:cond delay="6900"/>
                            </p:stCondLst>
                            <p:childTnLst>
                              <p:par>
                                <p:cTn id="307" presetID="0" presetClass="path" presetSubtype="0" accel="50000" decel="50000" fill="hold" grpId="3" nodeType="afterEffect">
                                  <p:stCondLst>
                                    <p:cond delay="0"/>
                                  </p:stCondLst>
                                  <p:childTnLst>
                                    <p:animMotion origin="layout" path="M -0.03374 0.17407 L -0.03374 0.1743 C -0.03296 0.1699 -0.03256 0.16481 -0.03113 0.16157 C -0.03022 0.15949 -0.02879 0.16064 -0.02762 0.15972 C -0.02228 0.15694 -0.02918 0.15972 -0.02267 0.15671 C -0.02136 0.15625 -0.01993 0.15555 -0.0185 0.15509 C -0.01733 0.15486 -0.01628 0.15393 -0.01498 0.1537 L -0.00665 0.15069 C -0.00261 0.15092 0.00169 0.15092 0.00586 0.15208 C 0.0095 0.153 0.00768 0.15532 0.01002 0.15833 C 0.01068 0.15925 0.01133 0.15925 0.01211 0.15972 C 0.01263 0.16087 0.01302 0.16226 0.01341 0.16319 C 0.01406 0.16388 0.01497 0.16365 0.01563 0.16458 C 0.01719 0.16736 0.01836 0.17106 0.01979 0.17407 C 0.02044 0.17569 0.02097 0.17777 0.02188 0.1787 C 0.02331 0.18101 0.02422 0.18194 0.02526 0.18518 C 0.02813 0.19305 0.02526 0.18634 0.02813 0.19606 C 0.02852 0.19745 0.02904 0.19837 0.02956 0.19907 C 0.02969 0.20763 0.02969 0.2162 0.03021 0.22453 C 0.03034 0.22731 0.03112 0.22962 0.03164 0.2324 C 0.03269 0.23935 0.03191 0.23518 0.03295 0.24328 C 0.03347 0.24652 0.03451 0.24953 0.03451 0.25277 L 0.03451 0.27337 L 0.03451 0.27384 " pathEditMode="relative" rAng="0" ptsTypes="AAAAAAAAAAAAAAAAAAAAAAAA">
                                      <p:cBhvr>
                                        <p:cTn id="308" dur="500" fill="hold"/>
                                        <p:tgtEl>
                                          <p:spTgt spid="106"/>
                                        </p:tgtEl>
                                        <p:attrNameLst>
                                          <p:attrName>ppt_x</p:attrName>
                                          <p:attrName>ppt_y</p:attrName>
                                        </p:attrNameLst>
                                      </p:cBhvr>
                                      <p:rCtr x="3412" y="3819"/>
                                    </p:animMotion>
                                  </p:childTnLst>
                                </p:cTn>
                              </p:par>
                            </p:childTnLst>
                          </p:cTn>
                        </p:par>
                        <p:par>
                          <p:cTn id="309" fill="hold">
                            <p:stCondLst>
                              <p:cond delay="7400"/>
                            </p:stCondLst>
                            <p:childTnLst>
                              <p:par>
                                <p:cTn id="310" presetID="10" presetClass="exit" presetSubtype="0" fill="hold" grpId="2" nodeType="afterEffect">
                                  <p:stCondLst>
                                    <p:cond delay="0"/>
                                  </p:stCondLst>
                                  <p:childTnLst>
                                    <p:animEffect transition="out" filter="fade">
                                      <p:cBhvr>
                                        <p:cTn id="311" dur="200"/>
                                        <p:tgtEl>
                                          <p:spTgt spid="106"/>
                                        </p:tgtEl>
                                      </p:cBhvr>
                                    </p:animEffect>
                                    <p:set>
                                      <p:cBhvr>
                                        <p:cTn id="312" dur="1" fill="hold">
                                          <p:stCondLst>
                                            <p:cond delay="199"/>
                                          </p:stCondLst>
                                        </p:cTn>
                                        <p:tgtEl>
                                          <p:spTgt spid="106"/>
                                        </p:tgtEl>
                                        <p:attrNameLst>
                                          <p:attrName>style.visibility</p:attrName>
                                        </p:attrNameLst>
                                      </p:cBhvr>
                                      <p:to>
                                        <p:strVal val="hidden"/>
                                      </p:to>
                                    </p:set>
                                  </p:childTnLst>
                                </p:cTn>
                              </p:par>
                            </p:childTnLst>
                          </p:cTn>
                        </p:par>
                        <p:par>
                          <p:cTn id="313" fill="hold">
                            <p:stCondLst>
                              <p:cond delay="7600"/>
                            </p:stCondLst>
                            <p:childTnLst>
                              <p:par>
                                <p:cTn id="314" presetID="26" presetClass="emph" presetSubtype="0" fill="hold" grpId="6" nodeType="afterEffect">
                                  <p:stCondLst>
                                    <p:cond delay="0"/>
                                  </p:stCondLst>
                                  <p:childTnLst>
                                    <p:animEffect transition="out" filter="fade">
                                      <p:cBhvr>
                                        <p:cTn id="315" dur="200" tmFilter="0, 0; .2, .5; .8, .5; 1, 0"/>
                                        <p:tgtEl>
                                          <p:spTgt spid="90"/>
                                        </p:tgtEl>
                                      </p:cBhvr>
                                    </p:animEffect>
                                    <p:animScale>
                                      <p:cBhvr>
                                        <p:cTn id="316" dur="100" autoRev="1" fill="hold"/>
                                        <p:tgtEl>
                                          <p:spTgt spid="90"/>
                                        </p:tgtEl>
                                      </p:cBhvr>
                                      <p:by x="105000" y="105000"/>
                                    </p:animScale>
                                  </p:childTnLst>
                                </p:cTn>
                              </p:par>
                            </p:childTnLst>
                          </p:cTn>
                        </p:par>
                        <p:par>
                          <p:cTn id="317" fill="hold">
                            <p:stCondLst>
                              <p:cond delay="7800"/>
                            </p:stCondLst>
                            <p:childTnLst>
                              <p:par>
                                <p:cTn id="318" presetID="26" presetClass="emph" presetSubtype="0" fill="hold" grpId="6" nodeType="afterEffect">
                                  <p:stCondLst>
                                    <p:cond delay="0"/>
                                  </p:stCondLst>
                                  <p:childTnLst>
                                    <p:animEffect transition="out" filter="fade">
                                      <p:cBhvr>
                                        <p:cTn id="319" dur="200" tmFilter="0, 0; .2, .5; .8, .5; 1, 0"/>
                                        <p:tgtEl>
                                          <p:spTgt spid="91"/>
                                        </p:tgtEl>
                                      </p:cBhvr>
                                    </p:animEffect>
                                    <p:animScale>
                                      <p:cBhvr>
                                        <p:cTn id="320" dur="100" autoRev="1" fill="hold"/>
                                        <p:tgtEl>
                                          <p:spTgt spid="91"/>
                                        </p:tgtEl>
                                      </p:cBhvr>
                                      <p:by x="105000" y="105000"/>
                                    </p:animScale>
                                  </p:childTnLst>
                                </p:cTn>
                              </p:par>
                            </p:childTnLst>
                          </p:cTn>
                        </p:par>
                        <p:par>
                          <p:cTn id="321" fill="hold">
                            <p:stCondLst>
                              <p:cond delay="8000"/>
                            </p:stCondLst>
                            <p:childTnLst>
                              <p:par>
                                <p:cTn id="322" presetID="0" presetClass="path" presetSubtype="0" accel="50000" decel="50000" fill="hold" grpId="1" nodeType="afterEffect">
                                  <p:stCondLst>
                                    <p:cond delay="0"/>
                                  </p:stCondLst>
                                  <p:childTnLst>
                                    <p:animMotion origin="layout" path="M 0 0 L 0 0 C -0.00026 0.00278 -0.00039 0.00556 -0.00052 0.00834 C -0.00117 0.01482 -0.00091 0.00926 -0.00156 0.01482 C -0.00182 0.01644 -0.00195 0.01852 -0.00208 0.02037 C -0.00234 0.02176 -0.00247 0.02338 -0.0026 0.025 C -0.00299 0.02848 -0.00338 0.03218 -0.00364 0.03612 C -0.0039 0.0382 -0.00403 0.04028 -0.00416 0.0426 C -0.00429 0.04352 -0.00455 0.04422 -0.00468 0.04537 C -0.00494 0.04653 -0.00507 0.04769 -0.0052 0.04908 C -0.00547 0.05 -0.0056 0.0507 -0.00573 0.05186 C -0.00599 0.05301 -0.00599 0.05417 -0.00625 0.05556 C -0.00651 0.05649 -0.00703 0.05718 -0.00729 0.05834 C -0.00755 0.05903 -0.00755 0.06019 -0.00781 0.06112 C -0.00846 0.06297 -0.00989 0.06667 -0.00989 0.06667 C -0.01015 0.06783 -0.01028 0.06899 -0.01041 0.07037 C -0.01133 0.07431 -0.01146 0.07338 -0.0125 0.07686 C -0.01289 0.07801 -0.01328 0.07917 -0.01354 0.08056 C -0.0138 0.08125 -0.0138 0.08241 -0.01406 0.08334 C -0.01458 0.08426 -0.01523 0.08496 -0.01562 0.08612 C -0.01849 0.09213 -0.01458 0.08519 -0.01823 0.0926 C -0.0194 0.09468 -0.02083 0.09653 -0.02188 0.09908 C -0.02435 0.1044 -0.02292 0.10301 -0.02552 0.10463 C -0.02709 0.10857 -0.028 0.11135 -0.03073 0.11482 C -0.03125 0.11528 -0.0319 0.11574 -0.0323 0.11667 C -0.03308 0.1176 -0.03373 0.11922 -0.03438 0.12037 C -0.03542 0.12176 -0.03685 0.12292 -0.03803 0.12408 C -0.03907 0.12662 -0.0392 0.12732 -0.04063 0.12963 C -0.04115 0.13033 -0.0418 0.13056 -0.04219 0.13149 C -0.0461 0.1382 -0.04167 0.13264 -0.04532 0.13704 C -0.04571 0.1382 -0.04597 0.13959 -0.04636 0.14074 C -0.0474 0.1426 -0.04845 0.14445 -0.04949 0.1463 C -0.05001 0.14723 -0.05066 0.14792 -0.05105 0.14908 C -0.05261 0.15278 -0.0517 0.15093 -0.05366 0.15463 C -0.05457 0.15926 -0.05366 0.15556 -0.05574 0.16019 C -0.06056 0.16991 -0.05457 0.15811 -0.05834 0.1676 C -0.05886 0.16852 -0.05952 0.16922 -0.05991 0.17037 C -0.06043 0.1713 -0.06056 0.17292 -0.06095 0.17408 C -0.06199 0.17593 -0.06407 0.17963 -0.06407 0.17963 L -0.06407 0.17963 " pathEditMode="relative" ptsTypes="AAAAAAAAAAAAAAAAAAAAAAAAAAAAAAAAAAAAAAAA">
                                      <p:cBhvr>
                                        <p:cTn id="323" dur="500" fill="hold"/>
                                        <p:tgtEl>
                                          <p:spTgt spid="107"/>
                                        </p:tgtEl>
                                        <p:attrNameLst>
                                          <p:attrName>ppt_x</p:attrName>
                                          <p:attrName>ppt_y</p:attrName>
                                        </p:attrNameLst>
                                      </p:cBhvr>
                                    </p:animMotion>
                                  </p:childTnLst>
                                </p:cTn>
                              </p:par>
                            </p:childTnLst>
                          </p:cTn>
                        </p:par>
                        <p:par>
                          <p:cTn id="324" fill="hold">
                            <p:stCondLst>
                              <p:cond delay="8500"/>
                            </p:stCondLst>
                            <p:childTnLst>
                              <p:par>
                                <p:cTn id="325" presetID="0" presetClass="path" presetSubtype="0" accel="50000" decel="50000" fill="hold" grpId="3" nodeType="afterEffect">
                                  <p:stCondLst>
                                    <p:cond delay="0"/>
                                  </p:stCondLst>
                                  <p:childTnLst>
                                    <p:animMotion origin="layout" path="M -0.06512 0.17361 L -0.06512 0.17384 C -0.06329 0.17245 -0.06121 0.17153 -0.05926 0.16991 C -0.05847 0.16968 -0.05782 0.16944 -0.05717 0.16852 C -0.05639 0.16759 -0.05587 0.1662 -0.05509 0.16528 C -0.05405 0.16389 -0.05144 0.1625 -0.0504 0.16181 C -0.04571 0.15833 -0.0517 0.16157 -0.04441 0.15833 C -0.04298 0.15718 -0.04167 0.15509 -0.04024 0.15509 C -0.02813 0.15417 -0.03021 0.15255 -0.02396 0.16019 C -0.02266 0.16366 -0.02162 0.16759 -0.01992 0.16991 C -0.01927 0.1713 -0.01862 0.17245 -0.01784 0.17361 C -0.01523 0.17894 -0.0181 0.17569 -0.01458 0.1787 C -0.01055 0.18843 -0.01628 0.17477 -0.0112 0.18542 C -0.00599 0.19653 -0.01211 0.18542 -0.00716 0.19398 C -0.00468 0.21204 -0.00885 0.18472 -0.00442 0.20231 C -0.00364 0.20509 -0.0039 0.20949 -0.00299 0.2125 C -0.00117 0.21968 -0.00208 0.21551 -0.00039 0.22431 C -0.00013 0.22708 0.00013 0.22986 0.00026 0.23241 C 0.00092 0.24005 0.00079 0.24282 0.00157 0.24954 C 0.00209 0.25278 0.00313 0.25602 0.00313 0.25972 L 0.00313 0.27477 L 0.00313 0.27546 " pathEditMode="relative" rAng="0" ptsTypes="AAAAAAAAAAAAAAAAAAAAAA">
                                      <p:cBhvr>
                                        <p:cTn id="326" dur="500" fill="hold"/>
                                        <p:tgtEl>
                                          <p:spTgt spid="107"/>
                                        </p:tgtEl>
                                        <p:attrNameLst>
                                          <p:attrName>ppt_x</p:attrName>
                                          <p:attrName>ppt_y</p:attrName>
                                        </p:attrNameLst>
                                      </p:cBhvr>
                                      <p:rCtr x="3412" y="4120"/>
                                    </p:animMotion>
                                  </p:childTnLst>
                                </p:cTn>
                              </p:par>
                            </p:childTnLst>
                          </p:cTn>
                        </p:par>
                        <p:par>
                          <p:cTn id="327" fill="hold">
                            <p:stCondLst>
                              <p:cond delay="9000"/>
                            </p:stCondLst>
                            <p:childTnLst>
                              <p:par>
                                <p:cTn id="328" presetID="10" presetClass="exit" presetSubtype="0" fill="hold" grpId="2" nodeType="afterEffect">
                                  <p:stCondLst>
                                    <p:cond delay="0"/>
                                  </p:stCondLst>
                                  <p:childTnLst>
                                    <p:animEffect transition="out" filter="fade">
                                      <p:cBhvr>
                                        <p:cTn id="329" dur="200"/>
                                        <p:tgtEl>
                                          <p:spTgt spid="107"/>
                                        </p:tgtEl>
                                      </p:cBhvr>
                                    </p:animEffect>
                                    <p:set>
                                      <p:cBhvr>
                                        <p:cTn id="330" dur="1" fill="hold">
                                          <p:stCondLst>
                                            <p:cond delay="199"/>
                                          </p:stCondLst>
                                        </p:cTn>
                                        <p:tgtEl>
                                          <p:spTgt spid="107"/>
                                        </p:tgtEl>
                                        <p:attrNameLst>
                                          <p:attrName>style.visibility</p:attrName>
                                        </p:attrNameLst>
                                      </p:cBhvr>
                                      <p:to>
                                        <p:strVal val="hidden"/>
                                      </p:to>
                                    </p:set>
                                  </p:childTnLst>
                                </p:cTn>
                              </p:par>
                            </p:childTnLst>
                          </p:cTn>
                        </p:par>
                        <p:par>
                          <p:cTn id="331" fill="hold">
                            <p:stCondLst>
                              <p:cond delay="9200"/>
                            </p:stCondLst>
                            <p:childTnLst>
                              <p:par>
                                <p:cTn id="332" presetID="26" presetClass="emph" presetSubtype="0" fill="hold" grpId="7" nodeType="afterEffect">
                                  <p:stCondLst>
                                    <p:cond delay="0"/>
                                  </p:stCondLst>
                                  <p:childTnLst>
                                    <p:animEffect transition="out" filter="fade">
                                      <p:cBhvr>
                                        <p:cTn id="333" dur="200" tmFilter="0, 0; .2, .5; .8, .5; 1, 0"/>
                                        <p:tgtEl>
                                          <p:spTgt spid="90"/>
                                        </p:tgtEl>
                                      </p:cBhvr>
                                    </p:animEffect>
                                    <p:animScale>
                                      <p:cBhvr>
                                        <p:cTn id="334" dur="100" autoRev="1" fill="hold"/>
                                        <p:tgtEl>
                                          <p:spTgt spid="90"/>
                                        </p:tgtEl>
                                      </p:cBhvr>
                                      <p:by x="105000" y="105000"/>
                                    </p:animScale>
                                  </p:childTnLst>
                                </p:cTn>
                              </p:par>
                            </p:childTnLst>
                          </p:cTn>
                        </p:par>
                        <p:par>
                          <p:cTn id="335" fill="hold">
                            <p:stCondLst>
                              <p:cond delay="9400"/>
                            </p:stCondLst>
                            <p:childTnLst>
                              <p:par>
                                <p:cTn id="336" presetID="26" presetClass="emph" presetSubtype="0" fill="hold" grpId="7" nodeType="afterEffect">
                                  <p:stCondLst>
                                    <p:cond delay="0"/>
                                  </p:stCondLst>
                                  <p:childTnLst>
                                    <p:animEffect transition="out" filter="fade">
                                      <p:cBhvr>
                                        <p:cTn id="337" dur="200" tmFilter="0, 0; .2, .5; .8, .5; 1, 0"/>
                                        <p:tgtEl>
                                          <p:spTgt spid="91"/>
                                        </p:tgtEl>
                                      </p:cBhvr>
                                    </p:animEffect>
                                    <p:animScale>
                                      <p:cBhvr>
                                        <p:cTn id="338" dur="100" autoRev="1" fill="hold"/>
                                        <p:tgtEl>
                                          <p:spTgt spid="91"/>
                                        </p:tgtEl>
                                      </p:cBhvr>
                                      <p:by x="105000" y="105000"/>
                                    </p:animScale>
                                  </p:childTnLst>
                                </p:cTn>
                              </p:par>
                            </p:childTnLst>
                          </p:cTn>
                        </p:par>
                        <p:par>
                          <p:cTn id="339" fill="hold">
                            <p:stCondLst>
                              <p:cond delay="9600"/>
                            </p:stCondLst>
                            <p:childTnLst>
                              <p:par>
                                <p:cTn id="340" presetID="0" presetClass="path" presetSubtype="0" accel="50000" decel="50000" fill="hold" grpId="1" nodeType="afterEffect">
                                  <p:stCondLst>
                                    <p:cond delay="0"/>
                                  </p:stCondLst>
                                  <p:childTnLst>
                                    <p:animMotion origin="layout" path="M 0 0 L 0 0 C -0.00078 0.00232 -0.00156 0.00487 -0.00208 0.00741 C -0.00235 0.00811 -0.00248 0.00926 -0.00261 0.01019 C -0.00339 0.01274 -0.00417 0.01366 -0.00521 0.01574 C -0.00651 0.02408 -0.00469 0.01528 -0.00729 0.0213 C -0.00769 0.02199 -0.00769 0.02315 -0.00782 0.02408 C -0.00821 0.025 -0.0086 0.0257 -0.00886 0.02686 C -0.00912 0.02755 -0.00925 0.02871 -0.00938 0.02963 C -0.01042 0.03287 -0.01068 0.03218 -0.01198 0.03519 C -0.01263 0.03635 -0.01316 0.0375 -0.01355 0.03889 C -0.01433 0.04051 -0.01485 0.04283 -0.01563 0.04445 C -0.0211 0.05394 -0.01381 0.04121 -0.01876 0.04908 C -0.02318 0.05579 -0.01889 0.05024 -0.0224 0.05463 C -0.02279 0.05556 -0.02305 0.05649 -0.02344 0.05741 L -0.02813 0.06574 C -0.02891 0.0669 -0.02931 0.06875 -0.03022 0.06945 C -0.03308 0.07107 -0.03139 0.06968 -0.03491 0.07408 C -0.03543 0.07454 -0.03595 0.07547 -0.03647 0.07593 C -0.03699 0.07616 -0.03764 0.07639 -0.03803 0.07686 C -0.04298 0.08102 -0.03868 0.07824 -0.0422 0.08056 C -0.04272 0.08149 -0.04324 0.08241 -0.04376 0.08334 C -0.04428 0.0838 -0.04493 0.0838 -0.04533 0.08426 C -0.04598 0.08473 -0.04637 0.08542 -0.04689 0.08612 C -0.04923 0.0919 -0.0465 0.08612 -0.05001 0.08982 C -0.05067 0.09028 -0.05106 0.09167 -0.05158 0.0926 C -0.0521 0.09329 -0.05275 0.09352 -0.05314 0.09445 C -0.05392 0.09537 -0.05457 0.09699 -0.05522 0.09815 C -0.05574 0.09885 -0.0564 0.09908 -0.05679 0.1 C -0.05796 0.10162 -0.05887 0.10371 -0.05991 0.10556 L -0.06148 0.10834 C -0.062 0.10926 -0.06265 0.10996 -0.06304 0.11112 C -0.06382 0.1125 -0.06447 0.11412 -0.06512 0.11574 C -0.06629 0.11783 -0.06734 0.12084 -0.06877 0.12223 C -0.07268 0.12547 -0.06929 0.12199 -0.07294 0.12778 C -0.07346 0.12848 -0.07411 0.12871 -0.0745 0.12963 C -0.07515 0.13033 -0.07554 0.13149 -0.07606 0.13241 C -0.08023 0.13727 -0.07489 0.12848 -0.07919 0.13519 C -0.08388 0.14213 -0.07945 0.13565 -0.08231 0.14167 C -0.08336 0.14352 -0.0844 0.14537 -0.08544 0.14723 C -0.08596 0.14815 -0.08661 0.14885 -0.087 0.15 L -0.08909 0.15556 C -0.09078 0.15996 -0.09 0.15718 -0.09117 0.16389 L -0.09169 0.16667 L -0.09221 0.16945 L -0.09273 0.17871 L -0.09273 0.17871 " pathEditMode="relative" ptsTypes="AAAAAAAAAAAAAAAAAAAAAAAAAAAAAAAAAAAAAAAAAAAAAAA">
                                      <p:cBhvr>
                                        <p:cTn id="341" dur="500" fill="hold"/>
                                        <p:tgtEl>
                                          <p:spTgt spid="108"/>
                                        </p:tgtEl>
                                        <p:attrNameLst>
                                          <p:attrName>ppt_x</p:attrName>
                                          <p:attrName>ppt_y</p:attrName>
                                        </p:attrNameLst>
                                      </p:cBhvr>
                                    </p:animMotion>
                                  </p:childTnLst>
                                </p:cTn>
                              </p:par>
                            </p:childTnLst>
                          </p:cTn>
                        </p:par>
                        <p:par>
                          <p:cTn id="342" fill="hold">
                            <p:stCondLst>
                              <p:cond delay="10100"/>
                            </p:stCondLst>
                            <p:childTnLst>
                              <p:par>
                                <p:cTn id="343" presetID="0" presetClass="path" presetSubtype="0" accel="50000" decel="50000" fill="hold" grpId="3" nodeType="afterEffect">
                                  <p:stCondLst>
                                    <p:cond delay="0"/>
                                  </p:stCondLst>
                                  <p:childTnLst>
                                    <p:animMotion origin="layout" path="M -0.09716 0.17361 L -0.09716 0.17385 C -0.09559 0.16968 -0.09429 0.16528 -0.09234 0.16227 C -0.09169 0.16088 -0.09091 0.16135 -0.09025 0.16042 C -0.08895 0.15903 -0.08804 0.15695 -0.08674 0.15556 C -0.07983 0.14746 -0.08596 0.15672 -0.08114 0.14931 C -0.07801 0.14954 -0.07489 0.14954 -0.07189 0.15047 C -0.06525 0.15301 -0.07007 0.15348 -0.06564 0.15556 C -0.06056 0.15787 -0.06316 0.15648 -0.05782 0.16042 L -0.05157 0.16528 L -0.04936 0.16713 C -0.04884 0.16875 -0.04819 0.17084 -0.04727 0.17223 C -0.04662 0.17315 -0.04584 0.17246 -0.04519 0.17361 C -0.04454 0.17477 -0.04428 0.17709 -0.04376 0.17871 C -0.04337 0.17963 -0.04285 0.18079 -0.04245 0.18172 C -0.04193 0.18357 -0.04154 0.18542 -0.04102 0.18681 C -0.03868 0.19375 -0.04037 0.18611 -0.03816 0.19537 C -0.03764 0.19746 -0.03738 0.19977 -0.03685 0.20185 C -0.03646 0.20301 -0.03581 0.20394 -0.03529 0.20486 C -0.03477 0.20672 -0.03451 0.20834 -0.03399 0.20996 C -0.03217 0.22176 -0.03438 0.20695 -0.03256 0.22153 C -0.03178 0.22778 -0.03178 0.22593 -0.03112 0.2331 C -0.03086 0.23658 -0.03086 0.24074 -0.03047 0.24468 C -0.03008 0.24792 -0.02891 0.25093 -0.02891 0.25463 L -0.02891 0.27431 L -0.02891 0.275 " pathEditMode="relative" rAng="0" ptsTypes="AAAAAAAAAAAAAAAAAAAAAAAAAA">
                                      <p:cBhvr>
                                        <p:cTn id="344" dur="500" fill="hold"/>
                                        <p:tgtEl>
                                          <p:spTgt spid="108"/>
                                        </p:tgtEl>
                                        <p:attrNameLst>
                                          <p:attrName>ppt_x</p:attrName>
                                          <p:attrName>ppt_y</p:attrName>
                                        </p:attrNameLst>
                                      </p:cBhvr>
                                      <p:rCtr x="3412" y="3843"/>
                                    </p:animMotion>
                                  </p:childTnLst>
                                </p:cTn>
                              </p:par>
                            </p:childTnLst>
                          </p:cTn>
                        </p:par>
                        <p:par>
                          <p:cTn id="345" fill="hold">
                            <p:stCondLst>
                              <p:cond delay="10600"/>
                            </p:stCondLst>
                            <p:childTnLst>
                              <p:par>
                                <p:cTn id="346" presetID="10" presetClass="exit" presetSubtype="0" fill="hold" grpId="2" nodeType="afterEffect">
                                  <p:stCondLst>
                                    <p:cond delay="0"/>
                                  </p:stCondLst>
                                  <p:childTnLst>
                                    <p:animEffect transition="out" filter="fade">
                                      <p:cBhvr>
                                        <p:cTn id="347" dur="200"/>
                                        <p:tgtEl>
                                          <p:spTgt spid="108"/>
                                        </p:tgtEl>
                                      </p:cBhvr>
                                    </p:animEffect>
                                    <p:set>
                                      <p:cBhvr>
                                        <p:cTn id="348" dur="1" fill="hold">
                                          <p:stCondLst>
                                            <p:cond delay="199"/>
                                          </p:stCondLst>
                                        </p:cTn>
                                        <p:tgtEl>
                                          <p:spTgt spid="108"/>
                                        </p:tgtEl>
                                        <p:attrNameLst>
                                          <p:attrName>style.visibility</p:attrName>
                                        </p:attrNameLst>
                                      </p:cBhvr>
                                      <p:to>
                                        <p:strVal val="hidden"/>
                                      </p:to>
                                    </p:set>
                                  </p:childTnLst>
                                </p:cTn>
                              </p:par>
                            </p:childTnLst>
                          </p:cTn>
                        </p:par>
                        <p:par>
                          <p:cTn id="349" fill="hold">
                            <p:stCondLst>
                              <p:cond delay="10800"/>
                            </p:stCondLst>
                            <p:childTnLst>
                              <p:par>
                                <p:cTn id="350" presetID="26" presetClass="emph" presetSubtype="0" fill="hold" grpId="8" nodeType="afterEffect">
                                  <p:stCondLst>
                                    <p:cond delay="0"/>
                                  </p:stCondLst>
                                  <p:childTnLst>
                                    <p:animEffect transition="out" filter="fade">
                                      <p:cBhvr>
                                        <p:cTn id="351" dur="200" tmFilter="0, 0; .2, .5; .8, .5; 1, 0"/>
                                        <p:tgtEl>
                                          <p:spTgt spid="90"/>
                                        </p:tgtEl>
                                      </p:cBhvr>
                                    </p:animEffect>
                                    <p:animScale>
                                      <p:cBhvr>
                                        <p:cTn id="352" dur="100" autoRev="1" fill="hold"/>
                                        <p:tgtEl>
                                          <p:spTgt spid="90"/>
                                        </p:tgtEl>
                                      </p:cBhvr>
                                      <p:by x="105000" y="105000"/>
                                    </p:animScale>
                                  </p:childTnLst>
                                </p:cTn>
                              </p:par>
                            </p:childTnLst>
                          </p:cTn>
                        </p:par>
                        <p:par>
                          <p:cTn id="353" fill="hold">
                            <p:stCondLst>
                              <p:cond delay="11000"/>
                            </p:stCondLst>
                            <p:childTnLst>
                              <p:par>
                                <p:cTn id="354" presetID="26" presetClass="emph" presetSubtype="0" fill="hold" grpId="8" nodeType="afterEffect">
                                  <p:stCondLst>
                                    <p:cond delay="0"/>
                                  </p:stCondLst>
                                  <p:childTnLst>
                                    <p:animEffect transition="out" filter="fade">
                                      <p:cBhvr>
                                        <p:cTn id="355" dur="200" tmFilter="0, 0; .2, .5; .8, .5; 1, 0"/>
                                        <p:tgtEl>
                                          <p:spTgt spid="91"/>
                                        </p:tgtEl>
                                      </p:cBhvr>
                                    </p:animEffect>
                                    <p:animScale>
                                      <p:cBhvr>
                                        <p:cTn id="356" dur="100" autoRev="1" fill="hold"/>
                                        <p:tgtEl>
                                          <p:spTgt spid="91"/>
                                        </p:tgtEl>
                                      </p:cBhvr>
                                      <p:by x="105000" y="105000"/>
                                    </p:animScale>
                                  </p:childTnLst>
                                </p:cTn>
                              </p:par>
                            </p:childTnLst>
                          </p:cTn>
                        </p:par>
                        <p:par>
                          <p:cTn id="357" fill="hold">
                            <p:stCondLst>
                              <p:cond delay="11200"/>
                            </p:stCondLst>
                            <p:childTnLst>
                              <p:par>
                                <p:cTn id="358" presetID="0" presetClass="path" presetSubtype="0" accel="50000" decel="50000" fill="hold" grpId="1" nodeType="afterEffect">
                                  <p:stCondLst>
                                    <p:cond delay="0"/>
                                  </p:stCondLst>
                                  <p:childTnLst>
                                    <p:animMotion origin="layout" path="M 0 0 L 0 0 C -0.0013 0.00324 -0.00209 0.00718 -0.00365 0.01019 C -0.00417 0.01112 -0.00469 0.01204 -0.00521 0.01297 C -0.00625 0.01412 -0.00756 0.01505 -0.00834 0.01667 C -0.00886 0.0176 -0.00938 0.01852 -0.0099 0.01945 C -0.01042 0.01991 -0.01107 0.01968 -0.01146 0.02037 C -0.02019 0.02871 -0.01094 0.01991 -0.01615 0.02686 C -0.0168 0.02755 -0.01758 0.02778 -0.01824 0.02871 C -0.01941 0.02963 -0.02032 0.03125 -0.02136 0.03241 C -0.02214 0.03287 -0.02279 0.03334 -0.02345 0.03426 C -0.02696 0.03797 -0.02592 0.03704 -0.02866 0.04074 C -0.0297 0.0419 -0.03061 0.04352 -0.03178 0.04445 C -0.0323 0.04468 -0.03295 0.04491 -0.03334 0.04537 C -0.03647 0.04792 -0.034 0.04769 -0.03803 0.05278 C -0.03855 0.05324 -0.03907 0.05394 -0.0396 0.05463 C -0.04155 0.05649 -0.04311 0.05695 -0.04481 0.06019 C -0.04533 0.06112 -0.04585 0.06204 -0.04637 0.06297 C -0.04819 0.06551 -0.04767 0.06412 -0.04949 0.06574 C -0.05275 0.06806 -0.05054 0.06667 -0.05314 0.06945 C -0.05483 0.07107 -0.05549 0.07107 -0.05679 0.07315 C -0.05744 0.07385 -0.05783 0.075 -0.05835 0.07593 C -0.05887 0.07662 -0.05952 0.07686 -0.05991 0.07778 C -0.06056 0.07848 -0.06096 0.07963 -0.06148 0.08056 C -0.06213 0.08125 -0.06291 0.08149 -0.06356 0.08241 C -0.06473 0.08334 -0.06564 0.08473 -0.06669 0.08612 C -0.06721 0.08658 -0.06786 0.08727 -0.06825 0.08797 C -0.06968 0.08982 -0.07124 0.09121 -0.07242 0.09352 C -0.07294 0.09445 -0.07346 0.09537 -0.07398 0.0963 C -0.07463 0.09699 -0.07541 0.09746 -0.07606 0.09815 C -0.07671 0.09862 -0.07711 0.09931 -0.07763 0.1 C -0.08205 0.10371 -0.07632 0.09746 -0.08075 0.10278 C -0.08114 0.10371 -0.0814 0.10463 -0.08179 0.10556 C -0.08349 0.10834 -0.08375 0.10811 -0.08544 0.10926 C -0.08687 0.11158 -0.08831 0.11459 -0.09013 0.11574 C -0.09299 0.11737 -0.09052 0.11551 -0.09326 0.11852 C -0.09404 0.11899 -0.09469 0.11945 -0.09534 0.12037 C -0.09651 0.1213 -0.09742 0.12269 -0.09847 0.12408 L -0.10003 0.12593 L -0.10159 0.12778 C -0.10211 0.12824 -0.10276 0.12871 -0.10315 0.12963 L -0.10628 0.13519 C -0.10706 0.13635 -0.10784 0.13727 -0.10836 0.13889 L -0.10993 0.1426 C -0.11084 0.14746 -0.10993 0.14352 -0.11201 0.14815 C -0.11253 0.14885 -0.11266 0.15 -0.11305 0.15093 C -0.11409 0.15278 -0.11514 0.15463 -0.11618 0.15649 L -0.11774 0.15926 C -0.11865 0.16412 -0.11774 0.16019 -0.11982 0.16482 C -0.12022 0.16551 -0.12048 0.16667 -0.12087 0.1676 C -0.12191 0.16945 -0.12399 0.17315 -0.12399 0.17315 C -0.12425 0.17408 -0.12425 0.175 -0.12451 0.17593 C -0.12634 0.18056 -0.12608 0.17662 -0.12608 0.18056 L -0.12608 0.18056 " pathEditMode="relative" ptsTypes="AAAAAAAAAAAAAAAAAAAAAAAAAAAAAAAAAAAAAAAAAAAAAAAAAAAAAA">
                                      <p:cBhvr>
                                        <p:cTn id="359" dur="500" fill="hold"/>
                                        <p:tgtEl>
                                          <p:spTgt spid="109"/>
                                        </p:tgtEl>
                                        <p:attrNameLst>
                                          <p:attrName>ppt_x</p:attrName>
                                          <p:attrName>ppt_y</p:attrName>
                                        </p:attrNameLst>
                                      </p:cBhvr>
                                    </p:animMotion>
                                  </p:childTnLst>
                                </p:cTn>
                              </p:par>
                            </p:childTnLst>
                          </p:cTn>
                        </p:par>
                        <p:par>
                          <p:cTn id="360" fill="hold">
                            <p:stCondLst>
                              <p:cond delay="11700"/>
                            </p:stCondLst>
                            <p:childTnLst>
                              <p:par>
                                <p:cTn id="361" presetID="0" presetClass="path" presetSubtype="0" accel="50000" decel="50000" fill="hold" grpId="3" nodeType="afterEffect">
                                  <p:stCondLst>
                                    <p:cond delay="0"/>
                                  </p:stCondLst>
                                  <p:childTnLst>
                                    <p:animMotion origin="layout" path="M -0.12647 0.17408 L -0.12647 0.17431 C -0.12438 0.17338 -0.12204 0.17338 -0.11995 0.17269 C -0.11878 0.17223 -0.118 0.17037 -0.11696 0.16945 C -0.11553 0.16852 -0.11396 0.16783 -0.11253 0.16667 L -0.1081 0.16389 L -0.10224 0.16112 C -0.09677 0.16135 -0.09143 0.16158 -0.08609 0.16227 C -0.08479 0.1625 -0.08362 0.16297 -0.08231 0.16389 C -0.08088 0.16459 -0.07789 0.16667 -0.07789 0.1669 C -0.0775 0.16783 -0.0771 0.16899 -0.07645 0.16945 C -0.07255 0.17431 -0.07593 0.16713 -0.07203 0.17408 C -0.07046 0.17686 -0.0676 0.18287 -0.0676 0.18311 C -0.06577 0.19375 -0.06864 0.17917 -0.06395 0.19306 C -0.06187 0.19908 -0.06304 0.1963 -0.0603 0.20162 C -0.06004 0.20371 -0.05991 0.20579 -0.05952 0.20764 C -0.05679 0.22037 -0.05913 0.20394 -0.05731 0.21644 C -0.05692 0.21945 -0.05601 0.22686 -0.05588 0.22963 C -0.05548 0.23449 -0.05535 0.23936 -0.05509 0.24422 C -0.05431 0.26158 -0.05444 0.25625 -0.05444 0.26621 L -0.05444 0.26667 " pathEditMode="relative" rAng="0" ptsTypes="AAAAAAAAAAAAAAAAAAAAA">
                                      <p:cBhvr>
                                        <p:cTn id="362" dur="500" fill="hold"/>
                                        <p:tgtEl>
                                          <p:spTgt spid="109"/>
                                        </p:tgtEl>
                                        <p:attrNameLst>
                                          <p:attrName>ppt_x</p:attrName>
                                          <p:attrName>ppt_y</p:attrName>
                                        </p:attrNameLst>
                                      </p:cBhvr>
                                      <p:rCtr x="3595" y="3981"/>
                                    </p:animMotion>
                                  </p:childTnLst>
                                </p:cTn>
                              </p:par>
                            </p:childTnLst>
                          </p:cTn>
                        </p:par>
                        <p:par>
                          <p:cTn id="363" fill="hold">
                            <p:stCondLst>
                              <p:cond delay="12200"/>
                            </p:stCondLst>
                            <p:childTnLst>
                              <p:par>
                                <p:cTn id="364" presetID="10" presetClass="exit" presetSubtype="0" fill="hold" grpId="2" nodeType="afterEffect">
                                  <p:stCondLst>
                                    <p:cond delay="0"/>
                                  </p:stCondLst>
                                  <p:childTnLst>
                                    <p:animEffect transition="out" filter="fade">
                                      <p:cBhvr>
                                        <p:cTn id="365" dur="200"/>
                                        <p:tgtEl>
                                          <p:spTgt spid="109"/>
                                        </p:tgtEl>
                                      </p:cBhvr>
                                    </p:animEffect>
                                    <p:set>
                                      <p:cBhvr>
                                        <p:cTn id="366" dur="1" fill="hold">
                                          <p:stCondLst>
                                            <p:cond delay="199"/>
                                          </p:stCondLst>
                                        </p:cTn>
                                        <p:tgtEl>
                                          <p:spTgt spid="109"/>
                                        </p:tgtEl>
                                        <p:attrNameLst>
                                          <p:attrName>style.visibility</p:attrName>
                                        </p:attrNameLst>
                                      </p:cBhvr>
                                      <p:to>
                                        <p:strVal val="hidden"/>
                                      </p:to>
                                    </p:set>
                                  </p:childTnLst>
                                </p:cTn>
                              </p:par>
                            </p:childTnLst>
                          </p:cTn>
                        </p:par>
                        <p:par>
                          <p:cTn id="367" fill="hold">
                            <p:stCondLst>
                              <p:cond delay="12400"/>
                            </p:stCondLst>
                            <p:childTnLst>
                              <p:par>
                                <p:cTn id="368" presetID="26" presetClass="emph" presetSubtype="0" fill="hold" grpId="9" nodeType="afterEffect">
                                  <p:stCondLst>
                                    <p:cond delay="0"/>
                                  </p:stCondLst>
                                  <p:childTnLst>
                                    <p:animEffect transition="out" filter="fade">
                                      <p:cBhvr>
                                        <p:cTn id="369" dur="200" tmFilter="0, 0; .2, .5; .8, .5; 1, 0"/>
                                        <p:tgtEl>
                                          <p:spTgt spid="90"/>
                                        </p:tgtEl>
                                      </p:cBhvr>
                                    </p:animEffect>
                                    <p:animScale>
                                      <p:cBhvr>
                                        <p:cTn id="370" dur="100" autoRev="1" fill="hold"/>
                                        <p:tgtEl>
                                          <p:spTgt spid="90"/>
                                        </p:tgtEl>
                                      </p:cBhvr>
                                      <p:by x="105000" y="105000"/>
                                    </p:animScale>
                                  </p:childTnLst>
                                </p:cTn>
                              </p:par>
                              <p:par>
                                <p:cTn id="371" presetID="10" presetClass="exit" presetSubtype="0" fill="hold" grpId="1" nodeType="withEffect">
                                  <p:stCondLst>
                                    <p:cond delay="0"/>
                                  </p:stCondLst>
                                  <p:childTnLst>
                                    <p:animEffect transition="out" filter="fade">
                                      <p:cBhvr>
                                        <p:cTn id="372" dur="500"/>
                                        <p:tgtEl>
                                          <p:spTgt spid="91"/>
                                        </p:tgtEl>
                                      </p:cBhvr>
                                    </p:animEffect>
                                    <p:set>
                                      <p:cBhvr>
                                        <p:cTn id="373" dur="1" fill="hold">
                                          <p:stCondLst>
                                            <p:cond delay="499"/>
                                          </p:stCondLst>
                                        </p:cTn>
                                        <p:tgtEl>
                                          <p:spTgt spid="91"/>
                                        </p:tgtEl>
                                        <p:attrNameLst>
                                          <p:attrName>style.visibility</p:attrName>
                                        </p:attrNameLst>
                                      </p:cBhvr>
                                      <p:to>
                                        <p:strVal val="hidden"/>
                                      </p:to>
                                    </p:set>
                                  </p:childTnLst>
                                </p:cTn>
                              </p:par>
                              <p:par>
                                <p:cTn id="374" presetID="10" presetClass="exit" presetSubtype="0" fill="hold" grpId="1" nodeType="withEffect">
                                  <p:stCondLst>
                                    <p:cond delay="0"/>
                                  </p:stCondLst>
                                  <p:childTnLst>
                                    <p:animEffect transition="out" filter="fade">
                                      <p:cBhvr>
                                        <p:cTn id="375" dur="500"/>
                                        <p:tgtEl>
                                          <p:spTgt spid="92"/>
                                        </p:tgtEl>
                                      </p:cBhvr>
                                    </p:animEffect>
                                    <p:set>
                                      <p:cBhvr>
                                        <p:cTn id="376" dur="1" fill="hold">
                                          <p:stCondLst>
                                            <p:cond delay="499"/>
                                          </p:stCondLst>
                                        </p:cTn>
                                        <p:tgtEl>
                                          <p:spTgt spid="92"/>
                                        </p:tgtEl>
                                        <p:attrNameLst>
                                          <p:attrName>style.visibility</p:attrName>
                                        </p:attrNameLst>
                                      </p:cBhvr>
                                      <p:to>
                                        <p:strVal val="hidden"/>
                                      </p:to>
                                    </p:set>
                                  </p:childTnLst>
                                </p:cTn>
                              </p:par>
                            </p:childTnLst>
                          </p:cTn>
                        </p:par>
                        <p:par>
                          <p:cTn id="377" fill="hold">
                            <p:stCondLst>
                              <p:cond delay="12900"/>
                            </p:stCondLst>
                            <p:childTnLst>
                              <p:par>
                                <p:cTn id="378" presetID="10" presetClass="exit" presetSubtype="0" fill="hold" grpId="1" nodeType="afterEffect">
                                  <p:stCondLst>
                                    <p:cond delay="0"/>
                                  </p:stCondLst>
                                  <p:childTnLst>
                                    <p:animEffect transition="out" filter="fade">
                                      <p:cBhvr>
                                        <p:cTn id="379" dur="500"/>
                                        <p:tgtEl>
                                          <p:spTgt spid="83"/>
                                        </p:tgtEl>
                                      </p:cBhvr>
                                    </p:animEffect>
                                    <p:set>
                                      <p:cBhvr>
                                        <p:cTn id="380" dur="1" fill="hold">
                                          <p:stCondLst>
                                            <p:cond delay="499"/>
                                          </p:stCondLst>
                                        </p:cTn>
                                        <p:tgtEl>
                                          <p:spTgt spid="83"/>
                                        </p:tgtEl>
                                        <p:attrNameLst>
                                          <p:attrName>style.visibility</p:attrName>
                                        </p:attrNameLst>
                                      </p:cBhvr>
                                      <p:to>
                                        <p:strVal val="hidden"/>
                                      </p:to>
                                    </p:set>
                                  </p:childTnLst>
                                </p:cTn>
                              </p:par>
                              <p:par>
                                <p:cTn id="381" presetID="10" presetClass="exit" presetSubtype="0" fill="hold" grpId="1" nodeType="withEffect">
                                  <p:stCondLst>
                                    <p:cond delay="0"/>
                                  </p:stCondLst>
                                  <p:childTnLst>
                                    <p:animEffect transition="out" filter="fade">
                                      <p:cBhvr>
                                        <p:cTn id="382" dur="500"/>
                                        <p:tgtEl>
                                          <p:spTgt spid="90"/>
                                        </p:tgtEl>
                                      </p:cBhvr>
                                    </p:animEffect>
                                    <p:set>
                                      <p:cBhvr>
                                        <p:cTn id="383" dur="1" fill="hold">
                                          <p:stCondLst>
                                            <p:cond delay="499"/>
                                          </p:stCondLst>
                                        </p:cTn>
                                        <p:tgtEl>
                                          <p:spTgt spid="90"/>
                                        </p:tgtEl>
                                        <p:attrNameLst>
                                          <p:attrName>style.visibility</p:attrName>
                                        </p:attrNameLst>
                                      </p:cBhvr>
                                      <p:to>
                                        <p:strVal val="hidden"/>
                                      </p:to>
                                    </p:set>
                                  </p:childTnLst>
                                </p:cTn>
                              </p:par>
                            </p:childTnLst>
                          </p:cTn>
                        </p:par>
                        <p:par>
                          <p:cTn id="384" fill="hold">
                            <p:stCondLst>
                              <p:cond delay="13400"/>
                            </p:stCondLst>
                            <p:childTnLst>
                              <p:par>
                                <p:cTn id="385" presetID="30" presetClass="emph" presetSubtype="0" fill="hold" grpId="1" nodeType="afterEffect">
                                  <p:stCondLst>
                                    <p:cond delay="0"/>
                                  </p:stCondLst>
                                  <p:childTnLst>
                                    <p:animClr clrSpc="hsl" dir="cw">
                                      <p:cBhvr override="childStyle">
                                        <p:cTn id="386" dur="500" fill="hold"/>
                                        <p:tgtEl>
                                          <p:spTgt spid="84"/>
                                        </p:tgtEl>
                                        <p:attrNameLst>
                                          <p:attrName>style.color</p:attrName>
                                        </p:attrNameLst>
                                      </p:cBhvr>
                                      <p:by>
                                        <p:hsl h="0" s="12549" l="25098"/>
                                      </p:by>
                                    </p:animClr>
                                    <p:animClr clrSpc="hsl" dir="cw">
                                      <p:cBhvr>
                                        <p:cTn id="387" dur="500" fill="hold"/>
                                        <p:tgtEl>
                                          <p:spTgt spid="84"/>
                                        </p:tgtEl>
                                        <p:attrNameLst>
                                          <p:attrName>fillcolor</p:attrName>
                                        </p:attrNameLst>
                                      </p:cBhvr>
                                      <p:by>
                                        <p:hsl h="0" s="12549" l="25098"/>
                                      </p:by>
                                    </p:animClr>
                                    <p:animClr clrSpc="hsl" dir="cw">
                                      <p:cBhvr>
                                        <p:cTn id="388" dur="500" fill="hold"/>
                                        <p:tgtEl>
                                          <p:spTgt spid="84"/>
                                        </p:tgtEl>
                                        <p:attrNameLst>
                                          <p:attrName>stroke.color</p:attrName>
                                        </p:attrNameLst>
                                      </p:cBhvr>
                                      <p:by>
                                        <p:hsl h="0" s="12549" l="25098"/>
                                      </p:by>
                                    </p:animClr>
                                    <p:set>
                                      <p:cBhvr>
                                        <p:cTn id="389" dur="500" fill="hold"/>
                                        <p:tgtEl>
                                          <p:spTgt spid="84"/>
                                        </p:tgtEl>
                                        <p:attrNameLst>
                                          <p:attrName>fill.type</p:attrName>
                                        </p:attrNameLst>
                                      </p:cBhvr>
                                      <p:to>
                                        <p:strVal val="solid"/>
                                      </p:to>
                                    </p:set>
                                  </p:childTnLst>
                                </p:cTn>
                              </p:par>
                            </p:childTnLst>
                          </p:cTn>
                        </p:par>
                      </p:childTnLst>
                    </p:cTn>
                  </p:par>
                  <p:par>
                    <p:cTn id="390" fill="hold">
                      <p:stCondLst>
                        <p:cond delay="indefinite"/>
                      </p:stCondLst>
                      <p:childTnLst>
                        <p:par>
                          <p:cTn id="391" fill="hold">
                            <p:stCondLst>
                              <p:cond delay="0"/>
                            </p:stCondLst>
                            <p:childTnLst>
                              <p:par>
                                <p:cTn id="392" presetID="10" presetClass="entr" presetSubtype="0" fill="hold" grpId="0" nodeType="clickEffect">
                                  <p:stCondLst>
                                    <p:cond delay="0"/>
                                  </p:stCondLst>
                                  <p:childTnLst>
                                    <p:set>
                                      <p:cBhvr>
                                        <p:cTn id="393" dur="1" fill="hold">
                                          <p:stCondLst>
                                            <p:cond delay="0"/>
                                          </p:stCondLst>
                                        </p:cTn>
                                        <p:tgtEl>
                                          <p:spTgt spid="93"/>
                                        </p:tgtEl>
                                        <p:attrNameLst>
                                          <p:attrName>style.visibility</p:attrName>
                                        </p:attrNameLst>
                                      </p:cBhvr>
                                      <p:to>
                                        <p:strVal val="visible"/>
                                      </p:to>
                                    </p:set>
                                    <p:animEffect transition="in" filter="fade">
                                      <p:cBhvr>
                                        <p:cTn id="394" dur="500"/>
                                        <p:tgtEl>
                                          <p:spTgt spid="93"/>
                                        </p:tgtEl>
                                      </p:cBhvr>
                                    </p:animEffect>
                                  </p:childTnLst>
                                </p:cTn>
                              </p:par>
                            </p:childTnLst>
                          </p:cTn>
                        </p:par>
                        <p:par>
                          <p:cTn id="395" fill="hold">
                            <p:stCondLst>
                              <p:cond delay="500"/>
                            </p:stCondLst>
                            <p:childTnLst>
                              <p:par>
                                <p:cTn id="396" presetID="10" presetClass="entr" presetSubtype="0" fill="hold" grpId="0" nodeType="afterEffect">
                                  <p:stCondLst>
                                    <p:cond delay="0"/>
                                  </p:stCondLst>
                                  <p:childTnLst>
                                    <p:set>
                                      <p:cBhvr>
                                        <p:cTn id="397" dur="1" fill="hold">
                                          <p:stCondLst>
                                            <p:cond delay="0"/>
                                          </p:stCondLst>
                                        </p:cTn>
                                        <p:tgtEl>
                                          <p:spTgt spid="94"/>
                                        </p:tgtEl>
                                        <p:attrNameLst>
                                          <p:attrName>style.visibility</p:attrName>
                                        </p:attrNameLst>
                                      </p:cBhvr>
                                      <p:to>
                                        <p:strVal val="visible"/>
                                      </p:to>
                                    </p:set>
                                    <p:animEffect transition="in" filter="fade">
                                      <p:cBhvr>
                                        <p:cTn id="398" dur="500"/>
                                        <p:tgtEl>
                                          <p:spTgt spid="94"/>
                                        </p:tgtEl>
                                      </p:cBhvr>
                                    </p:animEffect>
                                  </p:childTnLst>
                                </p:cTn>
                              </p:par>
                            </p:childTnLst>
                          </p:cTn>
                        </p:par>
                        <p:par>
                          <p:cTn id="399" fill="hold">
                            <p:stCondLst>
                              <p:cond delay="1000"/>
                            </p:stCondLst>
                            <p:childTnLst>
                              <p:par>
                                <p:cTn id="400" presetID="10" presetClass="entr" presetSubtype="0" fill="hold" nodeType="afterEffect">
                                  <p:stCondLst>
                                    <p:cond delay="500"/>
                                  </p:stCondLst>
                                  <p:childTnLst>
                                    <p:set>
                                      <p:cBhvr>
                                        <p:cTn id="401" dur="1" fill="hold">
                                          <p:stCondLst>
                                            <p:cond delay="0"/>
                                          </p:stCondLst>
                                        </p:cTn>
                                        <p:tgtEl>
                                          <p:spTgt spid="96"/>
                                        </p:tgtEl>
                                        <p:attrNameLst>
                                          <p:attrName>style.visibility</p:attrName>
                                        </p:attrNameLst>
                                      </p:cBhvr>
                                      <p:to>
                                        <p:strVal val="visible"/>
                                      </p:to>
                                    </p:set>
                                    <p:animEffect transition="in" filter="fade">
                                      <p:cBhvr>
                                        <p:cTn id="402" dur="500"/>
                                        <p:tgtEl>
                                          <p:spTgt spid="96"/>
                                        </p:tgtEl>
                                      </p:cBhvr>
                                    </p:animEffect>
                                  </p:childTnLst>
                                </p:cTn>
                              </p:par>
                            </p:childTnLst>
                          </p:cTn>
                        </p:par>
                        <p:par>
                          <p:cTn id="403" fill="hold">
                            <p:stCondLst>
                              <p:cond delay="2000"/>
                            </p:stCondLst>
                            <p:childTnLst>
                              <p:par>
                                <p:cTn id="404" presetID="10" presetClass="entr" presetSubtype="0" fill="hold" grpId="0" nodeType="afterEffect">
                                  <p:stCondLst>
                                    <p:cond delay="0"/>
                                  </p:stCondLst>
                                  <p:childTnLst>
                                    <p:set>
                                      <p:cBhvr>
                                        <p:cTn id="405" dur="1" fill="hold">
                                          <p:stCondLst>
                                            <p:cond delay="0"/>
                                          </p:stCondLst>
                                        </p:cTn>
                                        <p:tgtEl>
                                          <p:spTgt spid="98"/>
                                        </p:tgtEl>
                                        <p:attrNameLst>
                                          <p:attrName>style.visibility</p:attrName>
                                        </p:attrNameLst>
                                      </p:cBhvr>
                                      <p:to>
                                        <p:strVal val="visible"/>
                                      </p:to>
                                    </p:set>
                                    <p:animEffect transition="in" filter="fade">
                                      <p:cBhvr>
                                        <p:cTn id="406" dur="500"/>
                                        <p:tgtEl>
                                          <p:spTgt spid="98"/>
                                        </p:tgtEl>
                                      </p:cBhvr>
                                    </p:animEffect>
                                  </p:childTnLst>
                                </p:cTn>
                              </p:par>
                            </p:childTnLst>
                          </p:cTn>
                        </p:par>
                        <p:par>
                          <p:cTn id="407" fill="hold">
                            <p:stCondLst>
                              <p:cond delay="2500"/>
                            </p:stCondLst>
                            <p:childTnLst>
                              <p:par>
                                <p:cTn id="408" presetID="10" presetClass="entr" presetSubtype="0" fill="hold" grpId="0" nodeType="afterEffect">
                                  <p:stCondLst>
                                    <p:cond delay="500"/>
                                  </p:stCondLst>
                                  <p:childTnLst>
                                    <p:set>
                                      <p:cBhvr>
                                        <p:cTn id="409" dur="1" fill="hold">
                                          <p:stCondLst>
                                            <p:cond delay="0"/>
                                          </p:stCondLst>
                                        </p:cTn>
                                        <p:tgtEl>
                                          <p:spTgt spid="97"/>
                                        </p:tgtEl>
                                        <p:attrNameLst>
                                          <p:attrName>style.visibility</p:attrName>
                                        </p:attrNameLst>
                                      </p:cBhvr>
                                      <p:to>
                                        <p:strVal val="visible"/>
                                      </p:to>
                                    </p:set>
                                    <p:animEffect transition="in" filter="fade">
                                      <p:cBhvr>
                                        <p:cTn id="410" dur="500"/>
                                        <p:tgtEl>
                                          <p:spTgt spid="97"/>
                                        </p:tgtEl>
                                      </p:cBhvr>
                                    </p:animEffect>
                                  </p:childTnLst>
                                </p:cTn>
                              </p:par>
                            </p:childTnLst>
                          </p:cTn>
                        </p:par>
                      </p:childTnLst>
                    </p:cTn>
                  </p:par>
                  <p:par>
                    <p:cTn id="411" fill="hold">
                      <p:stCondLst>
                        <p:cond delay="indefinite"/>
                      </p:stCondLst>
                      <p:childTnLst>
                        <p:par>
                          <p:cTn id="412" fill="hold">
                            <p:stCondLst>
                              <p:cond delay="0"/>
                            </p:stCondLst>
                            <p:childTnLst>
                              <p:par>
                                <p:cTn id="413" presetID="1" presetClass="exit" presetSubtype="0" fill="hold" grpId="1" nodeType="clickEffect">
                                  <p:stCondLst>
                                    <p:cond delay="0"/>
                                  </p:stCondLst>
                                  <p:childTnLst>
                                    <p:set>
                                      <p:cBhvr>
                                        <p:cTn id="414" dur="1" fill="hold">
                                          <p:stCondLst>
                                            <p:cond delay="0"/>
                                          </p:stCondLst>
                                        </p:cTn>
                                        <p:tgtEl>
                                          <p:spTgt spid="110"/>
                                        </p:tgtEl>
                                        <p:attrNameLst>
                                          <p:attrName>style.visibility</p:attrName>
                                        </p:attrNameLst>
                                      </p:cBhvr>
                                      <p:to>
                                        <p:strVal val="hidden"/>
                                      </p:to>
                                    </p:set>
                                  </p:childTnLst>
                                </p:cTn>
                              </p:par>
                              <p:par>
                                <p:cTn id="415" presetID="0" presetClass="path" presetSubtype="0" accel="50000" decel="50000" fill="hold" grpId="1" nodeType="withEffect">
                                  <p:stCondLst>
                                    <p:cond delay="0"/>
                                  </p:stCondLst>
                                  <p:childTnLst>
                                    <p:animMotion origin="layout" path="M 3.71451E-6 2.22222E-6 L 3.71451E-6 0.00023 C -0.00183 0.01458 -0.00079 0.00787 -0.003 0.01967 C -0.00326 0.02129 -0.00326 0.02268 -0.00378 0.02384 C -0.0043 0.02523 -0.00482 0.02639 -0.00521 0.02778 C -0.00573 0.0294 -0.00613 0.03171 -0.00665 0.03333 C -0.00782 0.03611 -0.01173 0.04028 -0.01264 0.04143 C -0.01329 0.04213 -0.01381 0.04352 -0.01459 0.04398 C -0.01615 0.04491 -0.01772 0.04514 -0.01902 0.04653 C -0.02267 0.05092 -0.02019 0.04861 -0.02566 0.05069 C -0.0396 0.05532 -0.02722 0.05162 -0.03738 0.05463 C -0.03999 0.05949 -0.03751 0.05602 -0.04311 0.05856 C -0.05106 0.06227 -0.04429 0.05995 -0.05041 0.06412 C -0.05132 0.06458 -0.05236 0.06481 -0.05327 0.06528 C -0.06057 0.06898 -0.04937 0.06389 -0.05835 0.06782 C -0.05913 0.06875 -0.05978 0.07014 -0.06057 0.07083 C -0.06213 0.07222 -0.06512 0.07291 -0.0663 0.07338 C -0.07242 0.0787 -0.06617 0.07384 -0.07229 0.07731 C -0.07346 0.07801 -0.07463 0.07916 -0.07593 0.08009 C -0.07958 0.08217 -0.0788 0.08055 -0.08167 0.08287 C -0.08271 0.08356 -0.08362 0.08472 -0.08466 0.08541 C -0.08609 0.08634 -0.08766 0.0868 -0.08896 0.08796 C -0.09 0.08889 -0.09091 0.09028 -0.09195 0.09074 C -0.09326 0.09166 -0.09482 0.09166 -0.09625 0.09213 C -0.10094 0.09768 -0.09677 0.09375 -0.10641 0.09606 C -0.13012 0.10208 -0.08935 0.09745 -0.14067 0.10023 C -0.14601 0.10347 -0.14262 0.10162 -0.15304 0.10278 L -0.16697 0.10416 C -0.1727 0.10625 -0.17336 0.10671 -0.18156 0.1081 C -0.18521 0.10879 -0.18872 0.10903 -0.19237 0.10972 L -0.24785 0.1081 C -0.25098 0.10787 -0.25398 0.10694 -0.25723 0.10671 L -0.32574 0.10555 C -0.33017 0.10278 -0.32991 0.10532 -0.33082 0.09861 C -0.33082 0.09838 -0.33082 0.09791 -0.33082 0.09745 L -0.33082 0.09768 " pathEditMode="relative" rAng="0" ptsTypes="AAAAAAAAAAAAAAAAAAAAAAAAAAAAAAAAAAAA">
                                      <p:cBhvr>
                                        <p:cTn id="416" dur="2000" fill="hold"/>
                                        <p:tgtEl>
                                          <p:spTgt spid="111"/>
                                        </p:tgtEl>
                                        <p:attrNameLst>
                                          <p:attrName>ppt_x</p:attrName>
                                          <p:attrName>ppt_y</p:attrName>
                                        </p:attrNameLst>
                                      </p:cBhvr>
                                      <p:rCtr x="-16541" y="5486"/>
                                    </p:animMotion>
                                  </p:childTnLst>
                                </p:cTn>
                              </p:par>
                              <p:par>
                                <p:cTn id="417" presetID="10" presetClass="exit" presetSubtype="0" fill="hold" nodeType="withEffect">
                                  <p:stCondLst>
                                    <p:cond delay="0"/>
                                  </p:stCondLst>
                                  <p:childTnLst>
                                    <p:animEffect transition="out" filter="fade">
                                      <p:cBhvr>
                                        <p:cTn id="418" dur="500"/>
                                        <p:tgtEl>
                                          <p:spTgt spid="20"/>
                                        </p:tgtEl>
                                      </p:cBhvr>
                                    </p:animEffect>
                                    <p:set>
                                      <p:cBhvr>
                                        <p:cTn id="419" dur="1" fill="hold">
                                          <p:stCondLst>
                                            <p:cond delay="499"/>
                                          </p:stCondLst>
                                        </p:cTn>
                                        <p:tgtEl>
                                          <p:spTgt spid="20"/>
                                        </p:tgtEl>
                                        <p:attrNameLst>
                                          <p:attrName>style.visibility</p:attrName>
                                        </p:attrNameLst>
                                      </p:cBhvr>
                                      <p:to>
                                        <p:strVal val="hidden"/>
                                      </p:to>
                                    </p:set>
                                  </p:childTnLst>
                                </p:cTn>
                              </p:par>
                              <p:par>
                                <p:cTn id="420" presetID="10" presetClass="entr" presetSubtype="0" fill="hold" grpId="0" nodeType="withEffect">
                                  <p:stCondLst>
                                    <p:cond delay="0"/>
                                  </p:stCondLst>
                                  <p:childTnLst>
                                    <p:set>
                                      <p:cBhvr>
                                        <p:cTn id="421" dur="1" fill="hold">
                                          <p:stCondLst>
                                            <p:cond delay="0"/>
                                          </p:stCondLst>
                                        </p:cTn>
                                        <p:tgtEl>
                                          <p:spTgt spid="95"/>
                                        </p:tgtEl>
                                        <p:attrNameLst>
                                          <p:attrName>style.visibility</p:attrName>
                                        </p:attrNameLst>
                                      </p:cBhvr>
                                      <p:to>
                                        <p:strVal val="visible"/>
                                      </p:to>
                                    </p:set>
                                    <p:animEffect transition="in" filter="fade">
                                      <p:cBhvr>
                                        <p:cTn id="422" dur="500"/>
                                        <p:tgtEl>
                                          <p:spTgt spid="95"/>
                                        </p:tgtEl>
                                      </p:cBhvr>
                                    </p:animEffect>
                                  </p:childTnLst>
                                </p:cTn>
                              </p:par>
                              <p:par>
                                <p:cTn id="423" presetID="10" presetClass="entr" presetSubtype="0" fill="hold" grpId="0" nodeType="withEffect">
                                  <p:stCondLst>
                                    <p:cond delay="0"/>
                                  </p:stCondLst>
                                  <p:childTnLst>
                                    <p:set>
                                      <p:cBhvr>
                                        <p:cTn id="424" dur="1" fill="hold">
                                          <p:stCondLst>
                                            <p:cond delay="0"/>
                                          </p:stCondLst>
                                        </p:cTn>
                                        <p:tgtEl>
                                          <p:spTgt spid="99"/>
                                        </p:tgtEl>
                                        <p:attrNameLst>
                                          <p:attrName>style.visibility</p:attrName>
                                        </p:attrNameLst>
                                      </p:cBhvr>
                                      <p:to>
                                        <p:strVal val="visible"/>
                                      </p:to>
                                    </p:set>
                                    <p:animEffect transition="in" filter="fade">
                                      <p:cBhvr>
                                        <p:cTn id="425" dur="500"/>
                                        <p:tgtEl>
                                          <p:spTgt spid="99"/>
                                        </p:tgtEl>
                                      </p:cBhvr>
                                    </p:animEffect>
                                  </p:childTnLst>
                                </p:cTn>
                              </p:par>
                              <p:par>
                                <p:cTn id="426" presetID="1" presetClass="entr" presetSubtype="0" fill="hold" grpId="0" nodeType="withEffect">
                                  <p:stCondLst>
                                    <p:cond delay="0"/>
                                  </p:stCondLst>
                                  <p:childTnLst>
                                    <p:set>
                                      <p:cBhvr>
                                        <p:cTn id="427" dur="1" fill="hold">
                                          <p:stCondLst>
                                            <p:cond delay="0"/>
                                          </p:stCondLst>
                                        </p:cTn>
                                        <p:tgtEl>
                                          <p:spTgt spid="100"/>
                                        </p:tgtEl>
                                        <p:attrNameLst>
                                          <p:attrName>style.visibility</p:attrName>
                                        </p:attrNameLst>
                                      </p:cBhvr>
                                      <p:to>
                                        <p:strVal val="visible"/>
                                      </p:to>
                                    </p:set>
                                  </p:childTnLst>
                                </p:cTn>
                              </p:par>
                              <p:par>
                                <p:cTn id="428" presetID="0" presetClass="path" presetSubtype="0" accel="50000" decel="50000" fill="hold" grpId="1" nodeType="withEffect">
                                  <p:stCondLst>
                                    <p:cond delay="0"/>
                                  </p:stCondLst>
                                  <p:childTnLst>
                                    <p:animMotion origin="layout" path="M 1.33368E-6 -0.00046 L 1.33368E-6 -0.00069 L 0.0827 0.00047 C 0.08427 0.00047 0.08596 0.00116 0.08791 0.00139 C 0.09586 0.00162 0.10393 0.00209 0.11201 0.00232 C 0.13714 0.00718 0.11969 0.00394 0.18038 0.00394 C 0.19588 0.00394 0.21138 0.00371 0.22714 0.00324 C 0.23769 -0.00023 0.2261 0.00324 0.25267 0.00139 C 0.2541 0.00116 0.25527 0.00093 0.25645 0.00047 C 0.25749 -2.96296E-6 0.25827 -0.00046 0.25957 -0.00046 C 0.26673 -0.00115 0.27416 -0.00115 0.28145 -0.00162 C 0.28822 -0.00115 0.295 -0.00115 0.3019 -0.00046 C 0.30255 -0.00046 0.3032 -2.96296E-6 0.30424 0.00047 C 0.30503 0.00093 0.30594 0.00116 0.30711 0.00139 C 0.30945 0.00324 0.30854 0.00324 0.31024 0.00324 L 0.31831 0.00324 " pathEditMode="relative" rAng="0" ptsTypes="AAAAAAAAAAAAAAAA">
                                      <p:cBhvr>
                                        <p:cTn id="429" dur="2000" fill="hold"/>
                                        <p:tgtEl>
                                          <p:spTgt spid="100"/>
                                        </p:tgtEl>
                                        <p:attrNameLst>
                                          <p:attrName>ppt_x</p:attrName>
                                          <p:attrName>ppt_y</p:attrName>
                                        </p:attrNameLst>
                                      </p:cBhvr>
                                      <p:rCtr x="15916" y="208"/>
                                    </p:animMotion>
                                  </p:childTnLst>
                                </p:cTn>
                              </p:par>
                              <p:par>
                                <p:cTn id="430" presetID="1" presetClass="entr" presetSubtype="0" fill="hold" grpId="0" nodeType="withEffect">
                                  <p:stCondLst>
                                    <p:cond delay="0"/>
                                  </p:stCondLst>
                                  <p:childTnLst>
                                    <p:set>
                                      <p:cBhvr>
                                        <p:cTn id="431" dur="1" fill="hold">
                                          <p:stCondLst>
                                            <p:cond delay="0"/>
                                          </p:stCondLst>
                                        </p:cTn>
                                        <p:tgtEl>
                                          <p:spTgt spid="101"/>
                                        </p:tgtEl>
                                        <p:attrNameLst>
                                          <p:attrName>style.visibility</p:attrName>
                                        </p:attrNameLst>
                                      </p:cBhvr>
                                      <p:to>
                                        <p:strVal val="visible"/>
                                      </p:to>
                                    </p:set>
                                  </p:childTnLst>
                                </p:cTn>
                              </p:par>
                              <p:par>
                                <p:cTn id="432" presetID="1" presetClass="entr" presetSubtype="0" fill="hold" grpId="0" nodeType="withEffect">
                                  <p:stCondLst>
                                    <p:cond delay="0"/>
                                  </p:stCondLst>
                                  <p:childTnLst>
                                    <p:set>
                                      <p:cBhvr>
                                        <p:cTn id="433" dur="1" fill="hold">
                                          <p:stCondLst>
                                            <p:cond delay="0"/>
                                          </p:stCondLst>
                                        </p:cTn>
                                        <p:tgtEl>
                                          <p:spTgt spid="103"/>
                                        </p:tgtEl>
                                        <p:attrNameLst>
                                          <p:attrName>style.visibility</p:attrName>
                                        </p:attrNameLst>
                                      </p:cBhvr>
                                      <p:to>
                                        <p:strVal val="visible"/>
                                      </p:to>
                                    </p:set>
                                  </p:childTnLst>
                                </p:cTn>
                              </p:par>
                              <p:par>
                                <p:cTn id="434" presetID="1" presetClass="entr" presetSubtype="0" fill="hold" grpId="0" nodeType="withEffect">
                                  <p:stCondLst>
                                    <p:cond delay="0"/>
                                  </p:stCondLst>
                                  <p:childTnLst>
                                    <p:set>
                                      <p:cBhvr>
                                        <p:cTn id="435" dur="1" fill="hold">
                                          <p:stCondLst>
                                            <p:cond delay="0"/>
                                          </p:stCondLst>
                                        </p:cTn>
                                        <p:tgtEl>
                                          <p:spTgt spid="112"/>
                                        </p:tgtEl>
                                        <p:attrNameLst>
                                          <p:attrName>style.visibility</p:attrName>
                                        </p:attrNameLst>
                                      </p:cBhvr>
                                      <p:to>
                                        <p:strVal val="visible"/>
                                      </p:to>
                                    </p:set>
                                  </p:childTnLst>
                                </p:cTn>
                              </p:par>
                              <p:par>
                                <p:cTn id="436" presetID="1" presetClass="entr" presetSubtype="0" fill="hold" grpId="0" nodeType="withEffect">
                                  <p:stCondLst>
                                    <p:cond delay="0"/>
                                  </p:stCondLst>
                                  <p:childTnLst>
                                    <p:set>
                                      <p:cBhvr>
                                        <p:cTn id="437" dur="1" fill="hold">
                                          <p:stCondLst>
                                            <p:cond delay="0"/>
                                          </p:stCondLst>
                                        </p:cTn>
                                        <p:tgtEl>
                                          <p:spTgt spid="113"/>
                                        </p:tgtEl>
                                        <p:attrNameLst>
                                          <p:attrName>style.visibility</p:attrName>
                                        </p:attrNameLst>
                                      </p:cBhvr>
                                      <p:to>
                                        <p:strVal val="visible"/>
                                      </p:to>
                                    </p:set>
                                  </p:childTnLst>
                                </p:cTn>
                              </p:par>
                              <p:par>
                                <p:cTn id="438" presetID="1" presetClass="entr" presetSubtype="0" fill="hold" grpId="0" nodeType="withEffect">
                                  <p:stCondLst>
                                    <p:cond delay="0"/>
                                  </p:stCondLst>
                                  <p:childTnLst>
                                    <p:set>
                                      <p:cBhvr>
                                        <p:cTn id="439" dur="1" fill="hold">
                                          <p:stCondLst>
                                            <p:cond delay="0"/>
                                          </p:stCondLst>
                                        </p:cTn>
                                        <p:tgtEl>
                                          <p:spTgt spid="114"/>
                                        </p:tgtEl>
                                        <p:attrNameLst>
                                          <p:attrName>style.visibility</p:attrName>
                                        </p:attrNameLst>
                                      </p:cBhvr>
                                      <p:to>
                                        <p:strVal val="visible"/>
                                      </p:to>
                                    </p:set>
                                  </p:childTnLst>
                                </p:cTn>
                              </p:par>
                              <p:par>
                                <p:cTn id="440" presetID="10" presetClass="exit" presetSubtype="0" fill="hold" grpId="1" nodeType="withEffect">
                                  <p:stCondLst>
                                    <p:cond delay="0"/>
                                  </p:stCondLst>
                                  <p:childTnLst>
                                    <p:animEffect transition="out" filter="fade">
                                      <p:cBhvr>
                                        <p:cTn id="441" dur="500"/>
                                        <p:tgtEl>
                                          <p:spTgt spid="3">
                                            <p:txEl>
                                              <p:pRg st="0" end="0"/>
                                            </p:txEl>
                                          </p:spTgt>
                                        </p:tgtEl>
                                      </p:cBhvr>
                                    </p:animEffect>
                                    <p:set>
                                      <p:cBhvr>
                                        <p:cTn id="442" dur="1" fill="hold">
                                          <p:stCondLst>
                                            <p:cond delay="499"/>
                                          </p:stCondLst>
                                        </p:cTn>
                                        <p:tgtEl>
                                          <p:spTgt spid="3">
                                            <p:txEl>
                                              <p:pRg st="0" end="0"/>
                                            </p:txEl>
                                          </p:spTgt>
                                        </p:tgtEl>
                                        <p:attrNameLst>
                                          <p:attrName>style.visibility</p:attrName>
                                        </p:attrNameLst>
                                      </p:cBhvr>
                                      <p:to>
                                        <p:strVal val="hidden"/>
                                      </p:to>
                                    </p:set>
                                  </p:childTnLst>
                                </p:cTn>
                              </p:par>
                              <p:par>
                                <p:cTn id="443" presetID="10" presetClass="exit" presetSubtype="0" fill="hold" grpId="1" nodeType="withEffect">
                                  <p:stCondLst>
                                    <p:cond delay="0"/>
                                  </p:stCondLst>
                                  <p:childTnLst>
                                    <p:animEffect transition="out" filter="fade">
                                      <p:cBhvr>
                                        <p:cTn id="444" dur="500"/>
                                        <p:tgtEl>
                                          <p:spTgt spid="64"/>
                                        </p:tgtEl>
                                      </p:cBhvr>
                                    </p:animEffect>
                                    <p:set>
                                      <p:cBhvr>
                                        <p:cTn id="445" dur="1" fill="hold">
                                          <p:stCondLst>
                                            <p:cond delay="499"/>
                                          </p:stCondLst>
                                        </p:cTn>
                                        <p:tgtEl>
                                          <p:spTgt spid="64"/>
                                        </p:tgtEl>
                                        <p:attrNameLst>
                                          <p:attrName>style.visibility</p:attrName>
                                        </p:attrNameLst>
                                      </p:cBhvr>
                                      <p:to>
                                        <p:strVal val="hidden"/>
                                      </p:to>
                                    </p:set>
                                  </p:childTnLst>
                                </p:cTn>
                              </p:par>
                              <p:par>
                                <p:cTn id="446" presetID="10" presetClass="exit" presetSubtype="0" fill="hold" grpId="1" nodeType="withEffect">
                                  <p:stCondLst>
                                    <p:cond delay="0"/>
                                  </p:stCondLst>
                                  <p:childTnLst>
                                    <p:animEffect transition="out" filter="fade">
                                      <p:cBhvr>
                                        <p:cTn id="447" dur="500"/>
                                        <p:tgtEl>
                                          <p:spTgt spid="82"/>
                                        </p:tgtEl>
                                      </p:cBhvr>
                                    </p:animEffect>
                                    <p:set>
                                      <p:cBhvr>
                                        <p:cTn id="448" dur="1" fill="hold">
                                          <p:stCondLst>
                                            <p:cond delay="499"/>
                                          </p:stCondLst>
                                        </p:cTn>
                                        <p:tgtEl>
                                          <p:spTgt spid="82"/>
                                        </p:tgtEl>
                                        <p:attrNameLst>
                                          <p:attrName>style.visibility</p:attrName>
                                        </p:attrNameLst>
                                      </p:cBhvr>
                                      <p:to>
                                        <p:strVal val="hidden"/>
                                      </p:to>
                                    </p:set>
                                  </p:childTnLst>
                                </p:cTn>
                              </p:par>
                              <p:par>
                                <p:cTn id="449" presetID="10" presetClass="exit" presetSubtype="0" fill="hold" grpId="2" nodeType="withEffect">
                                  <p:stCondLst>
                                    <p:cond delay="0"/>
                                  </p:stCondLst>
                                  <p:childTnLst>
                                    <p:animEffect transition="out" filter="fade">
                                      <p:cBhvr>
                                        <p:cTn id="450" dur="500"/>
                                        <p:tgtEl>
                                          <p:spTgt spid="84"/>
                                        </p:tgtEl>
                                      </p:cBhvr>
                                    </p:animEffect>
                                    <p:set>
                                      <p:cBhvr>
                                        <p:cTn id="451" dur="1" fill="hold">
                                          <p:stCondLst>
                                            <p:cond delay="499"/>
                                          </p:stCondLst>
                                        </p:cTn>
                                        <p:tgtEl>
                                          <p:spTgt spid="84"/>
                                        </p:tgtEl>
                                        <p:attrNameLst>
                                          <p:attrName>style.visibility</p:attrName>
                                        </p:attrNameLst>
                                      </p:cBhvr>
                                      <p:to>
                                        <p:strVal val="hidden"/>
                                      </p:to>
                                    </p:set>
                                  </p:childTnLst>
                                </p:cTn>
                              </p:par>
                              <p:par>
                                <p:cTn id="452" presetID="10" presetClass="exit" presetSubtype="0" fill="hold" grpId="1" nodeType="withEffect">
                                  <p:stCondLst>
                                    <p:cond delay="0"/>
                                  </p:stCondLst>
                                  <p:childTnLst>
                                    <p:animEffect transition="out" filter="fade">
                                      <p:cBhvr>
                                        <p:cTn id="453" dur="500"/>
                                        <p:tgtEl>
                                          <p:spTgt spid="93"/>
                                        </p:tgtEl>
                                      </p:cBhvr>
                                    </p:animEffect>
                                    <p:set>
                                      <p:cBhvr>
                                        <p:cTn id="454" dur="1" fill="hold">
                                          <p:stCondLst>
                                            <p:cond delay="499"/>
                                          </p:stCondLst>
                                        </p:cTn>
                                        <p:tgtEl>
                                          <p:spTgt spid="93"/>
                                        </p:tgtEl>
                                        <p:attrNameLst>
                                          <p:attrName>style.visibility</p:attrName>
                                        </p:attrNameLst>
                                      </p:cBhvr>
                                      <p:to>
                                        <p:strVal val="hidden"/>
                                      </p:to>
                                    </p:set>
                                  </p:childTnLst>
                                </p:cTn>
                              </p:par>
                              <p:par>
                                <p:cTn id="455" presetID="10" presetClass="exit" presetSubtype="0" fill="hold" grpId="1" nodeType="withEffect">
                                  <p:stCondLst>
                                    <p:cond delay="0"/>
                                  </p:stCondLst>
                                  <p:childTnLst>
                                    <p:animEffect transition="out" filter="fade">
                                      <p:cBhvr>
                                        <p:cTn id="456" dur="500"/>
                                        <p:tgtEl>
                                          <p:spTgt spid="94"/>
                                        </p:tgtEl>
                                      </p:cBhvr>
                                    </p:animEffect>
                                    <p:set>
                                      <p:cBhvr>
                                        <p:cTn id="457" dur="1" fill="hold">
                                          <p:stCondLst>
                                            <p:cond delay="499"/>
                                          </p:stCondLst>
                                        </p:cTn>
                                        <p:tgtEl>
                                          <p:spTgt spid="94"/>
                                        </p:tgtEl>
                                        <p:attrNameLst>
                                          <p:attrName>style.visibility</p:attrName>
                                        </p:attrNameLst>
                                      </p:cBhvr>
                                      <p:to>
                                        <p:strVal val="hidden"/>
                                      </p:to>
                                    </p:set>
                                  </p:childTnLst>
                                </p:cTn>
                              </p:par>
                              <p:par>
                                <p:cTn id="458" presetID="10" presetClass="exit" presetSubtype="0" fill="hold" grpId="1" nodeType="withEffect">
                                  <p:stCondLst>
                                    <p:cond delay="0"/>
                                  </p:stCondLst>
                                  <p:childTnLst>
                                    <p:animEffect transition="out" filter="fade">
                                      <p:cBhvr>
                                        <p:cTn id="459" dur="500"/>
                                        <p:tgtEl>
                                          <p:spTgt spid="98"/>
                                        </p:tgtEl>
                                      </p:cBhvr>
                                    </p:animEffect>
                                    <p:set>
                                      <p:cBhvr>
                                        <p:cTn id="460" dur="1" fill="hold">
                                          <p:stCondLst>
                                            <p:cond delay="499"/>
                                          </p:stCondLst>
                                        </p:cTn>
                                        <p:tgtEl>
                                          <p:spTgt spid="98"/>
                                        </p:tgtEl>
                                        <p:attrNameLst>
                                          <p:attrName>style.visibility</p:attrName>
                                        </p:attrNameLst>
                                      </p:cBhvr>
                                      <p:to>
                                        <p:strVal val="hidden"/>
                                      </p:to>
                                    </p:set>
                                  </p:childTnLst>
                                </p:cTn>
                              </p:par>
                              <p:par>
                                <p:cTn id="461" presetID="10" presetClass="exit" presetSubtype="0" fill="hold" grpId="1" nodeType="withEffect">
                                  <p:stCondLst>
                                    <p:cond delay="0"/>
                                  </p:stCondLst>
                                  <p:childTnLst>
                                    <p:animEffect transition="out" filter="fade">
                                      <p:cBhvr>
                                        <p:cTn id="462" dur="500"/>
                                        <p:tgtEl>
                                          <p:spTgt spid="97"/>
                                        </p:tgtEl>
                                      </p:cBhvr>
                                    </p:animEffect>
                                    <p:set>
                                      <p:cBhvr>
                                        <p:cTn id="463" dur="1" fill="hold">
                                          <p:stCondLst>
                                            <p:cond delay="499"/>
                                          </p:stCondLst>
                                        </p:cTn>
                                        <p:tgtEl>
                                          <p:spTgt spid="97"/>
                                        </p:tgtEl>
                                        <p:attrNameLst>
                                          <p:attrName>style.visibility</p:attrName>
                                        </p:attrNameLst>
                                      </p:cBhvr>
                                      <p:to>
                                        <p:strVal val="hidden"/>
                                      </p:to>
                                    </p:set>
                                  </p:childTnLst>
                                </p:cTn>
                              </p:par>
                              <p:par>
                                <p:cTn id="464" presetID="10" presetClass="exit" presetSubtype="0" fill="hold" nodeType="withEffect">
                                  <p:stCondLst>
                                    <p:cond delay="0"/>
                                  </p:stCondLst>
                                  <p:childTnLst>
                                    <p:animEffect transition="out" filter="fade">
                                      <p:cBhvr>
                                        <p:cTn id="465" dur="500"/>
                                        <p:tgtEl>
                                          <p:spTgt spid="96"/>
                                        </p:tgtEl>
                                      </p:cBhvr>
                                    </p:animEffect>
                                    <p:set>
                                      <p:cBhvr>
                                        <p:cTn id="466" dur="1" fill="hold">
                                          <p:stCondLst>
                                            <p:cond delay="499"/>
                                          </p:stCondLst>
                                        </p:cTn>
                                        <p:tgtEl>
                                          <p:spTgt spid="96"/>
                                        </p:tgtEl>
                                        <p:attrNameLst>
                                          <p:attrName>style.visibility</p:attrName>
                                        </p:attrNameLst>
                                      </p:cBhvr>
                                      <p:to>
                                        <p:strVal val="hidden"/>
                                      </p:to>
                                    </p:set>
                                  </p:childTnLst>
                                </p:cTn>
                              </p:par>
                            </p:childTnLst>
                          </p:cTn>
                        </p:par>
                        <p:par>
                          <p:cTn id="467" fill="hold">
                            <p:stCondLst>
                              <p:cond delay="2000"/>
                            </p:stCondLst>
                            <p:childTnLst>
                              <p:par>
                                <p:cTn id="468" presetID="1" presetClass="entr" presetSubtype="0" fill="hold" nodeType="afterEffect">
                                  <p:stCondLst>
                                    <p:cond delay="0"/>
                                  </p:stCondLst>
                                  <p:childTnLst>
                                    <p:set>
                                      <p:cBhvr>
                                        <p:cTn id="469" dur="1" fill="hold">
                                          <p:stCondLst>
                                            <p:cond delay="0"/>
                                          </p:stCondLst>
                                        </p:cTn>
                                        <p:tgtEl>
                                          <p:spTgt spid="115"/>
                                        </p:tgtEl>
                                        <p:attrNameLst>
                                          <p:attrName>style.visibility</p:attrName>
                                        </p:attrNameLst>
                                      </p:cBhvr>
                                      <p:to>
                                        <p:strVal val="visible"/>
                                      </p:to>
                                    </p:set>
                                  </p:childTnLst>
                                </p:cTn>
                              </p:par>
                            </p:childTnLst>
                          </p:cTn>
                        </p:par>
                        <p:par>
                          <p:cTn id="470" fill="hold">
                            <p:stCondLst>
                              <p:cond delay="2000"/>
                            </p:stCondLst>
                            <p:childTnLst>
                              <p:par>
                                <p:cTn id="471" presetID="10" presetClass="entr" presetSubtype="0" fill="hold" grpId="0" nodeType="afterEffect">
                                  <p:stCondLst>
                                    <p:cond delay="0"/>
                                  </p:stCondLst>
                                  <p:childTnLst>
                                    <p:set>
                                      <p:cBhvr>
                                        <p:cTn id="472" dur="1" fill="hold">
                                          <p:stCondLst>
                                            <p:cond delay="0"/>
                                          </p:stCondLst>
                                        </p:cTn>
                                        <p:tgtEl>
                                          <p:spTgt spid="10"/>
                                        </p:tgtEl>
                                        <p:attrNameLst>
                                          <p:attrName>style.visibility</p:attrName>
                                        </p:attrNameLst>
                                      </p:cBhvr>
                                      <p:to>
                                        <p:strVal val="visible"/>
                                      </p:to>
                                    </p:set>
                                    <p:animEffect transition="in" filter="fade">
                                      <p:cBhvr>
                                        <p:cTn id="4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83" grpId="0" animBg="1"/>
      <p:bldP spid="83" grpId="1" animBg="1"/>
      <p:bldP spid="95" grpId="0" animBg="1"/>
      <p:bldP spid="111" grpId="0" animBg="1"/>
      <p:bldP spid="111" grpId="1" animBg="1"/>
      <p:bldP spid="102" grpId="0" animBg="1"/>
      <p:bldP spid="102" grpId="1" animBg="1"/>
      <p:bldP spid="102" grpId="2" animBg="1"/>
      <p:bldP spid="102" grpId="3" animBg="1"/>
      <p:bldP spid="104" grpId="0" animBg="1"/>
      <p:bldP spid="104" grpId="1" animBg="1"/>
      <p:bldP spid="104" grpId="2" animBg="1"/>
      <p:bldP spid="104" grpId="3" animBg="1"/>
      <p:bldP spid="105" grpId="0" animBg="1"/>
      <p:bldP spid="105" grpId="1" animBg="1"/>
      <p:bldP spid="105" grpId="2" animBg="1"/>
      <p:bldP spid="105" grpId="3" animBg="1"/>
      <p:bldP spid="106" grpId="0" animBg="1"/>
      <p:bldP spid="106" grpId="1" animBg="1"/>
      <p:bldP spid="106" grpId="2" animBg="1"/>
      <p:bldP spid="106" grpId="3" animBg="1"/>
      <p:bldP spid="107" grpId="0" animBg="1"/>
      <p:bldP spid="107" grpId="1" animBg="1"/>
      <p:bldP spid="107" grpId="2" animBg="1"/>
      <p:bldP spid="107" grpId="3" animBg="1"/>
      <p:bldP spid="108" grpId="0" animBg="1"/>
      <p:bldP spid="108" grpId="1" animBg="1"/>
      <p:bldP spid="108" grpId="2" animBg="1"/>
      <p:bldP spid="108" grpId="3" animBg="1"/>
      <p:bldP spid="109" grpId="0" animBg="1"/>
      <p:bldP spid="109" grpId="1" animBg="1"/>
      <p:bldP spid="109" grpId="2" animBg="1"/>
      <p:bldP spid="109" grpId="3" animBg="1"/>
      <p:bldP spid="3" grpId="0" build="p"/>
      <p:bldP spid="3" grpId="1" build="p"/>
      <p:bldP spid="21" grpId="0"/>
      <p:bldP spid="21" grpId="1"/>
      <p:bldP spid="23" grpId="0" animBg="1"/>
      <p:bldP spid="23" grpId="1" animBg="1"/>
      <p:bldP spid="28" grpId="0"/>
      <p:bldP spid="28" grpId="1"/>
      <p:bldP spid="31" grpId="0" animBg="1"/>
      <p:bldP spid="31" grpId="1" animBg="1"/>
      <p:bldP spid="42" grpId="0" animBg="1"/>
      <p:bldP spid="42" grpId="1" animBg="1"/>
      <p:bldP spid="54" grpId="0" animBg="1"/>
      <p:bldP spid="54" grpId="1" animBg="1"/>
      <p:bldP spid="54"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4" grpId="0"/>
      <p:bldP spid="64" grpId="1"/>
      <p:bldP spid="78" grpId="0" animBg="1"/>
      <p:bldP spid="78" grpId="1" animBg="1"/>
      <p:bldP spid="76" grpId="0" animBg="1"/>
      <p:bldP spid="76" grpId="1" animBg="1"/>
      <p:bldP spid="77" grpId="0" animBg="1"/>
      <p:bldP spid="77" grpId="1" animBg="1"/>
      <p:bldP spid="77" grpId="2" animBg="1"/>
      <p:bldP spid="77" grpId="3" animBg="1"/>
      <p:bldP spid="82" grpId="0"/>
      <p:bldP spid="82" grpId="1"/>
      <p:bldP spid="84" grpId="0" animBg="1"/>
      <p:bldP spid="84" grpId="1" animBg="1"/>
      <p:bldP spid="84" grpId="2" animBg="1"/>
      <p:bldP spid="90" grpId="0" animBg="1"/>
      <p:bldP spid="90" grpId="1" animBg="1"/>
      <p:bldP spid="90" grpId="2" animBg="1"/>
      <p:bldP spid="90" grpId="3" animBg="1"/>
      <p:bldP spid="90" grpId="4" animBg="1"/>
      <p:bldP spid="90" grpId="5" animBg="1"/>
      <p:bldP spid="90" grpId="6" animBg="1"/>
      <p:bldP spid="90" grpId="7" animBg="1"/>
      <p:bldP spid="90" grpId="8" animBg="1"/>
      <p:bldP spid="90" grpId="9" animBg="1"/>
      <p:bldP spid="91" grpId="0" animBg="1"/>
      <p:bldP spid="91" grpId="1" animBg="1"/>
      <p:bldP spid="91" grpId="2" animBg="1"/>
      <p:bldP spid="91" grpId="3" animBg="1"/>
      <p:bldP spid="91" grpId="4" animBg="1"/>
      <p:bldP spid="91" grpId="5" animBg="1"/>
      <p:bldP spid="91" grpId="6" animBg="1"/>
      <p:bldP spid="91" grpId="7" animBg="1"/>
      <p:bldP spid="91" grpId="8" animBg="1"/>
      <p:bldP spid="93" grpId="0" animBg="1"/>
      <p:bldP spid="93" grpId="1" animBg="1"/>
      <p:bldP spid="94" grpId="0" animBg="1"/>
      <p:bldP spid="94" grpId="1" animBg="1"/>
      <p:bldP spid="97" grpId="0" animBg="1"/>
      <p:bldP spid="97" grpId="1" animBg="1"/>
      <p:bldP spid="98" grpId="0"/>
      <p:bldP spid="98" grpId="1"/>
      <p:bldP spid="110" grpId="0" animBg="1"/>
      <p:bldP spid="110" grpId="1" animBg="1"/>
      <p:bldP spid="99" grpId="0"/>
      <p:bldP spid="100" grpId="0" animBg="1"/>
      <p:bldP spid="100" grpId="1" animBg="1"/>
      <p:bldP spid="101" grpId="0" animBg="1"/>
      <p:bldP spid="103" grpId="0" animBg="1"/>
      <p:bldP spid="112" grpId="0" animBg="1"/>
      <p:bldP spid="113" grpId="0" animBg="1"/>
      <p:bldP spid="114" grpId="0" animBg="1"/>
      <p:bldP spid="10" grpId="0"/>
      <p:bldP spid="116" grpId="0"/>
      <p:bldP spid="1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809790" y="2209800"/>
            <a:ext cx="10551825" cy="3636511"/>
          </a:xfrm>
          <a:effectLst/>
        </p:spPr>
        <p:txBody>
          <a:bodyPr anchor="ctr">
            <a:normAutofit/>
          </a:bodyPr>
          <a:lstStyle/>
          <a:p>
            <a:r>
              <a:rPr lang="en-GB" sz="2000" dirty="0"/>
              <a:t>Try </a:t>
            </a:r>
            <a:r>
              <a:rPr lang="en-GB" sz="2000" dirty="0"/>
              <a:t>two methods …</a:t>
            </a:r>
          </a:p>
          <a:p>
            <a:pPr lvl="1"/>
            <a:r>
              <a:rPr lang="en-GB" sz="1800" dirty="0"/>
              <a:t>One Step Look Ahead (</a:t>
            </a:r>
            <a:r>
              <a:rPr lang="en-GB" sz="1800" dirty="0">
                <a:ln w="0"/>
                <a:solidFill>
                  <a:schemeClr val="accent1"/>
                </a:solidFill>
              </a:rPr>
              <a:t>1SLA</a:t>
            </a:r>
            <a:r>
              <a:rPr lang="en-GB" sz="1800" dirty="0"/>
              <a:t>)</a:t>
            </a:r>
          </a:p>
          <a:p>
            <a:pPr lvl="1"/>
            <a:r>
              <a:rPr lang="en-GB" sz="1800" dirty="0"/>
              <a:t>Monte Carlo Tree Search (</a:t>
            </a:r>
            <a:r>
              <a:rPr lang="en-GB" sz="1800" dirty="0">
                <a:ln w="0"/>
                <a:solidFill>
                  <a:schemeClr val="accent1"/>
                </a:solidFill>
              </a:rPr>
              <a:t>MCTS-S</a:t>
            </a:r>
            <a:r>
              <a:rPr lang="en-GB" sz="1800" dirty="0"/>
              <a:t>)</a:t>
            </a:r>
            <a:endParaRPr lang="en-GB" sz="1800" dirty="0"/>
          </a:p>
          <a:p>
            <a:r>
              <a:rPr lang="en-GB" sz="2000" dirty="0"/>
              <a:t>… on </a:t>
            </a:r>
            <a:r>
              <a:rPr lang="en-GB" sz="2000" dirty="0">
                <a:ln w="0"/>
                <a:solidFill>
                  <a:schemeClr val="accent1"/>
                </a:solidFill>
              </a:rPr>
              <a:t>20</a:t>
            </a:r>
            <a:r>
              <a:rPr lang="en-GB" sz="2000" dirty="0">
                <a:ln w="0"/>
                <a:solidFill>
                  <a:schemeClr val="accent1"/>
                </a:solidFill>
                <a:effectLst>
                  <a:outerShdw blurRad="38100" dist="25400" dir="5400000" algn="ctr" rotWithShape="0">
                    <a:srgbClr val="6E747A">
                      <a:alpha val="43000"/>
                    </a:srgbClr>
                  </a:outerShdw>
                </a:effectLst>
              </a:rPr>
              <a:t> </a:t>
            </a:r>
            <a:r>
              <a:rPr lang="en-GB" sz="2000" dirty="0"/>
              <a:t>GVGAI games …</a:t>
            </a:r>
          </a:p>
          <a:p>
            <a:r>
              <a:rPr lang="en-GB" sz="2000" dirty="0"/>
              <a:t>… </a:t>
            </a:r>
            <a:r>
              <a:rPr lang="en-GB" sz="2000" dirty="0"/>
              <a:t>with </a:t>
            </a:r>
            <a:r>
              <a:rPr lang="en-GB" sz="2000" dirty="0"/>
              <a:t>different core parameter configurations</a:t>
            </a:r>
            <a:r>
              <a:rPr lang="en-GB" sz="2000" dirty="0"/>
              <a:t>.</a:t>
            </a:r>
          </a:p>
          <a:p>
            <a:endParaRPr lang="en-GB" sz="2000" dirty="0"/>
          </a:p>
        </p:txBody>
      </p:sp>
      <p:sp>
        <p:nvSpPr>
          <p:cNvPr id="4" name="Slide Number Placeholder 3"/>
          <p:cNvSpPr>
            <a:spLocks noGrp="1"/>
          </p:cNvSpPr>
          <p:nvPr>
            <p:ph type="sldNum" sz="quarter" idx="12"/>
          </p:nvPr>
        </p:nvSpPr>
        <p:spPr/>
        <p:txBody>
          <a:bodyPr/>
          <a:lstStyle/>
          <a:p>
            <a:fld id="{E5137D0E-4A4F-4307-8994-C1891D747D59}" type="slidenum">
              <a:rPr lang="en-US" smtClean="0"/>
              <a:t>7</a:t>
            </a:fld>
            <a:endParaRPr lang="en-US"/>
          </a:p>
        </p:txBody>
      </p:sp>
      <p:grpSp>
        <p:nvGrpSpPr>
          <p:cNvPr id="47" name="Group 46"/>
          <p:cNvGrpSpPr/>
          <p:nvPr/>
        </p:nvGrpSpPr>
        <p:grpSpPr>
          <a:xfrm>
            <a:off x="7770812" y="2602537"/>
            <a:ext cx="1143000" cy="762000"/>
            <a:chOff x="6551612" y="2209800"/>
            <a:chExt cx="1143000" cy="762000"/>
          </a:xfrm>
        </p:grpSpPr>
        <p:sp>
          <p:nvSpPr>
            <p:cNvPr id="5" name="Oval 4"/>
            <p:cNvSpPr/>
            <p:nvPr/>
          </p:nvSpPr>
          <p:spPr>
            <a:xfrm>
              <a:off x="7008812" y="2209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51612" y="2743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Δ</a:t>
              </a:r>
              <a:endParaRPr lang="en-US" baseline="-25000" dirty="0"/>
            </a:p>
          </p:txBody>
        </p:sp>
        <p:sp>
          <p:nvSpPr>
            <p:cNvPr id="7" name="Oval 6"/>
            <p:cNvSpPr/>
            <p:nvPr/>
          </p:nvSpPr>
          <p:spPr>
            <a:xfrm>
              <a:off x="7008812" y="2743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20000"/>
                      <a:lumOff val="80000"/>
                    </a:schemeClr>
                  </a:solidFill>
                </a:rPr>
                <a:t>Δ</a:t>
              </a:r>
              <a:endParaRPr lang="en-US" dirty="0">
                <a:solidFill>
                  <a:schemeClr val="accent2">
                    <a:lumMod val="20000"/>
                    <a:lumOff val="80000"/>
                  </a:schemeClr>
                </a:solidFill>
              </a:endParaRPr>
            </a:p>
          </p:txBody>
        </p:sp>
        <p:sp>
          <p:nvSpPr>
            <p:cNvPr id="8" name="Oval 7"/>
            <p:cNvSpPr/>
            <p:nvPr/>
          </p:nvSpPr>
          <p:spPr>
            <a:xfrm>
              <a:off x="7466012" y="27432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200" dirty="0">
                  <a:solidFill>
                    <a:schemeClr val="accent3">
                      <a:lumMod val="20000"/>
                      <a:lumOff val="80000"/>
                    </a:schemeClr>
                  </a:solidFill>
                </a:rPr>
                <a:t>Δ</a:t>
              </a:r>
              <a:endParaRPr lang="en-US" dirty="0">
                <a:solidFill>
                  <a:schemeClr val="accent3">
                    <a:lumMod val="20000"/>
                    <a:lumOff val="80000"/>
                  </a:schemeClr>
                </a:solidFill>
              </a:endParaRPr>
            </a:p>
          </p:txBody>
        </p:sp>
        <p:cxnSp>
          <p:nvCxnSpPr>
            <p:cNvPr id="10" name="Straight Arrow Connector 9"/>
            <p:cNvCxnSpPr>
              <a:stCxn id="5" idx="3"/>
              <a:endCxn id="6" idx="0"/>
            </p:cNvCxnSpPr>
            <p:nvPr/>
          </p:nvCxnSpPr>
          <p:spPr>
            <a:xfrm flipH="1">
              <a:off x="6665912" y="2404922"/>
              <a:ext cx="376378" cy="338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7" idx="0"/>
            </p:cNvCxnSpPr>
            <p:nvPr/>
          </p:nvCxnSpPr>
          <p:spPr>
            <a:xfrm>
              <a:off x="7123112" y="24384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a:stCxn id="5" idx="5"/>
            <a:endCxn id="8" idx="0"/>
          </p:cNvCxnSpPr>
          <p:nvPr/>
        </p:nvCxnSpPr>
        <p:spPr>
          <a:xfrm>
            <a:off x="8423134" y="2797659"/>
            <a:ext cx="376378" cy="3382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9" name="Group 78"/>
          <p:cNvGrpSpPr/>
          <p:nvPr/>
        </p:nvGrpSpPr>
        <p:grpSpPr>
          <a:xfrm>
            <a:off x="10047165" y="2602537"/>
            <a:ext cx="1371600" cy="2199256"/>
            <a:chOff x="8707110" y="2209799"/>
            <a:chExt cx="1371600" cy="2199256"/>
          </a:xfrm>
        </p:grpSpPr>
        <p:sp>
          <p:nvSpPr>
            <p:cNvPr id="66" name="Oval 65"/>
            <p:cNvSpPr/>
            <p:nvPr/>
          </p:nvSpPr>
          <p:spPr>
            <a:xfrm>
              <a:off x="9850110" y="2743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67" name="Oval 66"/>
            <p:cNvSpPr/>
            <p:nvPr/>
          </p:nvSpPr>
          <p:spPr>
            <a:xfrm>
              <a:off x="9123899" y="331007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68" name="Oval 67"/>
            <p:cNvSpPr/>
            <p:nvPr/>
          </p:nvSpPr>
          <p:spPr>
            <a:xfrm>
              <a:off x="8707110" y="331007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69" name="Straight Arrow Connector 68"/>
            <p:cNvCxnSpPr>
              <a:endCxn id="68" idx="0"/>
            </p:cNvCxnSpPr>
            <p:nvPr/>
          </p:nvCxnSpPr>
          <p:spPr>
            <a:xfrm flipH="1">
              <a:off x="8821410" y="2938322"/>
              <a:ext cx="147778" cy="371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67" idx="0"/>
            </p:cNvCxnSpPr>
            <p:nvPr/>
          </p:nvCxnSpPr>
          <p:spPr>
            <a:xfrm>
              <a:off x="9130832" y="2938322"/>
              <a:ext cx="107367" cy="3717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1" name="Oval 70"/>
            <p:cNvSpPr/>
            <p:nvPr/>
          </p:nvSpPr>
          <p:spPr>
            <a:xfrm>
              <a:off x="9125285" y="4180455"/>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200" dirty="0">
                  <a:solidFill>
                    <a:schemeClr val="accent2">
                      <a:lumMod val="20000"/>
                      <a:lumOff val="80000"/>
                    </a:schemeClr>
                  </a:solidFill>
                </a:rPr>
                <a:t>Δ</a:t>
              </a:r>
              <a:endParaRPr lang="en-US" baseline="-25000" dirty="0"/>
            </a:p>
          </p:txBody>
        </p:sp>
        <p:sp>
          <p:nvSpPr>
            <p:cNvPr id="72" name="Freeform 71"/>
            <p:cNvSpPr/>
            <p:nvPr/>
          </p:nvSpPr>
          <p:spPr>
            <a:xfrm>
              <a:off x="9206131" y="3544799"/>
              <a:ext cx="121663" cy="629534"/>
            </a:xfrm>
            <a:custGeom>
              <a:avLst/>
              <a:gdLst>
                <a:gd name="connsiteX0" fmla="*/ 57212 w 209911"/>
                <a:gd name="connsiteY0" fmla="*/ 0 h 1684767"/>
                <a:gd name="connsiteX1" fmla="*/ 67372 w 209911"/>
                <a:gd name="connsiteY1" fmla="*/ 60960 h 1684767"/>
                <a:gd name="connsiteX2" fmla="*/ 87692 w 209911"/>
                <a:gd name="connsiteY2" fmla="*/ 132080 h 1684767"/>
                <a:gd name="connsiteX3" fmla="*/ 97852 w 209911"/>
                <a:gd name="connsiteY3" fmla="*/ 213360 h 1684767"/>
                <a:gd name="connsiteX4" fmla="*/ 67372 w 209911"/>
                <a:gd name="connsiteY4" fmla="*/ 375920 h 1684767"/>
                <a:gd name="connsiteX5" fmla="*/ 57212 w 209911"/>
                <a:gd name="connsiteY5" fmla="*/ 406400 h 1684767"/>
                <a:gd name="connsiteX6" fmla="*/ 26732 w 209911"/>
                <a:gd name="connsiteY6" fmla="*/ 426720 h 1684767"/>
                <a:gd name="connsiteX7" fmla="*/ 6412 w 209911"/>
                <a:gd name="connsiteY7" fmla="*/ 487680 h 1684767"/>
                <a:gd name="connsiteX8" fmla="*/ 77532 w 209911"/>
                <a:gd name="connsiteY8" fmla="*/ 508000 h 1684767"/>
                <a:gd name="connsiteX9" fmla="*/ 138492 w 209911"/>
                <a:gd name="connsiteY9" fmla="*/ 528320 h 1684767"/>
                <a:gd name="connsiteX10" fmla="*/ 108012 w 209911"/>
                <a:gd name="connsiteY10" fmla="*/ 650240 h 1684767"/>
                <a:gd name="connsiteX11" fmla="*/ 67372 w 209911"/>
                <a:gd name="connsiteY11" fmla="*/ 711200 h 1684767"/>
                <a:gd name="connsiteX12" fmla="*/ 16572 w 209911"/>
                <a:gd name="connsiteY12" fmla="*/ 772160 h 1684767"/>
                <a:gd name="connsiteX13" fmla="*/ 47052 w 209911"/>
                <a:gd name="connsiteY13" fmla="*/ 792480 h 1684767"/>
                <a:gd name="connsiteX14" fmla="*/ 158812 w 209911"/>
                <a:gd name="connsiteY14" fmla="*/ 833120 h 1684767"/>
                <a:gd name="connsiteX15" fmla="*/ 138492 w 209911"/>
                <a:gd name="connsiteY15" fmla="*/ 894080 h 1684767"/>
                <a:gd name="connsiteX16" fmla="*/ 128332 w 209911"/>
                <a:gd name="connsiteY16" fmla="*/ 924560 h 1684767"/>
                <a:gd name="connsiteX17" fmla="*/ 87692 w 209911"/>
                <a:gd name="connsiteY17" fmla="*/ 985520 h 1684767"/>
                <a:gd name="connsiteX18" fmla="*/ 67372 w 209911"/>
                <a:gd name="connsiteY18" fmla="*/ 1016000 h 1684767"/>
                <a:gd name="connsiteX19" fmla="*/ 57212 w 209911"/>
                <a:gd name="connsiteY19" fmla="*/ 1046480 h 1684767"/>
                <a:gd name="connsiteX20" fmla="*/ 6412 w 209911"/>
                <a:gd name="connsiteY20" fmla="*/ 1107440 h 1684767"/>
                <a:gd name="connsiteX21" fmla="*/ 97852 w 209911"/>
                <a:gd name="connsiteY21" fmla="*/ 1148080 h 1684767"/>
                <a:gd name="connsiteX22" fmla="*/ 128332 w 209911"/>
                <a:gd name="connsiteY22" fmla="*/ 1158240 h 1684767"/>
                <a:gd name="connsiteX23" fmla="*/ 158812 w 209911"/>
                <a:gd name="connsiteY23" fmla="*/ 1168400 h 1684767"/>
                <a:gd name="connsiteX24" fmla="*/ 189292 w 209911"/>
                <a:gd name="connsiteY24" fmla="*/ 1188720 h 1684767"/>
                <a:gd name="connsiteX25" fmla="*/ 209612 w 209911"/>
                <a:gd name="connsiteY25" fmla="*/ 1219200 h 1684767"/>
                <a:gd name="connsiteX26" fmla="*/ 199452 w 209911"/>
                <a:gd name="connsiteY26" fmla="*/ 1259840 h 1684767"/>
                <a:gd name="connsiteX27" fmla="*/ 168972 w 209911"/>
                <a:gd name="connsiteY27" fmla="*/ 1320800 h 1684767"/>
                <a:gd name="connsiteX28" fmla="*/ 138492 w 209911"/>
                <a:gd name="connsiteY28" fmla="*/ 1351280 h 1684767"/>
                <a:gd name="connsiteX29" fmla="*/ 97852 w 209911"/>
                <a:gd name="connsiteY29" fmla="*/ 1412240 h 1684767"/>
                <a:gd name="connsiteX30" fmla="*/ 77532 w 209911"/>
                <a:gd name="connsiteY30" fmla="*/ 1442720 h 1684767"/>
                <a:gd name="connsiteX31" fmla="*/ 67372 w 209911"/>
                <a:gd name="connsiteY31" fmla="*/ 1605280 h 1684767"/>
                <a:gd name="connsiteX32" fmla="*/ 47052 w 209911"/>
                <a:gd name="connsiteY32" fmla="*/ 1676400 h 168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9911" h="1684767">
                  <a:moveTo>
                    <a:pt x="57212" y="0"/>
                  </a:moveTo>
                  <a:cubicBezTo>
                    <a:pt x="60599" y="20320"/>
                    <a:pt x="63332" y="40760"/>
                    <a:pt x="67372" y="60960"/>
                  </a:cubicBezTo>
                  <a:cubicBezTo>
                    <a:pt x="73751" y="92854"/>
                    <a:pt x="78009" y="103030"/>
                    <a:pt x="87692" y="132080"/>
                  </a:cubicBezTo>
                  <a:cubicBezTo>
                    <a:pt x="91079" y="159173"/>
                    <a:pt x="97852" y="186056"/>
                    <a:pt x="97852" y="213360"/>
                  </a:cubicBezTo>
                  <a:cubicBezTo>
                    <a:pt x="97852" y="299399"/>
                    <a:pt x="90720" y="305876"/>
                    <a:pt x="67372" y="375920"/>
                  </a:cubicBezTo>
                  <a:cubicBezTo>
                    <a:pt x="63985" y="386080"/>
                    <a:pt x="66123" y="400459"/>
                    <a:pt x="57212" y="406400"/>
                  </a:cubicBezTo>
                  <a:lnTo>
                    <a:pt x="26732" y="426720"/>
                  </a:lnTo>
                  <a:cubicBezTo>
                    <a:pt x="19959" y="447040"/>
                    <a:pt x="-13908" y="480907"/>
                    <a:pt x="6412" y="487680"/>
                  </a:cubicBezTo>
                  <a:cubicBezTo>
                    <a:pt x="108846" y="521825"/>
                    <a:pt x="-50043" y="469728"/>
                    <a:pt x="77532" y="508000"/>
                  </a:cubicBezTo>
                  <a:cubicBezTo>
                    <a:pt x="98048" y="514155"/>
                    <a:pt x="138492" y="528320"/>
                    <a:pt x="138492" y="528320"/>
                  </a:cubicBezTo>
                  <a:cubicBezTo>
                    <a:pt x="133414" y="558791"/>
                    <a:pt x="125902" y="623406"/>
                    <a:pt x="108012" y="650240"/>
                  </a:cubicBezTo>
                  <a:cubicBezTo>
                    <a:pt x="94465" y="670560"/>
                    <a:pt x="84641" y="693931"/>
                    <a:pt x="67372" y="711200"/>
                  </a:cubicBezTo>
                  <a:cubicBezTo>
                    <a:pt x="28258" y="750314"/>
                    <a:pt x="44862" y="729725"/>
                    <a:pt x="16572" y="772160"/>
                  </a:cubicBezTo>
                  <a:cubicBezTo>
                    <a:pt x="26732" y="778933"/>
                    <a:pt x="35154" y="789734"/>
                    <a:pt x="47052" y="792480"/>
                  </a:cubicBezTo>
                  <a:cubicBezTo>
                    <a:pt x="164609" y="819609"/>
                    <a:pt x="136221" y="765347"/>
                    <a:pt x="158812" y="833120"/>
                  </a:cubicBezTo>
                  <a:lnTo>
                    <a:pt x="138492" y="894080"/>
                  </a:lnTo>
                  <a:cubicBezTo>
                    <a:pt x="135105" y="904240"/>
                    <a:pt x="134273" y="915649"/>
                    <a:pt x="128332" y="924560"/>
                  </a:cubicBezTo>
                  <a:lnTo>
                    <a:pt x="87692" y="985520"/>
                  </a:lnTo>
                  <a:cubicBezTo>
                    <a:pt x="80919" y="995680"/>
                    <a:pt x="71233" y="1004416"/>
                    <a:pt x="67372" y="1016000"/>
                  </a:cubicBezTo>
                  <a:cubicBezTo>
                    <a:pt x="63985" y="1026160"/>
                    <a:pt x="62001" y="1036901"/>
                    <a:pt x="57212" y="1046480"/>
                  </a:cubicBezTo>
                  <a:cubicBezTo>
                    <a:pt x="43067" y="1074770"/>
                    <a:pt x="28882" y="1084970"/>
                    <a:pt x="6412" y="1107440"/>
                  </a:cubicBezTo>
                  <a:cubicBezTo>
                    <a:pt x="54714" y="1139641"/>
                    <a:pt x="25308" y="1123899"/>
                    <a:pt x="97852" y="1148080"/>
                  </a:cubicBezTo>
                  <a:lnTo>
                    <a:pt x="128332" y="1158240"/>
                  </a:lnTo>
                  <a:cubicBezTo>
                    <a:pt x="138492" y="1161627"/>
                    <a:pt x="149901" y="1162459"/>
                    <a:pt x="158812" y="1168400"/>
                  </a:cubicBezTo>
                  <a:lnTo>
                    <a:pt x="189292" y="1188720"/>
                  </a:lnTo>
                  <a:cubicBezTo>
                    <a:pt x="196065" y="1198880"/>
                    <a:pt x="207885" y="1207112"/>
                    <a:pt x="209612" y="1219200"/>
                  </a:cubicBezTo>
                  <a:cubicBezTo>
                    <a:pt x="211587" y="1233023"/>
                    <a:pt x="203288" y="1246414"/>
                    <a:pt x="199452" y="1259840"/>
                  </a:cubicBezTo>
                  <a:cubicBezTo>
                    <a:pt x="191483" y="1287732"/>
                    <a:pt x="188332" y="1297568"/>
                    <a:pt x="168972" y="1320800"/>
                  </a:cubicBezTo>
                  <a:cubicBezTo>
                    <a:pt x="159774" y="1331838"/>
                    <a:pt x="147313" y="1339938"/>
                    <a:pt x="138492" y="1351280"/>
                  </a:cubicBezTo>
                  <a:cubicBezTo>
                    <a:pt x="123499" y="1370557"/>
                    <a:pt x="111399" y="1391920"/>
                    <a:pt x="97852" y="1412240"/>
                  </a:cubicBezTo>
                  <a:lnTo>
                    <a:pt x="77532" y="1442720"/>
                  </a:lnTo>
                  <a:cubicBezTo>
                    <a:pt x="74145" y="1496907"/>
                    <a:pt x="74708" y="1551485"/>
                    <a:pt x="67372" y="1605280"/>
                  </a:cubicBezTo>
                  <a:cubicBezTo>
                    <a:pt x="45981" y="1762147"/>
                    <a:pt x="47052" y="1630165"/>
                    <a:pt x="47052" y="1676400"/>
                  </a:cubicBezTo>
                </a:path>
              </a:pathLst>
            </a:custGeom>
            <a:ln>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3" name="Oval 72"/>
            <p:cNvSpPr/>
            <p:nvPr/>
          </p:nvSpPr>
          <p:spPr>
            <a:xfrm>
              <a:off x="9392910" y="220979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392910" y="274319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cxnSp>
          <p:nvCxnSpPr>
            <p:cNvPr id="75" name="Straight Arrow Connector 74"/>
            <p:cNvCxnSpPr>
              <a:stCxn id="73" idx="4"/>
              <a:endCxn id="74" idx="0"/>
            </p:cNvCxnSpPr>
            <p:nvPr/>
          </p:nvCxnSpPr>
          <p:spPr>
            <a:xfrm>
              <a:off x="9507210" y="2438399"/>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3" idx="5"/>
            </p:cNvCxnSpPr>
            <p:nvPr/>
          </p:nvCxnSpPr>
          <p:spPr>
            <a:xfrm>
              <a:off x="9588032" y="2404921"/>
              <a:ext cx="376378" cy="338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8935710" y="274319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cxnSp>
          <p:nvCxnSpPr>
            <p:cNvPr id="78" name="Straight Arrow Connector 77"/>
            <p:cNvCxnSpPr>
              <a:endCxn id="77" idx="0"/>
            </p:cNvCxnSpPr>
            <p:nvPr/>
          </p:nvCxnSpPr>
          <p:spPr>
            <a:xfrm flipH="1">
              <a:off x="9050010" y="2404920"/>
              <a:ext cx="376378" cy="3382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0760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a:xfrm>
            <a:off x="818500" y="2222288"/>
            <a:ext cx="10551825" cy="4254713"/>
          </a:xfrm>
          <a:effectLst/>
        </p:spPr>
        <p:txBody>
          <a:bodyPr anchor="ctr">
            <a:normAutofit/>
          </a:bodyPr>
          <a:lstStyle/>
          <a:p>
            <a:r>
              <a:rPr lang="en-GB" sz="2000" dirty="0">
                <a:ln w="0"/>
              </a:rPr>
              <a:t>Population </a:t>
            </a:r>
            <a:r>
              <a:rPr lang="en-GB" sz="2000" dirty="0">
                <a:ln w="0"/>
              </a:rPr>
              <a:t>size </a:t>
            </a:r>
            <a:r>
              <a:rPr lang="en-GB" sz="2000" dirty="0">
                <a:ln w="0"/>
                <a:solidFill>
                  <a:schemeClr val="accent1"/>
                </a:solidFill>
              </a:rPr>
              <a:t>P </a:t>
            </a:r>
            <a:r>
              <a:rPr lang="en-GB" sz="2000" dirty="0">
                <a:ln w="0"/>
              </a:rPr>
              <a:t>- </a:t>
            </a:r>
            <a:r>
              <a:rPr lang="en-GB" sz="2000" dirty="0">
                <a:ln w="0"/>
              </a:rPr>
              <a:t>Individual </a:t>
            </a:r>
            <a:r>
              <a:rPr lang="en-GB" sz="2000" dirty="0" smtClean="0">
                <a:ln w="0"/>
              </a:rPr>
              <a:t>length</a:t>
            </a:r>
            <a:r>
              <a:rPr lang="en-GB" sz="2000" dirty="0" smtClean="0"/>
              <a:t> </a:t>
            </a:r>
            <a:r>
              <a:rPr lang="en-GB" sz="2000" dirty="0">
                <a:ln w="0"/>
                <a:solidFill>
                  <a:schemeClr val="accent1"/>
                </a:solidFill>
              </a:rPr>
              <a:t>L </a:t>
            </a:r>
            <a:r>
              <a:rPr lang="en-GB" sz="2000" dirty="0">
                <a:ln w="0"/>
              </a:rPr>
              <a:t>= {</a:t>
            </a:r>
            <a:r>
              <a:rPr lang="en-GB" sz="2000" dirty="0">
                <a:ln w="0"/>
                <a:solidFill>
                  <a:schemeClr val="accent1"/>
                </a:solidFill>
              </a:rPr>
              <a:t>1-6, 2-8, 5-10, 10-14, 15-16, 20-20</a:t>
            </a:r>
            <a:r>
              <a:rPr lang="en-GB" sz="2000" dirty="0">
                <a:ln w="0"/>
              </a:rPr>
              <a:t>}</a:t>
            </a:r>
          </a:p>
          <a:p>
            <a:r>
              <a:rPr lang="en-GB" sz="2000" dirty="0">
                <a:ln w="0"/>
              </a:rPr>
              <a:t>All </a:t>
            </a:r>
            <a:r>
              <a:rPr lang="en-GB" sz="2000" dirty="0">
                <a:ln w="0"/>
              </a:rPr>
              <a:t>other parameters fixed to default values</a:t>
            </a:r>
          </a:p>
          <a:p>
            <a:r>
              <a:rPr lang="en-GB" sz="2000" dirty="0">
                <a:ln w="0"/>
              </a:rPr>
              <a:t>Budget: </a:t>
            </a:r>
            <a:r>
              <a:rPr lang="en-GB" sz="2000" dirty="0">
                <a:ln w="0"/>
                <a:solidFill>
                  <a:schemeClr val="accent1"/>
                </a:solidFill>
              </a:rPr>
              <a:t>900 </a:t>
            </a:r>
            <a:r>
              <a:rPr lang="en-GB" sz="2000" dirty="0">
                <a:ln w="0"/>
              </a:rPr>
              <a:t>Forward Model calls </a:t>
            </a:r>
            <a:endParaRPr lang="en-GB" sz="2000" dirty="0">
              <a:ln w="0"/>
            </a:endParaRPr>
          </a:p>
          <a:p>
            <a:pPr lvl="1"/>
            <a:r>
              <a:rPr lang="en-GB" sz="1800" dirty="0">
                <a:ln w="0"/>
                <a:solidFill>
                  <a:schemeClr val="accent2"/>
                </a:solidFill>
                <a:effectLst>
                  <a:outerShdw blurRad="38100" dist="38100" dir="2700000" algn="tl">
                    <a:srgbClr val="000000">
                      <a:alpha val="43137"/>
                    </a:srgbClr>
                  </a:outerShdw>
                </a:effectLst>
              </a:rPr>
              <a:t>L</a:t>
            </a:r>
            <a:r>
              <a:rPr lang="en-GB" sz="1800" dirty="0">
                <a:ln w="0"/>
                <a:solidFill>
                  <a:schemeClr val="accent1"/>
                </a:solidFill>
              </a:rPr>
              <a:t> </a:t>
            </a:r>
            <a:r>
              <a:rPr lang="en-GB" sz="1800" dirty="0">
                <a:ln w="0"/>
              </a:rPr>
              <a:t>FM calls for </a:t>
            </a:r>
            <a:r>
              <a:rPr lang="en-GB" sz="1800" dirty="0">
                <a:ln w="0"/>
                <a:solidFill>
                  <a:schemeClr val="accent1"/>
                </a:solidFill>
              </a:rPr>
              <a:t>1SLA </a:t>
            </a:r>
          </a:p>
          <a:p>
            <a:pPr lvl="1"/>
            <a:r>
              <a:rPr lang="en-GB" sz="1800" dirty="0">
                <a:ln w="0"/>
                <a:solidFill>
                  <a:schemeClr val="accent2"/>
                </a:solidFill>
                <a:effectLst>
                  <a:outerShdw blurRad="38100" dist="38100" dir="2700000" algn="tl">
                    <a:srgbClr val="000000">
                      <a:alpha val="43137"/>
                    </a:srgbClr>
                  </a:outerShdw>
                </a:effectLst>
              </a:rPr>
              <a:t>Half budget </a:t>
            </a:r>
            <a:r>
              <a:rPr lang="en-GB" sz="1800" dirty="0">
                <a:ln w="0"/>
              </a:rPr>
              <a:t>for </a:t>
            </a:r>
            <a:r>
              <a:rPr lang="en-GB" sz="1800" dirty="0">
                <a:ln w="0"/>
                <a:solidFill>
                  <a:schemeClr val="accent1"/>
                </a:solidFill>
              </a:rPr>
              <a:t>MCTS-S</a:t>
            </a:r>
          </a:p>
          <a:p>
            <a:pPr lvl="2"/>
            <a:r>
              <a:rPr lang="en-GB" dirty="0" smtClean="0">
                <a:ln w="0"/>
              </a:rPr>
              <a:t>MCTS-S rollout depth = </a:t>
            </a:r>
            <a:r>
              <a:rPr lang="en-GB" dirty="0" smtClean="0">
                <a:ln w="0"/>
                <a:solidFill>
                  <a:schemeClr val="accent2"/>
                </a:solidFill>
                <a:effectLst>
                  <a:outerShdw blurRad="38100" dist="38100" dir="2700000" algn="tl">
                    <a:srgbClr val="000000">
                      <a:alpha val="43137"/>
                    </a:srgbClr>
                  </a:outerShdw>
                </a:effectLst>
              </a:rPr>
              <a:t>L</a:t>
            </a:r>
          </a:p>
          <a:p>
            <a:r>
              <a:rPr lang="en-GB" sz="2000" dirty="0">
                <a:ln w="0"/>
              </a:rPr>
              <a:t>Validation</a:t>
            </a:r>
            <a:endParaRPr lang="en-GB" sz="2000" dirty="0">
              <a:ln w="0"/>
            </a:endParaRPr>
          </a:p>
          <a:p>
            <a:pPr lvl="1"/>
            <a:r>
              <a:rPr lang="en-GB" sz="1800" dirty="0">
                <a:ln w="0"/>
              </a:rPr>
              <a:t>Comparison with MCTS.</a:t>
            </a:r>
          </a:p>
          <a:p>
            <a:endParaRPr lang="en-GB" sz="2000" dirty="0">
              <a:ln w="0"/>
            </a:endParaRPr>
          </a:p>
        </p:txBody>
      </p:sp>
      <p:sp>
        <p:nvSpPr>
          <p:cNvPr id="4" name="Slide Number Placeholder 3"/>
          <p:cNvSpPr>
            <a:spLocks noGrp="1"/>
          </p:cNvSpPr>
          <p:nvPr>
            <p:ph type="sldNum" sz="quarter" idx="12"/>
          </p:nvPr>
        </p:nvSpPr>
        <p:spPr/>
        <p:txBody>
          <a:bodyPr/>
          <a:lstStyle/>
          <a:p>
            <a:fld id="{E5137D0E-4A4F-4307-8994-C1891D747D59}" type="slidenum">
              <a:rPr lang="en-US" smtClean="0"/>
              <a:t>8</a:t>
            </a:fld>
            <a:endParaRPr lang="en-US"/>
          </a:p>
        </p:txBody>
      </p:sp>
      <p:sp>
        <p:nvSpPr>
          <p:cNvPr id="5" name="TextBox 4"/>
          <p:cNvSpPr txBox="1"/>
          <p:nvPr/>
        </p:nvSpPr>
        <p:spPr>
          <a:xfrm>
            <a:off x="4799012" y="4006335"/>
            <a:ext cx="6324601" cy="400110"/>
          </a:xfrm>
          <a:prstGeom prst="rect">
            <a:avLst/>
          </a:prstGeom>
          <a:noFill/>
        </p:spPr>
        <p:txBody>
          <a:bodyPr wrap="square" rtlCol="0">
            <a:spAutoFit/>
          </a:bodyPr>
          <a:lstStyle/>
          <a:p>
            <a:r>
              <a:rPr lang="en-GB" sz="2000" dirty="0">
                <a:ln w="0"/>
                <a:solidFill>
                  <a:schemeClr val="accent2"/>
                </a:solidFill>
              </a:rPr>
              <a:t>=&gt;</a:t>
            </a:r>
            <a:r>
              <a:rPr lang="en-GB" sz="2000" dirty="0">
                <a:ln w="0"/>
              </a:rPr>
              <a:t>  one </a:t>
            </a:r>
            <a:r>
              <a:rPr lang="en-GB" sz="2000" dirty="0">
                <a:ln w="0"/>
              </a:rPr>
              <a:t>individual, mutate it to form population</a:t>
            </a:r>
            <a:endParaRPr lang="en-US" sz="2000" dirty="0"/>
          </a:p>
        </p:txBody>
      </p:sp>
      <p:sp>
        <p:nvSpPr>
          <p:cNvPr id="6" name="Right Brace 5"/>
          <p:cNvSpPr/>
          <p:nvPr/>
        </p:nvSpPr>
        <p:spPr>
          <a:xfrm>
            <a:off x="4494212" y="3886200"/>
            <a:ext cx="1524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9160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Games from GVGAI corpus</a:t>
            </a:r>
            <a:endParaRPr lang="en-US" dirty="0"/>
          </a:p>
        </p:txBody>
      </p:sp>
      <p:sp>
        <p:nvSpPr>
          <p:cNvPr id="3" name="Content Placeholder 2"/>
          <p:cNvSpPr>
            <a:spLocks noGrp="1"/>
          </p:cNvSpPr>
          <p:nvPr>
            <p:ph idx="1"/>
          </p:nvPr>
        </p:nvSpPr>
        <p:spPr>
          <a:xfrm>
            <a:off x="4189412" y="2133600"/>
            <a:ext cx="7799222" cy="1295399"/>
          </a:xfrm>
          <a:effectLst/>
        </p:spPr>
        <p:txBody>
          <a:bodyPr anchor="t">
            <a:noAutofit/>
          </a:bodyPr>
          <a:lstStyle/>
          <a:p>
            <a:r>
              <a:rPr lang="en-US" sz="2000" dirty="0">
                <a:ln w="0"/>
              </a:rPr>
              <a:t>2 classifications by Mark Nelson and </a:t>
            </a:r>
            <a:r>
              <a:rPr lang="en-US" sz="2000" dirty="0" err="1">
                <a:ln w="0"/>
              </a:rPr>
              <a:t>Bontrager</a:t>
            </a:r>
            <a:r>
              <a:rPr lang="en-US" sz="2000" dirty="0">
                <a:ln w="0"/>
              </a:rPr>
              <a:t> et al.</a:t>
            </a:r>
            <a:r>
              <a:rPr lang="en-US" sz="2000" dirty="0">
                <a:ln w="0"/>
                <a:solidFill>
                  <a:schemeClr val="accent1"/>
                </a:solidFill>
              </a:rPr>
              <a:t> </a:t>
            </a:r>
          </a:p>
          <a:p>
            <a:r>
              <a:rPr lang="en-US" sz="2000" dirty="0">
                <a:ln w="0"/>
              </a:rPr>
              <a:t>Balanced set: </a:t>
            </a:r>
            <a:r>
              <a:rPr lang="en-US" sz="2000" dirty="0">
                <a:ln w="0"/>
                <a:solidFill>
                  <a:schemeClr val="accent1"/>
                </a:solidFill>
              </a:rPr>
              <a:t>10</a:t>
            </a:r>
            <a:r>
              <a:rPr lang="en-US" sz="2000" dirty="0">
                <a:ln w="0"/>
              </a:rPr>
              <a:t> stochastic, </a:t>
            </a:r>
            <a:r>
              <a:rPr lang="en-US" sz="2000" dirty="0">
                <a:ln w="0"/>
                <a:solidFill>
                  <a:schemeClr val="accent1"/>
                </a:solidFill>
              </a:rPr>
              <a:t>10</a:t>
            </a:r>
            <a:r>
              <a:rPr lang="en-US" sz="2000" dirty="0">
                <a:ln w="0"/>
              </a:rPr>
              <a:t> deterministic, varying difficulty and game type.</a:t>
            </a:r>
            <a:endParaRPr lang="en-US" sz="2000" dirty="0"/>
          </a:p>
        </p:txBody>
      </p:sp>
      <p:sp>
        <p:nvSpPr>
          <p:cNvPr id="26" name="Slide Number Placeholder 25"/>
          <p:cNvSpPr>
            <a:spLocks noGrp="1"/>
          </p:cNvSpPr>
          <p:nvPr>
            <p:ph type="sldNum" sz="quarter" idx="12"/>
          </p:nvPr>
        </p:nvSpPr>
        <p:spPr/>
        <p:txBody>
          <a:bodyPr/>
          <a:lstStyle/>
          <a:p>
            <a:fld id="{E5137D0E-4A4F-4307-8994-C1891D747D59}" type="slidenum">
              <a:rPr lang="en-US" smtClean="0"/>
              <a:t>9</a:t>
            </a:fld>
            <a:endParaRPr lang="en-US"/>
          </a:p>
        </p:txBody>
      </p:sp>
      <p:pic>
        <p:nvPicPr>
          <p:cNvPr id="4" name="Picture 3"/>
          <p:cNvPicPr>
            <a:picLocks noChangeAspect="1"/>
          </p:cNvPicPr>
          <p:nvPr/>
        </p:nvPicPr>
        <p:blipFill>
          <a:blip r:embed="rId3"/>
          <a:stretch>
            <a:fillRect/>
          </a:stretch>
        </p:blipFill>
        <p:spPr>
          <a:xfrm>
            <a:off x="342326" y="2286001"/>
            <a:ext cx="3429000" cy="4297749"/>
          </a:xfrm>
          <a:prstGeom prst="rect">
            <a:avLst/>
          </a:prstGeom>
        </p:spPr>
      </p:pic>
      <p:pic>
        <p:nvPicPr>
          <p:cNvPr id="5" name="Picture 4"/>
          <p:cNvPicPr>
            <a:picLocks noChangeAspect="1"/>
          </p:cNvPicPr>
          <p:nvPr/>
        </p:nvPicPr>
        <p:blipFill>
          <a:blip r:embed="rId4"/>
          <a:stretch>
            <a:fillRect/>
          </a:stretch>
        </p:blipFill>
        <p:spPr>
          <a:xfrm>
            <a:off x="4284610" y="3497648"/>
            <a:ext cx="6467475" cy="3086100"/>
          </a:xfrm>
          <a:prstGeom prst="rect">
            <a:avLst/>
          </a:prstGeom>
        </p:spPr>
      </p:pic>
      <p:sp>
        <p:nvSpPr>
          <p:cNvPr id="6" name="Rectangle 5"/>
          <p:cNvSpPr/>
          <p:nvPr/>
        </p:nvSpPr>
        <p:spPr>
          <a:xfrm>
            <a:off x="455611" y="264595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4024" y="2583645"/>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3227" y="2457448"/>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613" y="2843211"/>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3227" y="2905125"/>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5613" y="3152773"/>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3225" y="3464713"/>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6399" y="3594892"/>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225" y="3840155"/>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3225" y="4221353"/>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5613" y="4602156"/>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3224" y="4407686"/>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5613" y="4855361"/>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5613" y="510301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5613" y="5614178"/>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3224" y="4094937"/>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1154" y="586740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1152" y="5356232"/>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3224" y="3091069"/>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3224" y="333633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8925276">
            <a:off x="7751699" y="371993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8925276">
            <a:off x="7639256" y="372945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8925276">
            <a:off x="7542520" y="3722026"/>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8925276">
            <a:off x="7335817" y="3722024"/>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8925276">
            <a:off x="6844887" y="371993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8925276">
            <a:off x="6645121" y="3721223"/>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8925276">
            <a:off x="6437848" y="3724701"/>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8925276">
            <a:off x="6141304" y="372828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8" name="Rectangle 47"/>
          <p:cNvSpPr/>
          <p:nvPr/>
        </p:nvSpPr>
        <p:spPr>
          <a:xfrm rot="18925276">
            <a:off x="6032287" y="3724701"/>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8925276">
            <a:off x="5534914" y="372469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8925276">
            <a:off x="5419454" y="372828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8925276">
            <a:off x="7853438" y="371993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8925276">
            <a:off x="7950509" y="372657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8925276">
            <a:off x="8156840" y="372765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8925276">
            <a:off x="8959902" y="372657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8925276">
            <a:off x="9363670" y="372657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8925276">
            <a:off x="9767441" y="372339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8925276">
            <a:off x="7033165" y="3726575"/>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18925276">
            <a:off x="8550102" y="3731041"/>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8925276">
            <a:off x="10185593" y="3726575"/>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8925276">
            <a:off x="7542139" y="3721437"/>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8925276">
            <a:off x="5422842" y="3726491"/>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8925276">
            <a:off x="6139796" y="3729458"/>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1152" y="6116634"/>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60378" y="5867334"/>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3223" y="5612336"/>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1151" y="535695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4022" y="5100572"/>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54021" y="4855192"/>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4018" y="4601190"/>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3220" y="434656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47659" y="409533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4021" y="3838338"/>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60378" y="3596668"/>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54021" y="3336526"/>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54021" y="3088084"/>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4021" y="2843977"/>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54018" y="2584410"/>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53219" y="2327869"/>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8925276">
            <a:off x="7750055" y="3724329"/>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8925276">
            <a:off x="7949807" y="3722904"/>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18925276">
            <a:off x="7333540" y="3719938"/>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18925276">
            <a:off x="5736632" y="3724083"/>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18925276">
            <a:off x="6031270" y="3722904"/>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8925276">
            <a:off x="6740961" y="3719937"/>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18925276">
            <a:off x="6439591" y="3723915"/>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18925276">
            <a:off x="9363670" y="3724533"/>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18925276">
            <a:off x="8156366" y="3725512"/>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18925276">
            <a:off x="8958255" y="3729457"/>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18925276">
            <a:off x="9767441" y="3724380"/>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318" y="4501766"/>
            <a:ext cx="4169932" cy="2084966"/>
          </a:xfrm>
          <a:prstGeom prst="rect">
            <a:avLst/>
          </a:prstGeom>
        </p:spPr>
      </p:pic>
      <p:pic>
        <p:nvPicPr>
          <p:cNvPr id="97" name="Picture 9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722" y="2085064"/>
            <a:ext cx="4169932" cy="2084966"/>
          </a:xfrm>
          <a:prstGeom prst="rect">
            <a:avLst/>
          </a:prstGeom>
        </p:spPr>
      </p:pic>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5589" y="4493344"/>
            <a:ext cx="4172083" cy="2086041"/>
          </a:xfrm>
          <a:prstGeom prst="rect">
            <a:avLst/>
          </a:prstGeom>
        </p:spPr>
      </p:pic>
      <p:pic>
        <p:nvPicPr>
          <p:cNvPr id="99" name="Picture 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530" y="2131758"/>
            <a:ext cx="4169683" cy="2084841"/>
          </a:xfrm>
          <a:prstGeom prst="rect">
            <a:avLst/>
          </a:prstGeom>
        </p:spPr>
      </p:pic>
      <p:sp>
        <p:nvSpPr>
          <p:cNvPr id="100" name="TextBox 99"/>
          <p:cNvSpPr txBox="1"/>
          <p:nvPr/>
        </p:nvSpPr>
        <p:spPr>
          <a:xfrm>
            <a:off x="855317" y="4163204"/>
            <a:ext cx="4159145"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Survive Zombies</a:t>
            </a:r>
            <a:endParaRPr lang="en-US" dirty="0">
              <a:ln w="0"/>
              <a:effectLst>
                <a:outerShdw blurRad="38100" dist="19050" dir="2700000" algn="tl" rotWithShape="0">
                  <a:schemeClr val="dk1">
                    <a:alpha val="40000"/>
                  </a:schemeClr>
                </a:outerShdw>
              </a:effectLst>
            </a:endParaRPr>
          </a:p>
        </p:txBody>
      </p:sp>
      <p:sp>
        <p:nvSpPr>
          <p:cNvPr id="101" name="TextBox 100"/>
          <p:cNvSpPr txBox="1"/>
          <p:nvPr/>
        </p:nvSpPr>
        <p:spPr>
          <a:xfrm>
            <a:off x="870107" y="6523978"/>
            <a:ext cx="4159145"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Aliens</a:t>
            </a:r>
            <a:endParaRPr lang="en-US" dirty="0">
              <a:ln w="0"/>
              <a:effectLst>
                <a:outerShdw blurRad="38100" dist="19050" dir="2700000" algn="tl" rotWithShape="0">
                  <a:schemeClr val="dk1">
                    <a:alpha val="40000"/>
                  </a:schemeClr>
                </a:outerShdw>
              </a:effectLst>
            </a:endParaRPr>
          </a:p>
        </p:txBody>
      </p:sp>
      <p:sp>
        <p:nvSpPr>
          <p:cNvPr id="102" name="TextBox 101"/>
          <p:cNvSpPr txBox="1"/>
          <p:nvPr/>
        </p:nvSpPr>
        <p:spPr>
          <a:xfrm>
            <a:off x="7031586" y="6517492"/>
            <a:ext cx="4159145"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Sea Quest</a:t>
            </a:r>
            <a:endParaRPr lang="en-US" dirty="0">
              <a:ln w="0"/>
              <a:effectLst>
                <a:outerShdw blurRad="38100" dist="19050" dir="2700000" algn="tl" rotWithShape="0">
                  <a:schemeClr val="dk1">
                    <a:alpha val="40000"/>
                  </a:schemeClr>
                </a:outerShdw>
              </a:effectLst>
            </a:endParaRPr>
          </a:p>
        </p:txBody>
      </p:sp>
      <p:sp>
        <p:nvSpPr>
          <p:cNvPr id="103" name="TextBox 102"/>
          <p:cNvSpPr txBox="1"/>
          <p:nvPr/>
        </p:nvSpPr>
        <p:spPr>
          <a:xfrm>
            <a:off x="7046376" y="4172636"/>
            <a:ext cx="4159145"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Missile Command</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198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200"/>
                                        <p:tgtEl>
                                          <p:spTgt spid="83"/>
                                        </p:tgtEl>
                                      </p:cBhvr>
                                    </p:animEffect>
                                  </p:childTnLst>
                                </p:cTn>
                              </p:par>
                            </p:childTnLst>
                          </p:cTn>
                        </p:par>
                        <p:par>
                          <p:cTn id="11" fill="hold">
                            <p:stCondLst>
                              <p:cond delay="200"/>
                            </p:stCondLst>
                            <p:childTnLst>
                              <p:par>
                                <p:cTn id="12" presetID="10" presetClass="entr" presetSubtype="0" fill="hold" grpId="0" nodeType="after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200"/>
                                        <p:tgtEl>
                                          <p:spTgt spid="8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200"/>
                                        <p:tgtEl>
                                          <p:spTgt spid="82"/>
                                        </p:tgtEl>
                                      </p:cBhvr>
                                    </p:animEffect>
                                  </p:childTnLst>
                                </p:cTn>
                              </p:par>
                            </p:childTnLst>
                          </p:cTn>
                        </p:par>
                        <p:par>
                          <p:cTn id="18" fill="hold">
                            <p:stCondLst>
                              <p:cond delay="400"/>
                            </p:stCondLst>
                            <p:childTnLst>
                              <p:par>
                                <p:cTn id="19" presetID="10" presetClass="entr" presetSubtype="0" fill="hold" grpId="0"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2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200"/>
                                        <p:tgtEl>
                                          <p:spTgt spid="81"/>
                                        </p:tgtEl>
                                      </p:cBhvr>
                                    </p:animEffect>
                                  </p:childTnLst>
                                </p:cTn>
                              </p:par>
                            </p:childTnLst>
                          </p:cTn>
                        </p:par>
                        <p:par>
                          <p:cTn id="25" fill="hold">
                            <p:stCondLst>
                              <p:cond delay="600"/>
                            </p:stCondLst>
                            <p:childTnLst>
                              <p:par>
                                <p:cTn id="26" presetID="10" presetClass="entr" presetSubtype="0"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20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00"/>
                                        <p:tgtEl>
                                          <p:spTgt spid="80"/>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200"/>
                                        <p:tgtEl>
                                          <p:spTgt spid="9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200"/>
                                        <p:tgtEl>
                                          <p:spTgt spid="79"/>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200"/>
                                        <p:tgtEl>
                                          <p:spTgt spid="7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200"/>
                                        <p:tgtEl>
                                          <p:spTgt spid="90"/>
                                        </p:tgtEl>
                                      </p:cBhvr>
                                    </p:animEffect>
                                  </p:childTnLst>
                                </p:cTn>
                              </p:par>
                            </p:childTnLst>
                          </p:cTn>
                        </p:par>
                        <p:par>
                          <p:cTn id="46" fill="hold">
                            <p:stCondLst>
                              <p:cond delay="1200"/>
                            </p:stCondLst>
                            <p:childTnLst>
                              <p:par>
                                <p:cTn id="47" presetID="10"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
                                        <p:tgtEl>
                                          <p:spTgt spid="59"/>
                                        </p:tgtEl>
                                      </p:cBhvr>
                                    </p:animEffect>
                                  </p:childTnLst>
                                </p:cTn>
                              </p:par>
                            </p:childTnLst>
                          </p:cTn>
                        </p:par>
                        <p:par>
                          <p:cTn id="53" fill="hold">
                            <p:stCondLst>
                              <p:cond delay="1300"/>
                            </p:stCondLst>
                            <p:childTnLst>
                              <p:par>
                                <p:cTn id="54" presetID="10" presetClass="entr" presetSubtype="0"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
                                        <p:tgtEl>
                                          <p:spTgt spid="7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100"/>
                                        <p:tgtEl>
                                          <p:spTgt spid="86"/>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00"/>
                                        <p:tgtEl>
                                          <p:spTgt spid="7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100"/>
                                        <p:tgtEl>
                                          <p:spTgt spid="63"/>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100"/>
                                        <p:tgtEl>
                                          <p:spTgt spid="7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100"/>
                                        <p:tgtEl>
                                          <p:spTgt spid="84"/>
                                        </p:tgtEl>
                                      </p:cBhvr>
                                    </p:animEffect>
                                  </p:childTnLst>
                                </p:cTn>
                              </p:par>
                            </p:childTnLst>
                          </p:cTn>
                        </p:par>
                        <p:par>
                          <p:cTn id="74" fill="hold">
                            <p:stCondLst>
                              <p:cond delay="1600"/>
                            </p:stCondLst>
                            <p:childTnLst>
                              <p:par>
                                <p:cTn id="75" presetID="10" presetClass="entr" presetSubtype="0"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
                                        <p:tgtEl>
                                          <p:spTgt spid="7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fade">
                                      <p:cBhvr>
                                        <p:cTn id="80" dur="100"/>
                                        <p:tgtEl>
                                          <p:spTgt spid="85"/>
                                        </p:tgtEl>
                                      </p:cBhvr>
                                    </p:animEffect>
                                  </p:childTnLst>
                                </p:cTn>
                              </p:par>
                            </p:childTnLst>
                          </p:cTn>
                        </p:par>
                        <p:par>
                          <p:cTn id="81" fill="hold">
                            <p:stCondLst>
                              <p:cond delay="1700"/>
                            </p:stCondLst>
                            <p:childTnLst>
                              <p:par>
                                <p:cTn id="82" presetID="10" presetClass="entr" presetSubtype="0" fill="hold" grpId="0" nodeType="afterEffect">
                                  <p:stCondLst>
                                    <p:cond delay="0"/>
                                  </p:stCondLst>
                                  <p:childTnLst>
                                    <p:set>
                                      <p:cBhvr>
                                        <p:cTn id="83" dur="1" fill="hold">
                                          <p:stCondLst>
                                            <p:cond delay="0"/>
                                          </p:stCondLst>
                                        </p:cTn>
                                        <p:tgtEl>
                                          <p:spTgt spid="93"/>
                                        </p:tgtEl>
                                        <p:attrNameLst>
                                          <p:attrName>style.visibility</p:attrName>
                                        </p:attrNameLst>
                                      </p:cBhvr>
                                      <p:to>
                                        <p:strVal val="visible"/>
                                      </p:to>
                                    </p:set>
                                    <p:animEffect transition="in" filter="fade">
                                      <p:cBhvr>
                                        <p:cTn id="84" dur="100"/>
                                        <p:tgtEl>
                                          <p:spTgt spid="9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100"/>
                                        <p:tgtEl>
                                          <p:spTgt spid="72"/>
                                        </p:tgtEl>
                                      </p:cBhvr>
                                    </p:animEffect>
                                  </p:childTnLst>
                                </p:cTn>
                              </p:par>
                            </p:childTnLst>
                          </p:cTn>
                        </p:par>
                        <p:par>
                          <p:cTn id="88" fill="hold">
                            <p:stCondLst>
                              <p:cond delay="1800"/>
                            </p:stCondLst>
                            <p:childTnLst>
                              <p:par>
                                <p:cTn id="89" presetID="10" presetClass="entr" presetSubtype="0" fill="hold" grpId="0" nodeType="after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100"/>
                                        <p:tgtEl>
                                          <p:spTgt spid="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100"/>
                                        <p:tgtEl>
                                          <p:spTgt spid="60"/>
                                        </p:tgtEl>
                                      </p:cBhvr>
                                    </p:animEffect>
                                  </p:childTnLst>
                                </p:cTn>
                              </p:par>
                            </p:childTnLst>
                          </p:cTn>
                        </p:par>
                        <p:par>
                          <p:cTn id="95" fill="hold">
                            <p:stCondLst>
                              <p:cond delay="1900"/>
                            </p:stCondLst>
                            <p:childTnLst>
                              <p:par>
                                <p:cTn id="96" presetID="10" presetClass="entr" presetSubtype="0"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100"/>
                                        <p:tgtEl>
                                          <p:spTgt spid="7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fade">
                                      <p:cBhvr>
                                        <p:cTn id="101" dur="100"/>
                                        <p:tgtEl>
                                          <p:spTgt spid="94"/>
                                        </p:tgtEl>
                                      </p:cBhvr>
                                    </p:animEffect>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100"/>
                                        <p:tgtEl>
                                          <p:spTgt spid="9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fade">
                                      <p:cBhvr>
                                        <p:cTn id="108" dur="100"/>
                                        <p:tgtEl>
                                          <p:spTgt spid="69"/>
                                        </p:tgtEl>
                                      </p:cBhvr>
                                    </p:animEffect>
                                  </p:childTnLst>
                                </p:cTn>
                              </p:par>
                            </p:childTnLst>
                          </p:cTn>
                        </p:par>
                        <p:par>
                          <p:cTn id="109" fill="hold">
                            <p:stCondLst>
                              <p:cond delay="2100"/>
                            </p:stCondLst>
                            <p:childTnLst>
                              <p:par>
                                <p:cTn id="110" presetID="10"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
                                        <p:tgtEl>
                                          <p:spTgt spid="9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100"/>
                                        <p:tgtEl>
                                          <p:spTgt spid="68"/>
                                        </p:tgtEl>
                                      </p:cBhvr>
                                    </p:animEffect>
                                  </p:childTnLst>
                                </p:cTn>
                              </p:par>
                            </p:childTnLst>
                          </p:cTn>
                        </p:par>
                        <p:par>
                          <p:cTn id="116" fill="hold">
                            <p:stCondLst>
                              <p:cond delay="22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100"/>
                                        <p:tgtEl>
                                          <p:spTgt spid="6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500"/>
                                        <p:tgtEl>
                                          <p:spTgt spid="4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0"/>
                                        <p:tgtEl>
                                          <p:spTgt spid="4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
                                        </p:tgtEl>
                                        <p:attrNameLst>
                                          <p:attrName>style.visibility</p:attrName>
                                        </p:attrNameLst>
                                      </p:cBhvr>
                                      <p:to>
                                        <p:strVal val="visible"/>
                                      </p:to>
                                    </p:set>
                                    <p:animEffect transition="in" filter="fade">
                                      <p:cBhvr>
                                        <p:cTn id="139" dur="500"/>
                                        <p:tgtEl>
                                          <p:spTgt spid="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Effect transition="in" filter="fade">
                                      <p:cBhvr>
                                        <p:cTn id="142" dur="500"/>
                                        <p:tgtEl>
                                          <p:spTgt spid="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fade">
                                      <p:cBhvr>
                                        <p:cTn id="145" dur="500"/>
                                        <p:tgtEl>
                                          <p:spTgt spid="1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
                                        </p:tgtEl>
                                        <p:attrNameLst>
                                          <p:attrName>style.visibility</p:attrName>
                                        </p:attrNameLst>
                                      </p:cBhvr>
                                      <p:to>
                                        <p:strVal val="visible"/>
                                      </p:to>
                                    </p:set>
                                    <p:animEffect transition="in" filter="fade">
                                      <p:cBhvr>
                                        <p:cTn id="148" dur="500"/>
                                        <p:tgtEl>
                                          <p:spTgt spid="1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fade">
                                      <p:cBhvr>
                                        <p:cTn id="154" dur="500"/>
                                        <p:tgtEl>
                                          <p:spTgt spid="1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
                                        </p:tgtEl>
                                        <p:attrNameLst>
                                          <p:attrName>style.visibility</p:attrName>
                                        </p:attrNameLst>
                                      </p:cBhvr>
                                      <p:to>
                                        <p:strVal val="visible"/>
                                      </p:to>
                                    </p:set>
                                    <p:animEffect transition="in" filter="fade">
                                      <p:cBhvr>
                                        <p:cTn id="157" dur="500"/>
                                        <p:tgtEl>
                                          <p:spTgt spid="1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500"/>
                                        <p:tgtEl>
                                          <p:spTgt spid="5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500"/>
                                        <p:tgtEl>
                                          <p:spTgt spid="48"/>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fade">
                                      <p:cBhvr>
                                        <p:cTn id="166" dur="500"/>
                                        <p:tgtEl>
                                          <p:spTgt spid="4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fade">
                                      <p:cBhvr>
                                        <p:cTn id="169" dur="500"/>
                                        <p:tgtEl>
                                          <p:spTgt spid="4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fade">
                                      <p:cBhvr>
                                        <p:cTn id="175" dur="500"/>
                                        <p:tgtEl>
                                          <p:spTgt spid="4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Effect transition="in" filter="fade">
                                      <p:cBhvr>
                                        <p:cTn id="178" dur="500"/>
                                        <p:tgtEl>
                                          <p:spTgt spid="4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2"/>
                                        </p:tgtEl>
                                        <p:attrNameLst>
                                          <p:attrName>style.visibility</p:attrName>
                                        </p:attrNameLst>
                                      </p:cBhvr>
                                      <p:to>
                                        <p:strVal val="visible"/>
                                      </p:to>
                                    </p:set>
                                    <p:animEffect transition="in" filter="fade">
                                      <p:cBhvr>
                                        <p:cTn id="181" dur="500"/>
                                        <p:tgtEl>
                                          <p:spTgt spid="5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
                                        </p:tgtEl>
                                        <p:attrNameLst>
                                          <p:attrName>style.visibility</p:attrName>
                                        </p:attrNameLst>
                                      </p:cBhvr>
                                      <p:to>
                                        <p:strVal val="visible"/>
                                      </p:to>
                                    </p:set>
                                    <p:animEffect transition="in" filter="fade">
                                      <p:cBhvr>
                                        <p:cTn id="184" dur="500"/>
                                        <p:tgtEl>
                                          <p:spTgt spid="5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4"/>
                                        </p:tgtEl>
                                        <p:attrNameLst>
                                          <p:attrName>style.visibility</p:attrName>
                                        </p:attrNameLst>
                                      </p:cBhvr>
                                      <p:to>
                                        <p:strVal val="visible"/>
                                      </p:to>
                                    </p:set>
                                    <p:animEffect transition="in" filter="fade">
                                      <p:cBhvr>
                                        <p:cTn id="187" dur="500"/>
                                        <p:tgtEl>
                                          <p:spTgt spid="5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5"/>
                                        </p:tgtEl>
                                        <p:attrNameLst>
                                          <p:attrName>style.visibility</p:attrName>
                                        </p:attrNameLst>
                                      </p:cBhvr>
                                      <p:to>
                                        <p:strVal val="visible"/>
                                      </p:to>
                                    </p:set>
                                    <p:animEffect transition="in" filter="fade">
                                      <p:cBhvr>
                                        <p:cTn id="190" dur="500"/>
                                        <p:tgtEl>
                                          <p:spTgt spid="5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6"/>
                                        </p:tgtEl>
                                        <p:attrNameLst>
                                          <p:attrName>style.visibility</p:attrName>
                                        </p:attrNameLst>
                                      </p:cBhvr>
                                      <p:to>
                                        <p:strVal val="visible"/>
                                      </p:to>
                                    </p:set>
                                    <p:animEffect transition="in" filter="fade">
                                      <p:cBhvr>
                                        <p:cTn id="193" dur="500"/>
                                        <p:tgtEl>
                                          <p:spTgt spid="5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7"/>
                                        </p:tgtEl>
                                        <p:attrNameLst>
                                          <p:attrName>style.visibility</p:attrName>
                                        </p:attrNameLst>
                                      </p:cBhvr>
                                      <p:to>
                                        <p:strVal val="visible"/>
                                      </p:to>
                                    </p:set>
                                    <p:animEffect transition="in" filter="fade">
                                      <p:cBhvr>
                                        <p:cTn id="196" dur="500"/>
                                        <p:tgtEl>
                                          <p:spTgt spid="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
                                        </p:tgtEl>
                                        <p:attrNameLst>
                                          <p:attrName>style.visibility</p:attrName>
                                        </p:attrNameLst>
                                      </p:cBhvr>
                                      <p:to>
                                        <p:strVal val="visible"/>
                                      </p:to>
                                    </p:set>
                                    <p:animEffect transition="in" filter="fade">
                                      <p:cBhvr>
                                        <p:cTn id="199" dur="500"/>
                                        <p:tgtEl>
                                          <p:spTgt spid="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4"/>
                                        </p:tgtEl>
                                        <p:attrNameLst>
                                          <p:attrName>style.visibility</p:attrName>
                                        </p:attrNameLst>
                                      </p:cBhvr>
                                      <p:to>
                                        <p:strVal val="visible"/>
                                      </p:to>
                                    </p:set>
                                    <p:animEffect transition="in" filter="fade">
                                      <p:cBhvr>
                                        <p:cTn id="202" dur="500"/>
                                        <p:tgtEl>
                                          <p:spTgt spid="2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5"/>
                                        </p:tgtEl>
                                        <p:attrNameLst>
                                          <p:attrName>style.visibility</p:attrName>
                                        </p:attrNameLst>
                                      </p:cBhvr>
                                      <p:to>
                                        <p:strVal val="visible"/>
                                      </p:to>
                                    </p:set>
                                    <p:animEffect transition="in" filter="fade">
                                      <p:cBhvr>
                                        <p:cTn id="205" dur="500"/>
                                        <p:tgtEl>
                                          <p:spTgt spid="2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3"/>
                                        </p:tgtEl>
                                        <p:attrNameLst>
                                          <p:attrName>style.visibility</p:attrName>
                                        </p:attrNameLst>
                                      </p:cBhvr>
                                      <p:to>
                                        <p:strVal val="visible"/>
                                      </p:to>
                                    </p:set>
                                    <p:animEffect transition="in" filter="fade">
                                      <p:cBhvr>
                                        <p:cTn id="208" dur="500"/>
                                        <p:tgtEl>
                                          <p:spTgt spid="13"/>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4"/>
                                        </p:tgtEl>
                                        <p:attrNameLst>
                                          <p:attrName>style.visibility</p:attrName>
                                        </p:attrNameLst>
                                      </p:cBhvr>
                                      <p:to>
                                        <p:strVal val="visible"/>
                                      </p:to>
                                    </p:set>
                                    <p:animEffect transition="in" filter="fade">
                                      <p:cBhvr>
                                        <p:cTn id="211" dur="500"/>
                                        <p:tgtEl>
                                          <p:spTgt spid="1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1"/>
                                        </p:tgtEl>
                                        <p:attrNameLst>
                                          <p:attrName>style.visibility</p:attrName>
                                        </p:attrNameLst>
                                      </p:cBhvr>
                                      <p:to>
                                        <p:strVal val="visible"/>
                                      </p:to>
                                    </p:set>
                                    <p:animEffect transition="in" filter="fade">
                                      <p:cBhvr>
                                        <p:cTn id="214" dur="500"/>
                                        <p:tgtEl>
                                          <p:spTgt spid="2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6"/>
                                        </p:tgtEl>
                                        <p:attrNameLst>
                                          <p:attrName>style.visibility</p:attrName>
                                        </p:attrNameLst>
                                      </p:cBhvr>
                                      <p:to>
                                        <p:strVal val="visible"/>
                                      </p:to>
                                    </p:set>
                                    <p:animEffect transition="in" filter="fade">
                                      <p:cBhvr>
                                        <p:cTn id="217" dur="500"/>
                                        <p:tgtEl>
                                          <p:spTgt spid="16"/>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8"/>
                                        </p:tgtEl>
                                        <p:attrNameLst>
                                          <p:attrName>style.visibility</p:attrName>
                                        </p:attrNameLst>
                                      </p:cBhvr>
                                      <p:to>
                                        <p:strVal val="visible"/>
                                      </p:to>
                                    </p:set>
                                    <p:animEffect transition="in" filter="fade">
                                      <p:cBhvr>
                                        <p:cTn id="220" dur="500"/>
                                        <p:tgtEl>
                                          <p:spTgt spid="1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9"/>
                                        </p:tgtEl>
                                        <p:attrNameLst>
                                          <p:attrName>style.visibility</p:attrName>
                                        </p:attrNameLst>
                                      </p:cBhvr>
                                      <p:to>
                                        <p:strVal val="visible"/>
                                      </p:to>
                                    </p:set>
                                    <p:animEffect transition="in" filter="fade">
                                      <p:cBhvr>
                                        <p:cTn id="223" dur="500"/>
                                        <p:tgtEl>
                                          <p:spTgt spid="1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3"/>
                                        </p:tgtEl>
                                        <p:attrNameLst>
                                          <p:attrName>style.visibility</p:attrName>
                                        </p:attrNameLst>
                                      </p:cBhvr>
                                      <p:to>
                                        <p:strVal val="visible"/>
                                      </p:to>
                                    </p:set>
                                    <p:animEffect transition="in" filter="fade">
                                      <p:cBhvr>
                                        <p:cTn id="226" dur="500"/>
                                        <p:tgtEl>
                                          <p:spTgt spid="2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0"/>
                                        </p:tgtEl>
                                        <p:attrNameLst>
                                          <p:attrName>style.visibility</p:attrName>
                                        </p:attrNameLst>
                                      </p:cBhvr>
                                      <p:to>
                                        <p:strVal val="visible"/>
                                      </p:to>
                                    </p:set>
                                    <p:animEffect transition="in" filter="fade">
                                      <p:cBhvr>
                                        <p:cTn id="229" dur="500"/>
                                        <p:tgtEl>
                                          <p:spTgt spid="20"/>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fade">
                                      <p:cBhvr>
                                        <p:cTn id="232" dur="500"/>
                                        <p:tgtEl>
                                          <p:spTgt spid="22"/>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64"/>
                                        </p:tgtEl>
                                      </p:cBhvr>
                                    </p:animEffect>
                                    <p:set>
                                      <p:cBhvr>
                                        <p:cTn id="237" dur="1" fill="hold">
                                          <p:stCondLst>
                                            <p:cond delay="499"/>
                                          </p:stCondLst>
                                        </p:cTn>
                                        <p:tgtEl>
                                          <p:spTgt spid="64"/>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88"/>
                                        </p:tgtEl>
                                      </p:cBhvr>
                                    </p:animEffect>
                                    <p:set>
                                      <p:cBhvr>
                                        <p:cTn id="240" dur="1" fill="hold">
                                          <p:stCondLst>
                                            <p:cond delay="499"/>
                                          </p:stCondLst>
                                        </p:cTn>
                                        <p:tgtEl>
                                          <p:spTgt spid="88"/>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89"/>
                                        </p:tgtEl>
                                      </p:cBhvr>
                                    </p:animEffect>
                                    <p:set>
                                      <p:cBhvr>
                                        <p:cTn id="243" dur="1" fill="hold">
                                          <p:stCondLst>
                                            <p:cond delay="499"/>
                                          </p:stCondLst>
                                        </p:cTn>
                                        <p:tgtEl>
                                          <p:spTgt spid="89"/>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67"/>
                                        </p:tgtEl>
                                      </p:cBhvr>
                                    </p:animEffect>
                                    <p:set>
                                      <p:cBhvr>
                                        <p:cTn id="246" dur="1" fill="hold">
                                          <p:stCondLst>
                                            <p:cond delay="499"/>
                                          </p:stCondLst>
                                        </p:cTn>
                                        <p:tgtEl>
                                          <p:spTgt spid="67"/>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91"/>
                                        </p:tgtEl>
                                      </p:cBhvr>
                                    </p:animEffect>
                                    <p:set>
                                      <p:cBhvr>
                                        <p:cTn id="249" dur="1" fill="hold">
                                          <p:stCondLst>
                                            <p:cond delay="499"/>
                                          </p:stCondLst>
                                        </p:cTn>
                                        <p:tgtEl>
                                          <p:spTgt spid="91"/>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90"/>
                                        </p:tgtEl>
                                      </p:cBhvr>
                                    </p:animEffect>
                                    <p:set>
                                      <p:cBhvr>
                                        <p:cTn id="252" dur="1" fill="hold">
                                          <p:stCondLst>
                                            <p:cond delay="499"/>
                                          </p:stCondLst>
                                        </p:cTn>
                                        <p:tgtEl>
                                          <p:spTgt spid="90"/>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59"/>
                                        </p:tgtEl>
                                      </p:cBhvr>
                                    </p:animEffect>
                                    <p:set>
                                      <p:cBhvr>
                                        <p:cTn id="255" dur="1" fill="hold">
                                          <p:stCondLst>
                                            <p:cond delay="499"/>
                                          </p:stCondLst>
                                        </p:cTn>
                                        <p:tgtEl>
                                          <p:spTgt spid="59"/>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86"/>
                                        </p:tgtEl>
                                      </p:cBhvr>
                                    </p:animEffect>
                                    <p:set>
                                      <p:cBhvr>
                                        <p:cTn id="258" dur="1" fill="hold">
                                          <p:stCondLst>
                                            <p:cond delay="499"/>
                                          </p:stCondLst>
                                        </p:cTn>
                                        <p:tgtEl>
                                          <p:spTgt spid="86"/>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63"/>
                                        </p:tgtEl>
                                      </p:cBhvr>
                                    </p:animEffect>
                                    <p:set>
                                      <p:cBhvr>
                                        <p:cTn id="261" dur="1" fill="hold">
                                          <p:stCondLst>
                                            <p:cond delay="499"/>
                                          </p:stCondLst>
                                        </p:cTn>
                                        <p:tgtEl>
                                          <p:spTgt spid="63"/>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84"/>
                                        </p:tgtEl>
                                      </p:cBhvr>
                                    </p:animEffect>
                                    <p:set>
                                      <p:cBhvr>
                                        <p:cTn id="264" dur="1" fill="hold">
                                          <p:stCondLst>
                                            <p:cond delay="499"/>
                                          </p:stCondLst>
                                        </p:cTn>
                                        <p:tgtEl>
                                          <p:spTgt spid="84"/>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85"/>
                                        </p:tgtEl>
                                      </p:cBhvr>
                                    </p:animEffect>
                                    <p:set>
                                      <p:cBhvr>
                                        <p:cTn id="267" dur="1" fill="hold">
                                          <p:stCondLst>
                                            <p:cond delay="499"/>
                                          </p:stCondLst>
                                        </p:cTn>
                                        <p:tgtEl>
                                          <p:spTgt spid="85"/>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93"/>
                                        </p:tgtEl>
                                      </p:cBhvr>
                                    </p:animEffect>
                                    <p:set>
                                      <p:cBhvr>
                                        <p:cTn id="270" dur="1" fill="hold">
                                          <p:stCondLst>
                                            <p:cond delay="499"/>
                                          </p:stCondLst>
                                        </p:cTn>
                                        <p:tgtEl>
                                          <p:spTgt spid="93"/>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60"/>
                                        </p:tgtEl>
                                      </p:cBhvr>
                                    </p:animEffect>
                                    <p:set>
                                      <p:cBhvr>
                                        <p:cTn id="273" dur="1" fill="hold">
                                          <p:stCondLst>
                                            <p:cond delay="499"/>
                                          </p:stCondLst>
                                        </p:cTn>
                                        <p:tgtEl>
                                          <p:spTgt spid="60"/>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94"/>
                                        </p:tgtEl>
                                      </p:cBhvr>
                                    </p:animEffect>
                                    <p:set>
                                      <p:cBhvr>
                                        <p:cTn id="276" dur="1" fill="hold">
                                          <p:stCondLst>
                                            <p:cond delay="499"/>
                                          </p:stCondLst>
                                        </p:cTn>
                                        <p:tgtEl>
                                          <p:spTgt spid="94"/>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92"/>
                                        </p:tgtEl>
                                      </p:cBhvr>
                                    </p:animEffect>
                                    <p:set>
                                      <p:cBhvr>
                                        <p:cTn id="279" dur="1" fill="hold">
                                          <p:stCondLst>
                                            <p:cond delay="499"/>
                                          </p:stCondLst>
                                        </p:cTn>
                                        <p:tgtEl>
                                          <p:spTgt spid="92"/>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95"/>
                                        </p:tgtEl>
                                      </p:cBhvr>
                                    </p:animEffect>
                                    <p:set>
                                      <p:cBhvr>
                                        <p:cTn id="282" dur="1" fill="hold">
                                          <p:stCondLst>
                                            <p:cond delay="499"/>
                                          </p:stCondLst>
                                        </p:cTn>
                                        <p:tgtEl>
                                          <p:spTgt spid="95"/>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61"/>
                                        </p:tgtEl>
                                      </p:cBhvr>
                                    </p:animEffect>
                                    <p:set>
                                      <p:cBhvr>
                                        <p:cTn id="285" dur="1" fill="hold">
                                          <p:stCondLst>
                                            <p:cond delay="499"/>
                                          </p:stCondLst>
                                        </p:cTn>
                                        <p:tgtEl>
                                          <p:spTgt spid="61"/>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83"/>
                                        </p:tgtEl>
                                      </p:cBhvr>
                                    </p:animEffect>
                                    <p:set>
                                      <p:cBhvr>
                                        <p:cTn id="288" dur="1" fill="hold">
                                          <p:stCondLst>
                                            <p:cond delay="499"/>
                                          </p:stCondLst>
                                        </p:cTn>
                                        <p:tgtEl>
                                          <p:spTgt spid="83"/>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82"/>
                                        </p:tgtEl>
                                      </p:cBhvr>
                                    </p:animEffect>
                                    <p:set>
                                      <p:cBhvr>
                                        <p:cTn id="291" dur="1" fill="hold">
                                          <p:stCondLst>
                                            <p:cond delay="499"/>
                                          </p:stCondLst>
                                        </p:cTn>
                                        <p:tgtEl>
                                          <p:spTgt spid="82"/>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81"/>
                                        </p:tgtEl>
                                      </p:cBhvr>
                                    </p:animEffect>
                                    <p:set>
                                      <p:cBhvr>
                                        <p:cTn id="294" dur="1" fill="hold">
                                          <p:stCondLst>
                                            <p:cond delay="499"/>
                                          </p:stCondLst>
                                        </p:cTn>
                                        <p:tgtEl>
                                          <p:spTgt spid="81"/>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80"/>
                                        </p:tgtEl>
                                      </p:cBhvr>
                                    </p:animEffect>
                                    <p:set>
                                      <p:cBhvr>
                                        <p:cTn id="297" dur="1" fill="hold">
                                          <p:stCondLst>
                                            <p:cond delay="499"/>
                                          </p:stCondLst>
                                        </p:cTn>
                                        <p:tgtEl>
                                          <p:spTgt spid="80"/>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79"/>
                                        </p:tgtEl>
                                      </p:cBhvr>
                                    </p:animEffect>
                                    <p:set>
                                      <p:cBhvr>
                                        <p:cTn id="300" dur="1" fill="hold">
                                          <p:stCondLst>
                                            <p:cond delay="499"/>
                                          </p:stCondLst>
                                        </p:cTn>
                                        <p:tgtEl>
                                          <p:spTgt spid="79"/>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78"/>
                                        </p:tgtEl>
                                      </p:cBhvr>
                                    </p:animEffect>
                                    <p:set>
                                      <p:cBhvr>
                                        <p:cTn id="303" dur="1" fill="hold">
                                          <p:stCondLst>
                                            <p:cond delay="499"/>
                                          </p:stCondLst>
                                        </p:cTn>
                                        <p:tgtEl>
                                          <p:spTgt spid="78"/>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77"/>
                                        </p:tgtEl>
                                      </p:cBhvr>
                                    </p:animEffect>
                                    <p:set>
                                      <p:cBhvr>
                                        <p:cTn id="306" dur="1" fill="hold">
                                          <p:stCondLst>
                                            <p:cond delay="499"/>
                                          </p:stCondLst>
                                        </p:cTn>
                                        <p:tgtEl>
                                          <p:spTgt spid="77"/>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76"/>
                                        </p:tgtEl>
                                      </p:cBhvr>
                                    </p:animEffect>
                                    <p:set>
                                      <p:cBhvr>
                                        <p:cTn id="309" dur="1" fill="hold">
                                          <p:stCondLst>
                                            <p:cond delay="499"/>
                                          </p:stCondLst>
                                        </p:cTn>
                                        <p:tgtEl>
                                          <p:spTgt spid="76"/>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75"/>
                                        </p:tgtEl>
                                      </p:cBhvr>
                                    </p:animEffect>
                                    <p:set>
                                      <p:cBhvr>
                                        <p:cTn id="312" dur="1" fill="hold">
                                          <p:stCondLst>
                                            <p:cond delay="499"/>
                                          </p:stCondLst>
                                        </p:cTn>
                                        <p:tgtEl>
                                          <p:spTgt spid="75"/>
                                        </p:tgtEl>
                                        <p:attrNameLst>
                                          <p:attrName>style.visibility</p:attrName>
                                        </p:attrNameLst>
                                      </p:cBhvr>
                                      <p:to>
                                        <p:strVal val="hidden"/>
                                      </p:to>
                                    </p:set>
                                  </p:childTnLst>
                                </p:cTn>
                              </p:par>
                              <p:par>
                                <p:cTn id="313" presetID="10" presetClass="exit" presetSubtype="0" fill="hold" grpId="1" nodeType="withEffect">
                                  <p:stCondLst>
                                    <p:cond delay="0"/>
                                  </p:stCondLst>
                                  <p:childTnLst>
                                    <p:animEffect transition="out" filter="fade">
                                      <p:cBhvr>
                                        <p:cTn id="314" dur="500"/>
                                        <p:tgtEl>
                                          <p:spTgt spid="74"/>
                                        </p:tgtEl>
                                      </p:cBhvr>
                                    </p:animEffect>
                                    <p:set>
                                      <p:cBhvr>
                                        <p:cTn id="315" dur="1" fill="hold">
                                          <p:stCondLst>
                                            <p:cond delay="499"/>
                                          </p:stCondLst>
                                        </p:cTn>
                                        <p:tgtEl>
                                          <p:spTgt spid="74"/>
                                        </p:tgtEl>
                                        <p:attrNameLst>
                                          <p:attrName>style.visibility</p:attrName>
                                        </p:attrNameLst>
                                      </p:cBhvr>
                                      <p:to>
                                        <p:strVal val="hidden"/>
                                      </p:to>
                                    </p:set>
                                  </p:childTnLst>
                                </p:cTn>
                              </p:par>
                              <p:par>
                                <p:cTn id="316" presetID="10" presetClass="exit" presetSubtype="0" fill="hold" grpId="1" nodeType="withEffect">
                                  <p:stCondLst>
                                    <p:cond delay="0"/>
                                  </p:stCondLst>
                                  <p:childTnLst>
                                    <p:animEffect transition="out" filter="fade">
                                      <p:cBhvr>
                                        <p:cTn id="317" dur="500"/>
                                        <p:tgtEl>
                                          <p:spTgt spid="73"/>
                                        </p:tgtEl>
                                      </p:cBhvr>
                                    </p:animEffect>
                                    <p:set>
                                      <p:cBhvr>
                                        <p:cTn id="318" dur="1" fill="hold">
                                          <p:stCondLst>
                                            <p:cond delay="499"/>
                                          </p:stCondLst>
                                        </p:cTn>
                                        <p:tgtEl>
                                          <p:spTgt spid="73"/>
                                        </p:tgtEl>
                                        <p:attrNameLst>
                                          <p:attrName>style.visibility</p:attrName>
                                        </p:attrNameLst>
                                      </p:cBhvr>
                                      <p:to>
                                        <p:strVal val="hidden"/>
                                      </p:to>
                                    </p:set>
                                  </p:childTnLst>
                                </p:cTn>
                              </p:par>
                              <p:par>
                                <p:cTn id="319" presetID="10" presetClass="exit" presetSubtype="0" fill="hold" grpId="1" nodeType="withEffect">
                                  <p:stCondLst>
                                    <p:cond delay="0"/>
                                  </p:stCondLst>
                                  <p:childTnLst>
                                    <p:animEffect transition="out" filter="fade">
                                      <p:cBhvr>
                                        <p:cTn id="320" dur="500"/>
                                        <p:tgtEl>
                                          <p:spTgt spid="72"/>
                                        </p:tgtEl>
                                      </p:cBhvr>
                                    </p:animEffect>
                                    <p:set>
                                      <p:cBhvr>
                                        <p:cTn id="321" dur="1" fill="hold">
                                          <p:stCondLst>
                                            <p:cond delay="499"/>
                                          </p:stCondLst>
                                        </p:cTn>
                                        <p:tgtEl>
                                          <p:spTgt spid="72"/>
                                        </p:tgtEl>
                                        <p:attrNameLst>
                                          <p:attrName>style.visibility</p:attrName>
                                        </p:attrNameLst>
                                      </p:cBhvr>
                                      <p:to>
                                        <p:strVal val="hidden"/>
                                      </p:to>
                                    </p:set>
                                  </p:childTnLst>
                                </p:cTn>
                              </p:par>
                              <p:par>
                                <p:cTn id="322" presetID="10" presetClass="exit" presetSubtype="0" fill="hold" grpId="1" nodeType="withEffect">
                                  <p:stCondLst>
                                    <p:cond delay="0"/>
                                  </p:stCondLst>
                                  <p:childTnLst>
                                    <p:animEffect transition="out" filter="fade">
                                      <p:cBhvr>
                                        <p:cTn id="323" dur="500"/>
                                        <p:tgtEl>
                                          <p:spTgt spid="71"/>
                                        </p:tgtEl>
                                      </p:cBhvr>
                                    </p:animEffect>
                                    <p:set>
                                      <p:cBhvr>
                                        <p:cTn id="324" dur="1" fill="hold">
                                          <p:stCondLst>
                                            <p:cond delay="499"/>
                                          </p:stCondLst>
                                        </p:cTn>
                                        <p:tgtEl>
                                          <p:spTgt spid="71"/>
                                        </p:tgtEl>
                                        <p:attrNameLst>
                                          <p:attrName>style.visibility</p:attrName>
                                        </p:attrNameLst>
                                      </p:cBhvr>
                                      <p:to>
                                        <p:strVal val="hidden"/>
                                      </p:to>
                                    </p:set>
                                  </p:childTnLst>
                                </p:cTn>
                              </p:par>
                              <p:par>
                                <p:cTn id="325" presetID="10" presetClass="exit" presetSubtype="0" fill="hold" grpId="1" nodeType="withEffect">
                                  <p:stCondLst>
                                    <p:cond delay="0"/>
                                  </p:stCondLst>
                                  <p:childTnLst>
                                    <p:animEffect transition="out" filter="fade">
                                      <p:cBhvr>
                                        <p:cTn id="326" dur="500"/>
                                        <p:tgtEl>
                                          <p:spTgt spid="70"/>
                                        </p:tgtEl>
                                      </p:cBhvr>
                                    </p:animEffect>
                                    <p:set>
                                      <p:cBhvr>
                                        <p:cTn id="327" dur="1" fill="hold">
                                          <p:stCondLst>
                                            <p:cond delay="499"/>
                                          </p:stCondLst>
                                        </p:cTn>
                                        <p:tgtEl>
                                          <p:spTgt spid="70"/>
                                        </p:tgtEl>
                                        <p:attrNameLst>
                                          <p:attrName>style.visibility</p:attrName>
                                        </p:attrNameLst>
                                      </p:cBhvr>
                                      <p:to>
                                        <p:strVal val="hidden"/>
                                      </p:to>
                                    </p:set>
                                  </p:childTnLst>
                                </p:cTn>
                              </p:par>
                              <p:par>
                                <p:cTn id="328" presetID="10" presetClass="exit" presetSubtype="0" fill="hold" grpId="1" nodeType="withEffect">
                                  <p:stCondLst>
                                    <p:cond delay="0"/>
                                  </p:stCondLst>
                                  <p:childTnLst>
                                    <p:animEffect transition="out" filter="fade">
                                      <p:cBhvr>
                                        <p:cTn id="329" dur="500"/>
                                        <p:tgtEl>
                                          <p:spTgt spid="69"/>
                                        </p:tgtEl>
                                      </p:cBhvr>
                                    </p:animEffect>
                                    <p:set>
                                      <p:cBhvr>
                                        <p:cTn id="330" dur="1" fill="hold">
                                          <p:stCondLst>
                                            <p:cond delay="499"/>
                                          </p:stCondLst>
                                        </p:cTn>
                                        <p:tgtEl>
                                          <p:spTgt spid="69"/>
                                        </p:tgtEl>
                                        <p:attrNameLst>
                                          <p:attrName>style.visibility</p:attrName>
                                        </p:attrNameLst>
                                      </p:cBhvr>
                                      <p:to>
                                        <p:strVal val="hidden"/>
                                      </p:to>
                                    </p:set>
                                  </p:childTnLst>
                                </p:cTn>
                              </p:par>
                              <p:par>
                                <p:cTn id="331" presetID="10" presetClass="exit" presetSubtype="0" fill="hold" grpId="1" nodeType="withEffect">
                                  <p:stCondLst>
                                    <p:cond delay="0"/>
                                  </p:stCondLst>
                                  <p:childTnLst>
                                    <p:animEffect transition="out" filter="fade">
                                      <p:cBhvr>
                                        <p:cTn id="332" dur="500"/>
                                        <p:tgtEl>
                                          <p:spTgt spid="68"/>
                                        </p:tgtEl>
                                      </p:cBhvr>
                                    </p:animEffect>
                                    <p:set>
                                      <p:cBhvr>
                                        <p:cTn id="333" dur="1" fill="hold">
                                          <p:stCondLst>
                                            <p:cond delay="499"/>
                                          </p:stCondLst>
                                        </p:cTn>
                                        <p:tgtEl>
                                          <p:spTgt spid="68"/>
                                        </p:tgtEl>
                                        <p:attrNameLst>
                                          <p:attrName>style.visibility</p:attrName>
                                        </p:attrNameLst>
                                      </p:cBhvr>
                                      <p:to>
                                        <p:strVal val="hidden"/>
                                      </p:to>
                                    </p:set>
                                  </p:childTnLst>
                                </p:cTn>
                              </p:par>
                            </p:childTnLst>
                          </p:cTn>
                        </p:par>
                      </p:childTnLst>
                    </p:cTn>
                  </p:par>
                  <p:par>
                    <p:cTn id="334" fill="hold">
                      <p:stCondLst>
                        <p:cond delay="indefinite"/>
                      </p:stCondLst>
                      <p:childTnLst>
                        <p:par>
                          <p:cTn id="335" fill="hold">
                            <p:stCondLst>
                              <p:cond delay="0"/>
                            </p:stCondLst>
                            <p:childTnLst>
                              <p:par>
                                <p:cTn id="336" presetID="10" presetClass="exit" presetSubtype="0" fill="hold" grpId="2" nodeType="clickEffect">
                                  <p:stCondLst>
                                    <p:cond delay="0"/>
                                  </p:stCondLst>
                                  <p:childTnLst>
                                    <p:animEffect transition="out" filter="fade">
                                      <p:cBhvr>
                                        <p:cTn id="337" dur="500"/>
                                        <p:tgtEl>
                                          <p:spTgt spid="64"/>
                                        </p:tgtEl>
                                      </p:cBhvr>
                                    </p:animEffect>
                                    <p:set>
                                      <p:cBhvr>
                                        <p:cTn id="338" dur="1" fill="hold">
                                          <p:stCondLst>
                                            <p:cond delay="499"/>
                                          </p:stCondLst>
                                        </p:cTn>
                                        <p:tgtEl>
                                          <p:spTgt spid="64"/>
                                        </p:tgtEl>
                                        <p:attrNameLst>
                                          <p:attrName>style.visibility</p:attrName>
                                        </p:attrNameLst>
                                      </p:cBhvr>
                                      <p:to>
                                        <p:strVal val="hidden"/>
                                      </p:to>
                                    </p:set>
                                  </p:childTnLst>
                                </p:cTn>
                              </p:par>
                              <p:par>
                                <p:cTn id="339" presetID="10" presetClass="exit" presetSubtype="0" fill="hold" grpId="2" nodeType="withEffect">
                                  <p:stCondLst>
                                    <p:cond delay="0"/>
                                  </p:stCondLst>
                                  <p:childTnLst>
                                    <p:animEffect transition="out" filter="fade">
                                      <p:cBhvr>
                                        <p:cTn id="340" dur="500"/>
                                        <p:tgtEl>
                                          <p:spTgt spid="83"/>
                                        </p:tgtEl>
                                      </p:cBhvr>
                                    </p:animEffect>
                                    <p:set>
                                      <p:cBhvr>
                                        <p:cTn id="341" dur="1" fill="hold">
                                          <p:stCondLst>
                                            <p:cond delay="499"/>
                                          </p:stCondLst>
                                        </p:cTn>
                                        <p:tgtEl>
                                          <p:spTgt spid="83"/>
                                        </p:tgtEl>
                                        <p:attrNameLst>
                                          <p:attrName>style.visibility</p:attrName>
                                        </p:attrNameLst>
                                      </p:cBhvr>
                                      <p:to>
                                        <p:strVal val="hidden"/>
                                      </p:to>
                                    </p:set>
                                  </p:childTnLst>
                                </p:cTn>
                              </p:par>
                              <p:par>
                                <p:cTn id="342" presetID="10" presetClass="exit" presetSubtype="0" fill="hold" grpId="2" nodeType="withEffect">
                                  <p:stCondLst>
                                    <p:cond delay="0"/>
                                  </p:stCondLst>
                                  <p:childTnLst>
                                    <p:animEffect transition="out" filter="fade">
                                      <p:cBhvr>
                                        <p:cTn id="343" dur="500"/>
                                        <p:tgtEl>
                                          <p:spTgt spid="88"/>
                                        </p:tgtEl>
                                      </p:cBhvr>
                                    </p:animEffect>
                                    <p:set>
                                      <p:cBhvr>
                                        <p:cTn id="344" dur="1" fill="hold">
                                          <p:stCondLst>
                                            <p:cond delay="499"/>
                                          </p:stCondLst>
                                        </p:cTn>
                                        <p:tgtEl>
                                          <p:spTgt spid="88"/>
                                        </p:tgtEl>
                                        <p:attrNameLst>
                                          <p:attrName>style.visibility</p:attrName>
                                        </p:attrNameLst>
                                      </p:cBhvr>
                                      <p:to>
                                        <p:strVal val="hidden"/>
                                      </p:to>
                                    </p:set>
                                  </p:childTnLst>
                                </p:cTn>
                              </p:par>
                              <p:par>
                                <p:cTn id="345" presetID="10" presetClass="exit" presetSubtype="0" fill="hold" grpId="2" nodeType="withEffect">
                                  <p:stCondLst>
                                    <p:cond delay="0"/>
                                  </p:stCondLst>
                                  <p:childTnLst>
                                    <p:animEffect transition="out" filter="fade">
                                      <p:cBhvr>
                                        <p:cTn id="346" dur="500"/>
                                        <p:tgtEl>
                                          <p:spTgt spid="82"/>
                                        </p:tgtEl>
                                      </p:cBhvr>
                                    </p:animEffect>
                                    <p:set>
                                      <p:cBhvr>
                                        <p:cTn id="347" dur="1" fill="hold">
                                          <p:stCondLst>
                                            <p:cond delay="499"/>
                                          </p:stCondLst>
                                        </p:cTn>
                                        <p:tgtEl>
                                          <p:spTgt spid="82"/>
                                        </p:tgtEl>
                                        <p:attrNameLst>
                                          <p:attrName>style.visibility</p:attrName>
                                        </p:attrNameLst>
                                      </p:cBhvr>
                                      <p:to>
                                        <p:strVal val="hidden"/>
                                      </p:to>
                                    </p:set>
                                  </p:childTnLst>
                                </p:cTn>
                              </p:par>
                              <p:par>
                                <p:cTn id="348" presetID="10" presetClass="exit" presetSubtype="0" fill="hold" grpId="2" nodeType="withEffect">
                                  <p:stCondLst>
                                    <p:cond delay="0"/>
                                  </p:stCondLst>
                                  <p:childTnLst>
                                    <p:animEffect transition="out" filter="fade">
                                      <p:cBhvr>
                                        <p:cTn id="349" dur="500"/>
                                        <p:tgtEl>
                                          <p:spTgt spid="89"/>
                                        </p:tgtEl>
                                      </p:cBhvr>
                                    </p:animEffect>
                                    <p:set>
                                      <p:cBhvr>
                                        <p:cTn id="350" dur="1" fill="hold">
                                          <p:stCondLst>
                                            <p:cond delay="499"/>
                                          </p:stCondLst>
                                        </p:cTn>
                                        <p:tgtEl>
                                          <p:spTgt spid="89"/>
                                        </p:tgtEl>
                                        <p:attrNameLst>
                                          <p:attrName>style.visibility</p:attrName>
                                        </p:attrNameLst>
                                      </p:cBhvr>
                                      <p:to>
                                        <p:strVal val="hidden"/>
                                      </p:to>
                                    </p:set>
                                  </p:childTnLst>
                                </p:cTn>
                              </p:par>
                              <p:par>
                                <p:cTn id="351" presetID="10" presetClass="exit" presetSubtype="0" fill="hold" grpId="2" nodeType="withEffect">
                                  <p:stCondLst>
                                    <p:cond delay="0"/>
                                  </p:stCondLst>
                                  <p:childTnLst>
                                    <p:animEffect transition="out" filter="fade">
                                      <p:cBhvr>
                                        <p:cTn id="352" dur="500"/>
                                        <p:tgtEl>
                                          <p:spTgt spid="81"/>
                                        </p:tgtEl>
                                      </p:cBhvr>
                                    </p:animEffect>
                                    <p:set>
                                      <p:cBhvr>
                                        <p:cTn id="353" dur="1" fill="hold">
                                          <p:stCondLst>
                                            <p:cond delay="499"/>
                                          </p:stCondLst>
                                        </p:cTn>
                                        <p:tgtEl>
                                          <p:spTgt spid="81"/>
                                        </p:tgtEl>
                                        <p:attrNameLst>
                                          <p:attrName>style.visibility</p:attrName>
                                        </p:attrNameLst>
                                      </p:cBhvr>
                                      <p:to>
                                        <p:strVal val="hidden"/>
                                      </p:to>
                                    </p:set>
                                  </p:childTnLst>
                                </p:cTn>
                              </p:par>
                              <p:par>
                                <p:cTn id="354" presetID="10" presetClass="exit" presetSubtype="0" fill="hold" grpId="2" nodeType="withEffect">
                                  <p:stCondLst>
                                    <p:cond delay="0"/>
                                  </p:stCondLst>
                                  <p:childTnLst>
                                    <p:animEffect transition="out" filter="fade">
                                      <p:cBhvr>
                                        <p:cTn id="355" dur="500"/>
                                        <p:tgtEl>
                                          <p:spTgt spid="67"/>
                                        </p:tgtEl>
                                      </p:cBhvr>
                                    </p:animEffect>
                                    <p:set>
                                      <p:cBhvr>
                                        <p:cTn id="356" dur="1" fill="hold">
                                          <p:stCondLst>
                                            <p:cond delay="499"/>
                                          </p:stCondLst>
                                        </p:cTn>
                                        <p:tgtEl>
                                          <p:spTgt spid="67"/>
                                        </p:tgtEl>
                                        <p:attrNameLst>
                                          <p:attrName>style.visibility</p:attrName>
                                        </p:attrNameLst>
                                      </p:cBhvr>
                                      <p:to>
                                        <p:strVal val="hidden"/>
                                      </p:to>
                                    </p:set>
                                  </p:childTnLst>
                                </p:cTn>
                              </p:par>
                              <p:par>
                                <p:cTn id="357" presetID="10" presetClass="exit" presetSubtype="0" fill="hold" grpId="2" nodeType="withEffect">
                                  <p:stCondLst>
                                    <p:cond delay="0"/>
                                  </p:stCondLst>
                                  <p:childTnLst>
                                    <p:animEffect transition="out" filter="fade">
                                      <p:cBhvr>
                                        <p:cTn id="358" dur="500"/>
                                        <p:tgtEl>
                                          <p:spTgt spid="80"/>
                                        </p:tgtEl>
                                      </p:cBhvr>
                                    </p:animEffect>
                                    <p:set>
                                      <p:cBhvr>
                                        <p:cTn id="359" dur="1" fill="hold">
                                          <p:stCondLst>
                                            <p:cond delay="499"/>
                                          </p:stCondLst>
                                        </p:cTn>
                                        <p:tgtEl>
                                          <p:spTgt spid="80"/>
                                        </p:tgtEl>
                                        <p:attrNameLst>
                                          <p:attrName>style.visibility</p:attrName>
                                        </p:attrNameLst>
                                      </p:cBhvr>
                                      <p:to>
                                        <p:strVal val="hidden"/>
                                      </p:to>
                                    </p:set>
                                  </p:childTnLst>
                                </p:cTn>
                              </p:par>
                              <p:par>
                                <p:cTn id="360" presetID="10" presetClass="exit" presetSubtype="0" fill="hold" grpId="2" nodeType="withEffect">
                                  <p:stCondLst>
                                    <p:cond delay="0"/>
                                  </p:stCondLst>
                                  <p:childTnLst>
                                    <p:animEffect transition="out" filter="fade">
                                      <p:cBhvr>
                                        <p:cTn id="361" dur="500"/>
                                        <p:tgtEl>
                                          <p:spTgt spid="91"/>
                                        </p:tgtEl>
                                      </p:cBhvr>
                                    </p:animEffect>
                                    <p:set>
                                      <p:cBhvr>
                                        <p:cTn id="362" dur="1" fill="hold">
                                          <p:stCondLst>
                                            <p:cond delay="499"/>
                                          </p:stCondLst>
                                        </p:cTn>
                                        <p:tgtEl>
                                          <p:spTgt spid="91"/>
                                        </p:tgtEl>
                                        <p:attrNameLst>
                                          <p:attrName>style.visibility</p:attrName>
                                        </p:attrNameLst>
                                      </p:cBhvr>
                                      <p:to>
                                        <p:strVal val="hidden"/>
                                      </p:to>
                                    </p:set>
                                  </p:childTnLst>
                                </p:cTn>
                              </p:par>
                              <p:par>
                                <p:cTn id="363" presetID="10" presetClass="exit" presetSubtype="0" fill="hold" grpId="2" nodeType="withEffect">
                                  <p:stCondLst>
                                    <p:cond delay="0"/>
                                  </p:stCondLst>
                                  <p:childTnLst>
                                    <p:animEffect transition="out" filter="fade">
                                      <p:cBhvr>
                                        <p:cTn id="364" dur="500"/>
                                        <p:tgtEl>
                                          <p:spTgt spid="79"/>
                                        </p:tgtEl>
                                      </p:cBhvr>
                                    </p:animEffect>
                                    <p:set>
                                      <p:cBhvr>
                                        <p:cTn id="365" dur="1" fill="hold">
                                          <p:stCondLst>
                                            <p:cond delay="499"/>
                                          </p:stCondLst>
                                        </p:cTn>
                                        <p:tgtEl>
                                          <p:spTgt spid="79"/>
                                        </p:tgtEl>
                                        <p:attrNameLst>
                                          <p:attrName>style.visibility</p:attrName>
                                        </p:attrNameLst>
                                      </p:cBhvr>
                                      <p:to>
                                        <p:strVal val="hidden"/>
                                      </p:to>
                                    </p:set>
                                  </p:childTnLst>
                                </p:cTn>
                              </p:par>
                              <p:par>
                                <p:cTn id="366" presetID="10" presetClass="exit" presetSubtype="0" fill="hold" grpId="2" nodeType="withEffect">
                                  <p:stCondLst>
                                    <p:cond delay="0"/>
                                  </p:stCondLst>
                                  <p:childTnLst>
                                    <p:animEffect transition="out" filter="fade">
                                      <p:cBhvr>
                                        <p:cTn id="367" dur="500"/>
                                        <p:tgtEl>
                                          <p:spTgt spid="78"/>
                                        </p:tgtEl>
                                      </p:cBhvr>
                                    </p:animEffect>
                                    <p:set>
                                      <p:cBhvr>
                                        <p:cTn id="368" dur="1" fill="hold">
                                          <p:stCondLst>
                                            <p:cond delay="499"/>
                                          </p:stCondLst>
                                        </p:cTn>
                                        <p:tgtEl>
                                          <p:spTgt spid="78"/>
                                        </p:tgtEl>
                                        <p:attrNameLst>
                                          <p:attrName>style.visibility</p:attrName>
                                        </p:attrNameLst>
                                      </p:cBhvr>
                                      <p:to>
                                        <p:strVal val="hidden"/>
                                      </p:to>
                                    </p:set>
                                  </p:childTnLst>
                                </p:cTn>
                              </p:par>
                              <p:par>
                                <p:cTn id="369" presetID="10" presetClass="exit" presetSubtype="0" fill="hold" grpId="2" nodeType="withEffect">
                                  <p:stCondLst>
                                    <p:cond delay="0"/>
                                  </p:stCondLst>
                                  <p:childTnLst>
                                    <p:animEffect transition="out" filter="fade">
                                      <p:cBhvr>
                                        <p:cTn id="370" dur="500"/>
                                        <p:tgtEl>
                                          <p:spTgt spid="90"/>
                                        </p:tgtEl>
                                      </p:cBhvr>
                                    </p:animEffect>
                                    <p:set>
                                      <p:cBhvr>
                                        <p:cTn id="371" dur="1" fill="hold">
                                          <p:stCondLst>
                                            <p:cond delay="499"/>
                                          </p:stCondLst>
                                        </p:cTn>
                                        <p:tgtEl>
                                          <p:spTgt spid="90"/>
                                        </p:tgtEl>
                                        <p:attrNameLst>
                                          <p:attrName>style.visibility</p:attrName>
                                        </p:attrNameLst>
                                      </p:cBhvr>
                                      <p:to>
                                        <p:strVal val="hidden"/>
                                      </p:to>
                                    </p:set>
                                  </p:childTnLst>
                                </p:cTn>
                              </p:par>
                              <p:par>
                                <p:cTn id="372" presetID="10" presetClass="exit" presetSubtype="0" fill="hold" grpId="2" nodeType="withEffect">
                                  <p:stCondLst>
                                    <p:cond delay="0"/>
                                  </p:stCondLst>
                                  <p:childTnLst>
                                    <p:animEffect transition="out" filter="fade">
                                      <p:cBhvr>
                                        <p:cTn id="373" dur="500"/>
                                        <p:tgtEl>
                                          <p:spTgt spid="77"/>
                                        </p:tgtEl>
                                      </p:cBhvr>
                                    </p:animEffect>
                                    <p:set>
                                      <p:cBhvr>
                                        <p:cTn id="374" dur="1" fill="hold">
                                          <p:stCondLst>
                                            <p:cond delay="499"/>
                                          </p:stCondLst>
                                        </p:cTn>
                                        <p:tgtEl>
                                          <p:spTgt spid="77"/>
                                        </p:tgtEl>
                                        <p:attrNameLst>
                                          <p:attrName>style.visibility</p:attrName>
                                        </p:attrNameLst>
                                      </p:cBhvr>
                                      <p:to>
                                        <p:strVal val="hidden"/>
                                      </p:to>
                                    </p:set>
                                  </p:childTnLst>
                                </p:cTn>
                              </p:par>
                              <p:par>
                                <p:cTn id="375" presetID="10" presetClass="exit" presetSubtype="0" fill="hold" grpId="2" nodeType="withEffect">
                                  <p:stCondLst>
                                    <p:cond delay="0"/>
                                  </p:stCondLst>
                                  <p:childTnLst>
                                    <p:animEffect transition="out" filter="fade">
                                      <p:cBhvr>
                                        <p:cTn id="376" dur="500"/>
                                        <p:tgtEl>
                                          <p:spTgt spid="59"/>
                                        </p:tgtEl>
                                      </p:cBhvr>
                                    </p:animEffect>
                                    <p:set>
                                      <p:cBhvr>
                                        <p:cTn id="377" dur="1" fill="hold">
                                          <p:stCondLst>
                                            <p:cond delay="499"/>
                                          </p:stCondLst>
                                        </p:cTn>
                                        <p:tgtEl>
                                          <p:spTgt spid="59"/>
                                        </p:tgtEl>
                                        <p:attrNameLst>
                                          <p:attrName>style.visibility</p:attrName>
                                        </p:attrNameLst>
                                      </p:cBhvr>
                                      <p:to>
                                        <p:strVal val="hidden"/>
                                      </p:to>
                                    </p:set>
                                  </p:childTnLst>
                                </p:cTn>
                              </p:par>
                              <p:par>
                                <p:cTn id="378" presetID="10" presetClass="exit" presetSubtype="0" fill="hold" grpId="2" nodeType="withEffect">
                                  <p:stCondLst>
                                    <p:cond delay="0"/>
                                  </p:stCondLst>
                                  <p:childTnLst>
                                    <p:animEffect transition="out" filter="fade">
                                      <p:cBhvr>
                                        <p:cTn id="379" dur="500"/>
                                        <p:tgtEl>
                                          <p:spTgt spid="76"/>
                                        </p:tgtEl>
                                      </p:cBhvr>
                                    </p:animEffect>
                                    <p:set>
                                      <p:cBhvr>
                                        <p:cTn id="380" dur="1" fill="hold">
                                          <p:stCondLst>
                                            <p:cond delay="499"/>
                                          </p:stCondLst>
                                        </p:cTn>
                                        <p:tgtEl>
                                          <p:spTgt spid="76"/>
                                        </p:tgtEl>
                                        <p:attrNameLst>
                                          <p:attrName>style.visibility</p:attrName>
                                        </p:attrNameLst>
                                      </p:cBhvr>
                                      <p:to>
                                        <p:strVal val="hidden"/>
                                      </p:to>
                                    </p:set>
                                  </p:childTnLst>
                                </p:cTn>
                              </p:par>
                              <p:par>
                                <p:cTn id="381" presetID="10" presetClass="exit" presetSubtype="0" fill="hold" grpId="2" nodeType="withEffect">
                                  <p:stCondLst>
                                    <p:cond delay="0"/>
                                  </p:stCondLst>
                                  <p:childTnLst>
                                    <p:animEffect transition="out" filter="fade">
                                      <p:cBhvr>
                                        <p:cTn id="382" dur="500"/>
                                        <p:tgtEl>
                                          <p:spTgt spid="86"/>
                                        </p:tgtEl>
                                      </p:cBhvr>
                                    </p:animEffect>
                                    <p:set>
                                      <p:cBhvr>
                                        <p:cTn id="383" dur="1" fill="hold">
                                          <p:stCondLst>
                                            <p:cond delay="499"/>
                                          </p:stCondLst>
                                        </p:cTn>
                                        <p:tgtEl>
                                          <p:spTgt spid="86"/>
                                        </p:tgtEl>
                                        <p:attrNameLst>
                                          <p:attrName>style.visibility</p:attrName>
                                        </p:attrNameLst>
                                      </p:cBhvr>
                                      <p:to>
                                        <p:strVal val="hidden"/>
                                      </p:to>
                                    </p:set>
                                  </p:childTnLst>
                                </p:cTn>
                              </p:par>
                              <p:par>
                                <p:cTn id="384" presetID="10" presetClass="exit" presetSubtype="0" fill="hold" grpId="2" nodeType="withEffect">
                                  <p:stCondLst>
                                    <p:cond delay="0"/>
                                  </p:stCondLst>
                                  <p:childTnLst>
                                    <p:animEffect transition="out" filter="fade">
                                      <p:cBhvr>
                                        <p:cTn id="385" dur="500"/>
                                        <p:tgtEl>
                                          <p:spTgt spid="75"/>
                                        </p:tgtEl>
                                      </p:cBhvr>
                                    </p:animEffect>
                                    <p:set>
                                      <p:cBhvr>
                                        <p:cTn id="386" dur="1" fill="hold">
                                          <p:stCondLst>
                                            <p:cond delay="499"/>
                                          </p:stCondLst>
                                        </p:cTn>
                                        <p:tgtEl>
                                          <p:spTgt spid="75"/>
                                        </p:tgtEl>
                                        <p:attrNameLst>
                                          <p:attrName>style.visibility</p:attrName>
                                        </p:attrNameLst>
                                      </p:cBhvr>
                                      <p:to>
                                        <p:strVal val="hidden"/>
                                      </p:to>
                                    </p:set>
                                  </p:childTnLst>
                                </p:cTn>
                              </p:par>
                              <p:par>
                                <p:cTn id="387" presetID="10" presetClass="exit" presetSubtype="0" fill="hold" grpId="2" nodeType="withEffect">
                                  <p:stCondLst>
                                    <p:cond delay="0"/>
                                  </p:stCondLst>
                                  <p:childTnLst>
                                    <p:animEffect transition="out" filter="fade">
                                      <p:cBhvr>
                                        <p:cTn id="388" dur="500"/>
                                        <p:tgtEl>
                                          <p:spTgt spid="63"/>
                                        </p:tgtEl>
                                      </p:cBhvr>
                                    </p:animEffect>
                                    <p:set>
                                      <p:cBhvr>
                                        <p:cTn id="389" dur="1" fill="hold">
                                          <p:stCondLst>
                                            <p:cond delay="499"/>
                                          </p:stCondLst>
                                        </p:cTn>
                                        <p:tgtEl>
                                          <p:spTgt spid="63"/>
                                        </p:tgtEl>
                                        <p:attrNameLst>
                                          <p:attrName>style.visibility</p:attrName>
                                        </p:attrNameLst>
                                      </p:cBhvr>
                                      <p:to>
                                        <p:strVal val="hidden"/>
                                      </p:to>
                                    </p:set>
                                  </p:childTnLst>
                                </p:cTn>
                              </p:par>
                              <p:par>
                                <p:cTn id="390" presetID="10" presetClass="exit" presetSubtype="0" fill="hold" grpId="2" nodeType="withEffect">
                                  <p:stCondLst>
                                    <p:cond delay="0"/>
                                  </p:stCondLst>
                                  <p:childTnLst>
                                    <p:animEffect transition="out" filter="fade">
                                      <p:cBhvr>
                                        <p:cTn id="391" dur="500"/>
                                        <p:tgtEl>
                                          <p:spTgt spid="74"/>
                                        </p:tgtEl>
                                      </p:cBhvr>
                                    </p:animEffect>
                                    <p:set>
                                      <p:cBhvr>
                                        <p:cTn id="392" dur="1" fill="hold">
                                          <p:stCondLst>
                                            <p:cond delay="499"/>
                                          </p:stCondLst>
                                        </p:cTn>
                                        <p:tgtEl>
                                          <p:spTgt spid="74"/>
                                        </p:tgtEl>
                                        <p:attrNameLst>
                                          <p:attrName>style.visibility</p:attrName>
                                        </p:attrNameLst>
                                      </p:cBhvr>
                                      <p:to>
                                        <p:strVal val="hidden"/>
                                      </p:to>
                                    </p:set>
                                  </p:childTnLst>
                                </p:cTn>
                              </p:par>
                              <p:par>
                                <p:cTn id="393" presetID="10" presetClass="exit" presetSubtype="0" fill="hold" grpId="2" nodeType="withEffect">
                                  <p:stCondLst>
                                    <p:cond delay="0"/>
                                  </p:stCondLst>
                                  <p:childTnLst>
                                    <p:animEffect transition="out" filter="fade">
                                      <p:cBhvr>
                                        <p:cTn id="394" dur="500"/>
                                        <p:tgtEl>
                                          <p:spTgt spid="84"/>
                                        </p:tgtEl>
                                      </p:cBhvr>
                                    </p:animEffect>
                                    <p:set>
                                      <p:cBhvr>
                                        <p:cTn id="395" dur="1" fill="hold">
                                          <p:stCondLst>
                                            <p:cond delay="499"/>
                                          </p:stCondLst>
                                        </p:cTn>
                                        <p:tgtEl>
                                          <p:spTgt spid="84"/>
                                        </p:tgtEl>
                                        <p:attrNameLst>
                                          <p:attrName>style.visibility</p:attrName>
                                        </p:attrNameLst>
                                      </p:cBhvr>
                                      <p:to>
                                        <p:strVal val="hidden"/>
                                      </p:to>
                                    </p:set>
                                  </p:childTnLst>
                                </p:cTn>
                              </p:par>
                              <p:par>
                                <p:cTn id="396" presetID="10" presetClass="exit" presetSubtype="0" fill="hold" grpId="2" nodeType="withEffect">
                                  <p:stCondLst>
                                    <p:cond delay="0"/>
                                  </p:stCondLst>
                                  <p:childTnLst>
                                    <p:animEffect transition="out" filter="fade">
                                      <p:cBhvr>
                                        <p:cTn id="397" dur="500"/>
                                        <p:tgtEl>
                                          <p:spTgt spid="73"/>
                                        </p:tgtEl>
                                      </p:cBhvr>
                                    </p:animEffect>
                                    <p:set>
                                      <p:cBhvr>
                                        <p:cTn id="398" dur="1" fill="hold">
                                          <p:stCondLst>
                                            <p:cond delay="499"/>
                                          </p:stCondLst>
                                        </p:cTn>
                                        <p:tgtEl>
                                          <p:spTgt spid="73"/>
                                        </p:tgtEl>
                                        <p:attrNameLst>
                                          <p:attrName>style.visibility</p:attrName>
                                        </p:attrNameLst>
                                      </p:cBhvr>
                                      <p:to>
                                        <p:strVal val="hidden"/>
                                      </p:to>
                                    </p:set>
                                  </p:childTnLst>
                                </p:cTn>
                              </p:par>
                              <p:par>
                                <p:cTn id="399" presetID="10" presetClass="exit" presetSubtype="0" fill="hold" grpId="2" nodeType="withEffect">
                                  <p:stCondLst>
                                    <p:cond delay="0"/>
                                  </p:stCondLst>
                                  <p:childTnLst>
                                    <p:animEffect transition="out" filter="fade">
                                      <p:cBhvr>
                                        <p:cTn id="400" dur="500"/>
                                        <p:tgtEl>
                                          <p:spTgt spid="85"/>
                                        </p:tgtEl>
                                      </p:cBhvr>
                                    </p:animEffect>
                                    <p:set>
                                      <p:cBhvr>
                                        <p:cTn id="401" dur="1" fill="hold">
                                          <p:stCondLst>
                                            <p:cond delay="499"/>
                                          </p:stCondLst>
                                        </p:cTn>
                                        <p:tgtEl>
                                          <p:spTgt spid="85"/>
                                        </p:tgtEl>
                                        <p:attrNameLst>
                                          <p:attrName>style.visibility</p:attrName>
                                        </p:attrNameLst>
                                      </p:cBhvr>
                                      <p:to>
                                        <p:strVal val="hidden"/>
                                      </p:to>
                                    </p:set>
                                  </p:childTnLst>
                                </p:cTn>
                              </p:par>
                              <p:par>
                                <p:cTn id="402" presetID="10" presetClass="exit" presetSubtype="0" fill="hold" grpId="2" nodeType="withEffect">
                                  <p:stCondLst>
                                    <p:cond delay="0"/>
                                  </p:stCondLst>
                                  <p:childTnLst>
                                    <p:animEffect transition="out" filter="fade">
                                      <p:cBhvr>
                                        <p:cTn id="403" dur="500"/>
                                        <p:tgtEl>
                                          <p:spTgt spid="93"/>
                                        </p:tgtEl>
                                      </p:cBhvr>
                                    </p:animEffect>
                                    <p:set>
                                      <p:cBhvr>
                                        <p:cTn id="404" dur="1" fill="hold">
                                          <p:stCondLst>
                                            <p:cond delay="499"/>
                                          </p:stCondLst>
                                        </p:cTn>
                                        <p:tgtEl>
                                          <p:spTgt spid="93"/>
                                        </p:tgtEl>
                                        <p:attrNameLst>
                                          <p:attrName>style.visibility</p:attrName>
                                        </p:attrNameLst>
                                      </p:cBhvr>
                                      <p:to>
                                        <p:strVal val="hidden"/>
                                      </p:to>
                                    </p:set>
                                  </p:childTnLst>
                                </p:cTn>
                              </p:par>
                              <p:par>
                                <p:cTn id="405" presetID="10" presetClass="exit" presetSubtype="0" fill="hold" grpId="2" nodeType="withEffect">
                                  <p:stCondLst>
                                    <p:cond delay="0"/>
                                  </p:stCondLst>
                                  <p:childTnLst>
                                    <p:animEffect transition="out" filter="fade">
                                      <p:cBhvr>
                                        <p:cTn id="406" dur="500"/>
                                        <p:tgtEl>
                                          <p:spTgt spid="72"/>
                                        </p:tgtEl>
                                      </p:cBhvr>
                                    </p:animEffect>
                                    <p:set>
                                      <p:cBhvr>
                                        <p:cTn id="407" dur="1" fill="hold">
                                          <p:stCondLst>
                                            <p:cond delay="499"/>
                                          </p:stCondLst>
                                        </p:cTn>
                                        <p:tgtEl>
                                          <p:spTgt spid="72"/>
                                        </p:tgtEl>
                                        <p:attrNameLst>
                                          <p:attrName>style.visibility</p:attrName>
                                        </p:attrNameLst>
                                      </p:cBhvr>
                                      <p:to>
                                        <p:strVal val="hidden"/>
                                      </p:to>
                                    </p:set>
                                  </p:childTnLst>
                                </p:cTn>
                              </p:par>
                              <p:par>
                                <p:cTn id="408" presetID="10" presetClass="exit" presetSubtype="0" fill="hold" grpId="2" nodeType="withEffect">
                                  <p:stCondLst>
                                    <p:cond delay="0"/>
                                  </p:stCondLst>
                                  <p:childTnLst>
                                    <p:animEffect transition="out" filter="fade">
                                      <p:cBhvr>
                                        <p:cTn id="409" dur="500"/>
                                        <p:tgtEl>
                                          <p:spTgt spid="71"/>
                                        </p:tgtEl>
                                      </p:cBhvr>
                                    </p:animEffect>
                                    <p:set>
                                      <p:cBhvr>
                                        <p:cTn id="410" dur="1" fill="hold">
                                          <p:stCondLst>
                                            <p:cond delay="499"/>
                                          </p:stCondLst>
                                        </p:cTn>
                                        <p:tgtEl>
                                          <p:spTgt spid="71"/>
                                        </p:tgtEl>
                                        <p:attrNameLst>
                                          <p:attrName>style.visibility</p:attrName>
                                        </p:attrNameLst>
                                      </p:cBhvr>
                                      <p:to>
                                        <p:strVal val="hidden"/>
                                      </p:to>
                                    </p:set>
                                  </p:childTnLst>
                                </p:cTn>
                              </p:par>
                              <p:par>
                                <p:cTn id="411" presetID="10" presetClass="exit" presetSubtype="0" fill="hold" grpId="2" nodeType="withEffect">
                                  <p:stCondLst>
                                    <p:cond delay="0"/>
                                  </p:stCondLst>
                                  <p:childTnLst>
                                    <p:animEffect transition="out" filter="fade">
                                      <p:cBhvr>
                                        <p:cTn id="412" dur="500"/>
                                        <p:tgtEl>
                                          <p:spTgt spid="60"/>
                                        </p:tgtEl>
                                      </p:cBhvr>
                                    </p:animEffect>
                                    <p:set>
                                      <p:cBhvr>
                                        <p:cTn id="413" dur="1" fill="hold">
                                          <p:stCondLst>
                                            <p:cond delay="499"/>
                                          </p:stCondLst>
                                        </p:cTn>
                                        <p:tgtEl>
                                          <p:spTgt spid="60"/>
                                        </p:tgtEl>
                                        <p:attrNameLst>
                                          <p:attrName>style.visibility</p:attrName>
                                        </p:attrNameLst>
                                      </p:cBhvr>
                                      <p:to>
                                        <p:strVal val="hidden"/>
                                      </p:to>
                                    </p:set>
                                  </p:childTnLst>
                                </p:cTn>
                              </p:par>
                              <p:par>
                                <p:cTn id="414" presetID="10" presetClass="exit" presetSubtype="0" fill="hold" grpId="2" nodeType="withEffect">
                                  <p:stCondLst>
                                    <p:cond delay="0"/>
                                  </p:stCondLst>
                                  <p:childTnLst>
                                    <p:animEffect transition="out" filter="fade">
                                      <p:cBhvr>
                                        <p:cTn id="415" dur="500"/>
                                        <p:tgtEl>
                                          <p:spTgt spid="70"/>
                                        </p:tgtEl>
                                      </p:cBhvr>
                                    </p:animEffect>
                                    <p:set>
                                      <p:cBhvr>
                                        <p:cTn id="416" dur="1" fill="hold">
                                          <p:stCondLst>
                                            <p:cond delay="499"/>
                                          </p:stCondLst>
                                        </p:cTn>
                                        <p:tgtEl>
                                          <p:spTgt spid="70"/>
                                        </p:tgtEl>
                                        <p:attrNameLst>
                                          <p:attrName>style.visibility</p:attrName>
                                        </p:attrNameLst>
                                      </p:cBhvr>
                                      <p:to>
                                        <p:strVal val="hidden"/>
                                      </p:to>
                                    </p:set>
                                  </p:childTnLst>
                                </p:cTn>
                              </p:par>
                              <p:par>
                                <p:cTn id="417" presetID="10" presetClass="exit" presetSubtype="0" fill="hold" grpId="2" nodeType="withEffect">
                                  <p:stCondLst>
                                    <p:cond delay="0"/>
                                  </p:stCondLst>
                                  <p:childTnLst>
                                    <p:animEffect transition="out" filter="fade">
                                      <p:cBhvr>
                                        <p:cTn id="418" dur="500"/>
                                        <p:tgtEl>
                                          <p:spTgt spid="94"/>
                                        </p:tgtEl>
                                      </p:cBhvr>
                                    </p:animEffect>
                                    <p:set>
                                      <p:cBhvr>
                                        <p:cTn id="419" dur="1" fill="hold">
                                          <p:stCondLst>
                                            <p:cond delay="499"/>
                                          </p:stCondLst>
                                        </p:cTn>
                                        <p:tgtEl>
                                          <p:spTgt spid="94"/>
                                        </p:tgtEl>
                                        <p:attrNameLst>
                                          <p:attrName>style.visibility</p:attrName>
                                        </p:attrNameLst>
                                      </p:cBhvr>
                                      <p:to>
                                        <p:strVal val="hidden"/>
                                      </p:to>
                                    </p:set>
                                  </p:childTnLst>
                                </p:cTn>
                              </p:par>
                              <p:par>
                                <p:cTn id="420" presetID="10" presetClass="exit" presetSubtype="0" fill="hold" grpId="2" nodeType="withEffect">
                                  <p:stCondLst>
                                    <p:cond delay="0"/>
                                  </p:stCondLst>
                                  <p:childTnLst>
                                    <p:animEffect transition="out" filter="fade">
                                      <p:cBhvr>
                                        <p:cTn id="421" dur="500"/>
                                        <p:tgtEl>
                                          <p:spTgt spid="92"/>
                                        </p:tgtEl>
                                      </p:cBhvr>
                                    </p:animEffect>
                                    <p:set>
                                      <p:cBhvr>
                                        <p:cTn id="422" dur="1" fill="hold">
                                          <p:stCondLst>
                                            <p:cond delay="499"/>
                                          </p:stCondLst>
                                        </p:cTn>
                                        <p:tgtEl>
                                          <p:spTgt spid="92"/>
                                        </p:tgtEl>
                                        <p:attrNameLst>
                                          <p:attrName>style.visibility</p:attrName>
                                        </p:attrNameLst>
                                      </p:cBhvr>
                                      <p:to>
                                        <p:strVal val="hidden"/>
                                      </p:to>
                                    </p:set>
                                  </p:childTnLst>
                                </p:cTn>
                              </p:par>
                              <p:par>
                                <p:cTn id="423" presetID="10" presetClass="exit" presetSubtype="0" fill="hold" grpId="2" nodeType="withEffect">
                                  <p:stCondLst>
                                    <p:cond delay="0"/>
                                  </p:stCondLst>
                                  <p:childTnLst>
                                    <p:animEffect transition="out" filter="fade">
                                      <p:cBhvr>
                                        <p:cTn id="424" dur="500"/>
                                        <p:tgtEl>
                                          <p:spTgt spid="69"/>
                                        </p:tgtEl>
                                      </p:cBhvr>
                                    </p:animEffect>
                                    <p:set>
                                      <p:cBhvr>
                                        <p:cTn id="425" dur="1" fill="hold">
                                          <p:stCondLst>
                                            <p:cond delay="499"/>
                                          </p:stCondLst>
                                        </p:cTn>
                                        <p:tgtEl>
                                          <p:spTgt spid="69"/>
                                        </p:tgtEl>
                                        <p:attrNameLst>
                                          <p:attrName>style.visibility</p:attrName>
                                        </p:attrNameLst>
                                      </p:cBhvr>
                                      <p:to>
                                        <p:strVal val="hidden"/>
                                      </p:to>
                                    </p:set>
                                  </p:childTnLst>
                                </p:cTn>
                              </p:par>
                              <p:par>
                                <p:cTn id="426" presetID="10" presetClass="exit" presetSubtype="0" fill="hold" grpId="2" nodeType="withEffect">
                                  <p:stCondLst>
                                    <p:cond delay="0"/>
                                  </p:stCondLst>
                                  <p:childTnLst>
                                    <p:animEffect transition="out" filter="fade">
                                      <p:cBhvr>
                                        <p:cTn id="427" dur="500"/>
                                        <p:tgtEl>
                                          <p:spTgt spid="95"/>
                                        </p:tgtEl>
                                      </p:cBhvr>
                                    </p:animEffect>
                                    <p:set>
                                      <p:cBhvr>
                                        <p:cTn id="428" dur="1" fill="hold">
                                          <p:stCondLst>
                                            <p:cond delay="499"/>
                                          </p:stCondLst>
                                        </p:cTn>
                                        <p:tgtEl>
                                          <p:spTgt spid="95"/>
                                        </p:tgtEl>
                                        <p:attrNameLst>
                                          <p:attrName>style.visibility</p:attrName>
                                        </p:attrNameLst>
                                      </p:cBhvr>
                                      <p:to>
                                        <p:strVal val="hidden"/>
                                      </p:to>
                                    </p:set>
                                  </p:childTnLst>
                                </p:cTn>
                              </p:par>
                              <p:par>
                                <p:cTn id="429" presetID="10" presetClass="exit" presetSubtype="0" fill="hold" grpId="2" nodeType="withEffect">
                                  <p:stCondLst>
                                    <p:cond delay="0"/>
                                  </p:stCondLst>
                                  <p:childTnLst>
                                    <p:animEffect transition="out" filter="fade">
                                      <p:cBhvr>
                                        <p:cTn id="430" dur="500"/>
                                        <p:tgtEl>
                                          <p:spTgt spid="68"/>
                                        </p:tgtEl>
                                      </p:cBhvr>
                                    </p:animEffect>
                                    <p:set>
                                      <p:cBhvr>
                                        <p:cTn id="431" dur="1" fill="hold">
                                          <p:stCondLst>
                                            <p:cond delay="499"/>
                                          </p:stCondLst>
                                        </p:cTn>
                                        <p:tgtEl>
                                          <p:spTgt spid="68"/>
                                        </p:tgtEl>
                                        <p:attrNameLst>
                                          <p:attrName>style.visibility</p:attrName>
                                        </p:attrNameLst>
                                      </p:cBhvr>
                                      <p:to>
                                        <p:strVal val="hidden"/>
                                      </p:to>
                                    </p:set>
                                  </p:childTnLst>
                                </p:cTn>
                              </p:par>
                              <p:par>
                                <p:cTn id="432" presetID="10" presetClass="exit" presetSubtype="0" fill="hold" grpId="2" nodeType="withEffect">
                                  <p:stCondLst>
                                    <p:cond delay="0"/>
                                  </p:stCondLst>
                                  <p:childTnLst>
                                    <p:animEffect transition="out" filter="fade">
                                      <p:cBhvr>
                                        <p:cTn id="433" dur="500"/>
                                        <p:tgtEl>
                                          <p:spTgt spid="61"/>
                                        </p:tgtEl>
                                      </p:cBhvr>
                                    </p:animEffect>
                                    <p:set>
                                      <p:cBhvr>
                                        <p:cTn id="434" dur="1" fill="hold">
                                          <p:stCondLst>
                                            <p:cond delay="499"/>
                                          </p:stCondLst>
                                        </p:cTn>
                                        <p:tgtEl>
                                          <p:spTgt spid="61"/>
                                        </p:tgtEl>
                                        <p:attrNameLst>
                                          <p:attrName>style.visibility</p:attrName>
                                        </p:attrNameLst>
                                      </p:cBhvr>
                                      <p:to>
                                        <p:strVal val="hidden"/>
                                      </p:to>
                                    </p:set>
                                  </p:childTnLst>
                                </p:cTn>
                              </p:par>
                              <p:par>
                                <p:cTn id="435" presetID="10" presetClass="exit" presetSubtype="0" fill="hold" grpId="1" nodeType="withEffect">
                                  <p:stCondLst>
                                    <p:cond delay="0"/>
                                  </p:stCondLst>
                                  <p:childTnLst>
                                    <p:animEffect transition="out" filter="fade">
                                      <p:cBhvr>
                                        <p:cTn id="436" dur="500"/>
                                        <p:tgtEl>
                                          <p:spTgt spid="49"/>
                                        </p:tgtEl>
                                      </p:cBhvr>
                                    </p:animEffect>
                                    <p:set>
                                      <p:cBhvr>
                                        <p:cTn id="437" dur="1" fill="hold">
                                          <p:stCondLst>
                                            <p:cond delay="499"/>
                                          </p:stCondLst>
                                        </p:cTn>
                                        <p:tgtEl>
                                          <p:spTgt spid="49"/>
                                        </p:tgtEl>
                                        <p:attrNameLst>
                                          <p:attrName>style.visibility</p:attrName>
                                        </p:attrNameLst>
                                      </p:cBhvr>
                                      <p:to>
                                        <p:strVal val="hidden"/>
                                      </p:to>
                                    </p:set>
                                  </p:childTnLst>
                                </p:cTn>
                              </p:par>
                              <p:par>
                                <p:cTn id="438" presetID="10" presetClass="exit" presetSubtype="0" fill="hold" grpId="1" nodeType="withEffect">
                                  <p:stCondLst>
                                    <p:cond delay="0"/>
                                  </p:stCondLst>
                                  <p:childTnLst>
                                    <p:animEffect transition="out" filter="fade">
                                      <p:cBhvr>
                                        <p:cTn id="439" dur="500"/>
                                        <p:tgtEl>
                                          <p:spTgt spid="45"/>
                                        </p:tgtEl>
                                      </p:cBhvr>
                                    </p:animEffect>
                                    <p:set>
                                      <p:cBhvr>
                                        <p:cTn id="440" dur="1" fill="hold">
                                          <p:stCondLst>
                                            <p:cond delay="499"/>
                                          </p:stCondLst>
                                        </p:cTn>
                                        <p:tgtEl>
                                          <p:spTgt spid="45"/>
                                        </p:tgtEl>
                                        <p:attrNameLst>
                                          <p:attrName>style.visibility</p:attrName>
                                        </p:attrNameLst>
                                      </p:cBhvr>
                                      <p:to>
                                        <p:strVal val="hidden"/>
                                      </p:to>
                                    </p:set>
                                  </p:childTnLst>
                                </p:cTn>
                              </p:par>
                              <p:par>
                                <p:cTn id="441" presetID="10" presetClass="exit" presetSubtype="0" fill="hold" grpId="1" nodeType="withEffect">
                                  <p:stCondLst>
                                    <p:cond delay="0"/>
                                  </p:stCondLst>
                                  <p:childTnLst>
                                    <p:animEffect transition="out" filter="fade">
                                      <p:cBhvr>
                                        <p:cTn id="442" dur="500"/>
                                        <p:tgtEl>
                                          <p:spTgt spid="44"/>
                                        </p:tgtEl>
                                      </p:cBhvr>
                                    </p:animEffect>
                                    <p:set>
                                      <p:cBhvr>
                                        <p:cTn id="443" dur="1" fill="hold">
                                          <p:stCondLst>
                                            <p:cond delay="499"/>
                                          </p:stCondLst>
                                        </p:cTn>
                                        <p:tgtEl>
                                          <p:spTgt spid="44"/>
                                        </p:tgtEl>
                                        <p:attrNameLst>
                                          <p:attrName>style.visibility</p:attrName>
                                        </p:attrNameLst>
                                      </p:cBhvr>
                                      <p:to>
                                        <p:strVal val="hidden"/>
                                      </p:to>
                                    </p:set>
                                  </p:childTnLst>
                                </p:cTn>
                              </p:par>
                              <p:par>
                                <p:cTn id="444" presetID="10" presetClass="exit" presetSubtype="0" fill="hold" grpId="1" nodeType="withEffect">
                                  <p:stCondLst>
                                    <p:cond delay="0"/>
                                  </p:stCondLst>
                                  <p:childTnLst>
                                    <p:animEffect transition="out" filter="fade">
                                      <p:cBhvr>
                                        <p:cTn id="445" dur="500"/>
                                        <p:tgtEl>
                                          <p:spTgt spid="41"/>
                                        </p:tgtEl>
                                      </p:cBhvr>
                                    </p:animEffect>
                                    <p:set>
                                      <p:cBhvr>
                                        <p:cTn id="446" dur="1" fill="hold">
                                          <p:stCondLst>
                                            <p:cond delay="499"/>
                                          </p:stCondLst>
                                        </p:cTn>
                                        <p:tgtEl>
                                          <p:spTgt spid="41"/>
                                        </p:tgtEl>
                                        <p:attrNameLst>
                                          <p:attrName>style.visibility</p:attrName>
                                        </p:attrNameLst>
                                      </p:cBhvr>
                                      <p:to>
                                        <p:strVal val="hidden"/>
                                      </p:to>
                                    </p:set>
                                  </p:childTnLst>
                                </p:cTn>
                              </p:par>
                              <p:par>
                                <p:cTn id="447" presetID="10" presetClass="exit" presetSubtype="0" fill="hold" grpId="1" nodeType="withEffect">
                                  <p:stCondLst>
                                    <p:cond delay="0"/>
                                  </p:stCondLst>
                                  <p:childTnLst>
                                    <p:animEffect transition="out" filter="fade">
                                      <p:cBhvr>
                                        <p:cTn id="448" dur="500"/>
                                        <p:tgtEl>
                                          <p:spTgt spid="51"/>
                                        </p:tgtEl>
                                      </p:cBhvr>
                                    </p:animEffect>
                                    <p:set>
                                      <p:cBhvr>
                                        <p:cTn id="449" dur="1" fill="hold">
                                          <p:stCondLst>
                                            <p:cond delay="499"/>
                                          </p:stCondLst>
                                        </p:cTn>
                                        <p:tgtEl>
                                          <p:spTgt spid="51"/>
                                        </p:tgtEl>
                                        <p:attrNameLst>
                                          <p:attrName>style.visibility</p:attrName>
                                        </p:attrNameLst>
                                      </p:cBhvr>
                                      <p:to>
                                        <p:strVal val="hidden"/>
                                      </p:to>
                                    </p:set>
                                  </p:childTnLst>
                                </p:cTn>
                              </p:par>
                              <p:par>
                                <p:cTn id="450" presetID="10" presetClass="exit" presetSubtype="0" fill="hold" grpId="1" nodeType="withEffect">
                                  <p:stCondLst>
                                    <p:cond delay="0"/>
                                  </p:stCondLst>
                                  <p:childTnLst>
                                    <p:animEffect transition="out" filter="fade">
                                      <p:cBhvr>
                                        <p:cTn id="451" dur="500"/>
                                        <p:tgtEl>
                                          <p:spTgt spid="8"/>
                                        </p:tgtEl>
                                      </p:cBhvr>
                                    </p:animEffect>
                                    <p:set>
                                      <p:cBhvr>
                                        <p:cTn id="452" dur="1" fill="hold">
                                          <p:stCondLst>
                                            <p:cond delay="499"/>
                                          </p:stCondLst>
                                        </p:cTn>
                                        <p:tgtEl>
                                          <p:spTgt spid="8"/>
                                        </p:tgtEl>
                                        <p:attrNameLst>
                                          <p:attrName>style.visibility</p:attrName>
                                        </p:attrNameLst>
                                      </p:cBhvr>
                                      <p:to>
                                        <p:strVal val="hidden"/>
                                      </p:to>
                                    </p:set>
                                  </p:childTnLst>
                                </p:cTn>
                              </p:par>
                              <p:par>
                                <p:cTn id="453" presetID="10" presetClass="exit" presetSubtype="0" fill="hold" grpId="1" nodeType="withEffect">
                                  <p:stCondLst>
                                    <p:cond delay="0"/>
                                  </p:stCondLst>
                                  <p:childTnLst>
                                    <p:animEffect transition="out" filter="fade">
                                      <p:cBhvr>
                                        <p:cTn id="454" dur="500"/>
                                        <p:tgtEl>
                                          <p:spTgt spid="6"/>
                                        </p:tgtEl>
                                      </p:cBhvr>
                                    </p:animEffect>
                                    <p:set>
                                      <p:cBhvr>
                                        <p:cTn id="455" dur="1" fill="hold">
                                          <p:stCondLst>
                                            <p:cond delay="499"/>
                                          </p:stCondLst>
                                        </p:cTn>
                                        <p:tgtEl>
                                          <p:spTgt spid="6"/>
                                        </p:tgtEl>
                                        <p:attrNameLst>
                                          <p:attrName>style.visibility</p:attrName>
                                        </p:attrNameLst>
                                      </p:cBhvr>
                                      <p:to>
                                        <p:strVal val="hidden"/>
                                      </p:to>
                                    </p:set>
                                  </p:childTnLst>
                                </p:cTn>
                              </p:par>
                              <p:par>
                                <p:cTn id="456" presetID="10" presetClass="exit" presetSubtype="0" fill="hold" grpId="1" nodeType="withEffect">
                                  <p:stCondLst>
                                    <p:cond delay="0"/>
                                  </p:stCondLst>
                                  <p:childTnLst>
                                    <p:animEffect transition="out" filter="fade">
                                      <p:cBhvr>
                                        <p:cTn id="457" dur="500"/>
                                        <p:tgtEl>
                                          <p:spTgt spid="10"/>
                                        </p:tgtEl>
                                      </p:cBhvr>
                                    </p:animEffect>
                                    <p:set>
                                      <p:cBhvr>
                                        <p:cTn id="458" dur="1" fill="hold">
                                          <p:stCondLst>
                                            <p:cond delay="499"/>
                                          </p:stCondLst>
                                        </p:cTn>
                                        <p:tgtEl>
                                          <p:spTgt spid="10"/>
                                        </p:tgtEl>
                                        <p:attrNameLst>
                                          <p:attrName>style.visibility</p:attrName>
                                        </p:attrNameLst>
                                      </p:cBhvr>
                                      <p:to>
                                        <p:strVal val="hidden"/>
                                      </p:to>
                                    </p:set>
                                  </p:childTnLst>
                                </p:cTn>
                              </p:par>
                              <p:par>
                                <p:cTn id="459" presetID="10" presetClass="exit" presetSubtype="0" fill="hold" grpId="1" nodeType="withEffect">
                                  <p:stCondLst>
                                    <p:cond delay="0"/>
                                  </p:stCondLst>
                                  <p:childTnLst>
                                    <p:animEffect transition="out" filter="fade">
                                      <p:cBhvr>
                                        <p:cTn id="460" dur="500"/>
                                        <p:tgtEl>
                                          <p:spTgt spid="11"/>
                                        </p:tgtEl>
                                      </p:cBhvr>
                                    </p:animEffect>
                                    <p:set>
                                      <p:cBhvr>
                                        <p:cTn id="461" dur="1" fill="hold">
                                          <p:stCondLst>
                                            <p:cond delay="499"/>
                                          </p:stCondLst>
                                        </p:cTn>
                                        <p:tgtEl>
                                          <p:spTgt spid="11"/>
                                        </p:tgtEl>
                                        <p:attrNameLst>
                                          <p:attrName>style.visibility</p:attrName>
                                        </p:attrNameLst>
                                      </p:cBhvr>
                                      <p:to>
                                        <p:strVal val="hidden"/>
                                      </p:to>
                                    </p:set>
                                  </p:childTnLst>
                                </p:cTn>
                              </p:par>
                              <p:par>
                                <p:cTn id="462" presetID="10" presetClass="exit" presetSubtype="0" fill="hold" grpId="1" nodeType="withEffect">
                                  <p:stCondLst>
                                    <p:cond delay="0"/>
                                  </p:stCondLst>
                                  <p:childTnLst>
                                    <p:animEffect transition="out" filter="fade">
                                      <p:cBhvr>
                                        <p:cTn id="463" dur="500"/>
                                        <p:tgtEl>
                                          <p:spTgt spid="12"/>
                                        </p:tgtEl>
                                      </p:cBhvr>
                                    </p:animEffect>
                                    <p:set>
                                      <p:cBhvr>
                                        <p:cTn id="464" dur="1" fill="hold">
                                          <p:stCondLst>
                                            <p:cond delay="499"/>
                                          </p:stCondLst>
                                        </p:cTn>
                                        <p:tgtEl>
                                          <p:spTgt spid="12"/>
                                        </p:tgtEl>
                                        <p:attrNameLst>
                                          <p:attrName>style.visibility</p:attrName>
                                        </p:attrNameLst>
                                      </p:cBhvr>
                                      <p:to>
                                        <p:strVal val="hidden"/>
                                      </p:to>
                                    </p:set>
                                  </p:childTnLst>
                                </p:cTn>
                              </p:par>
                              <p:par>
                                <p:cTn id="465" presetID="10" presetClass="exit" presetSubtype="0" fill="hold" grpId="1" nodeType="withEffect">
                                  <p:stCondLst>
                                    <p:cond delay="0"/>
                                  </p:stCondLst>
                                  <p:childTnLst>
                                    <p:animEffect transition="out" filter="fade">
                                      <p:cBhvr>
                                        <p:cTn id="466" dur="500"/>
                                        <p:tgtEl>
                                          <p:spTgt spid="15"/>
                                        </p:tgtEl>
                                      </p:cBhvr>
                                    </p:animEffect>
                                    <p:set>
                                      <p:cBhvr>
                                        <p:cTn id="467" dur="1" fill="hold">
                                          <p:stCondLst>
                                            <p:cond delay="499"/>
                                          </p:stCondLst>
                                        </p:cTn>
                                        <p:tgtEl>
                                          <p:spTgt spid="15"/>
                                        </p:tgtEl>
                                        <p:attrNameLst>
                                          <p:attrName>style.visibility</p:attrName>
                                        </p:attrNameLst>
                                      </p:cBhvr>
                                      <p:to>
                                        <p:strVal val="hidden"/>
                                      </p:to>
                                    </p:set>
                                  </p:childTnLst>
                                </p:cTn>
                              </p:par>
                              <p:par>
                                <p:cTn id="468" presetID="10" presetClass="exit" presetSubtype="0" fill="hold" grpId="1" nodeType="withEffect">
                                  <p:stCondLst>
                                    <p:cond delay="0"/>
                                  </p:stCondLst>
                                  <p:childTnLst>
                                    <p:animEffect transition="out" filter="fade">
                                      <p:cBhvr>
                                        <p:cTn id="469" dur="500"/>
                                        <p:tgtEl>
                                          <p:spTgt spid="17"/>
                                        </p:tgtEl>
                                      </p:cBhvr>
                                    </p:animEffect>
                                    <p:set>
                                      <p:cBhvr>
                                        <p:cTn id="470" dur="1" fill="hold">
                                          <p:stCondLst>
                                            <p:cond delay="499"/>
                                          </p:stCondLst>
                                        </p:cTn>
                                        <p:tgtEl>
                                          <p:spTgt spid="17"/>
                                        </p:tgtEl>
                                        <p:attrNameLst>
                                          <p:attrName>style.visibility</p:attrName>
                                        </p:attrNameLst>
                                      </p:cBhvr>
                                      <p:to>
                                        <p:strVal val="hidden"/>
                                      </p:to>
                                    </p:set>
                                  </p:childTnLst>
                                </p:cTn>
                              </p:par>
                              <p:par>
                                <p:cTn id="471" presetID="10" presetClass="exit" presetSubtype="0" fill="hold" grpId="1" nodeType="withEffect">
                                  <p:stCondLst>
                                    <p:cond delay="0"/>
                                  </p:stCondLst>
                                  <p:childTnLst>
                                    <p:animEffect transition="out" filter="fade">
                                      <p:cBhvr>
                                        <p:cTn id="472" dur="500"/>
                                        <p:tgtEl>
                                          <p:spTgt spid="50"/>
                                        </p:tgtEl>
                                      </p:cBhvr>
                                    </p:animEffect>
                                    <p:set>
                                      <p:cBhvr>
                                        <p:cTn id="473" dur="1" fill="hold">
                                          <p:stCondLst>
                                            <p:cond delay="499"/>
                                          </p:stCondLst>
                                        </p:cTn>
                                        <p:tgtEl>
                                          <p:spTgt spid="50"/>
                                        </p:tgtEl>
                                        <p:attrNameLst>
                                          <p:attrName>style.visibility</p:attrName>
                                        </p:attrNameLst>
                                      </p:cBhvr>
                                      <p:to>
                                        <p:strVal val="hidden"/>
                                      </p:to>
                                    </p:set>
                                  </p:childTnLst>
                                </p:cTn>
                              </p:par>
                              <p:par>
                                <p:cTn id="474" presetID="10" presetClass="exit" presetSubtype="0" fill="hold" grpId="1" nodeType="withEffect">
                                  <p:stCondLst>
                                    <p:cond delay="0"/>
                                  </p:stCondLst>
                                  <p:childTnLst>
                                    <p:animEffect transition="out" filter="fade">
                                      <p:cBhvr>
                                        <p:cTn id="475" dur="500"/>
                                        <p:tgtEl>
                                          <p:spTgt spid="48"/>
                                        </p:tgtEl>
                                      </p:cBhvr>
                                    </p:animEffect>
                                    <p:set>
                                      <p:cBhvr>
                                        <p:cTn id="476" dur="1" fill="hold">
                                          <p:stCondLst>
                                            <p:cond delay="499"/>
                                          </p:stCondLst>
                                        </p:cTn>
                                        <p:tgtEl>
                                          <p:spTgt spid="48"/>
                                        </p:tgtEl>
                                        <p:attrNameLst>
                                          <p:attrName>style.visibility</p:attrName>
                                        </p:attrNameLst>
                                      </p:cBhvr>
                                      <p:to>
                                        <p:strVal val="hidden"/>
                                      </p:to>
                                    </p:set>
                                  </p:childTnLst>
                                </p:cTn>
                              </p:par>
                              <p:par>
                                <p:cTn id="477" presetID="10" presetClass="exit" presetSubtype="0" fill="hold" grpId="1" nodeType="withEffect">
                                  <p:stCondLst>
                                    <p:cond delay="0"/>
                                  </p:stCondLst>
                                  <p:childTnLst>
                                    <p:animEffect transition="out" filter="fade">
                                      <p:cBhvr>
                                        <p:cTn id="478" dur="500"/>
                                        <p:tgtEl>
                                          <p:spTgt spid="47"/>
                                        </p:tgtEl>
                                      </p:cBhvr>
                                    </p:animEffect>
                                    <p:set>
                                      <p:cBhvr>
                                        <p:cTn id="479" dur="1" fill="hold">
                                          <p:stCondLst>
                                            <p:cond delay="499"/>
                                          </p:stCondLst>
                                        </p:cTn>
                                        <p:tgtEl>
                                          <p:spTgt spid="47"/>
                                        </p:tgtEl>
                                        <p:attrNameLst>
                                          <p:attrName>style.visibility</p:attrName>
                                        </p:attrNameLst>
                                      </p:cBhvr>
                                      <p:to>
                                        <p:strVal val="hidden"/>
                                      </p:to>
                                    </p:set>
                                  </p:childTnLst>
                                </p:cTn>
                              </p:par>
                              <p:par>
                                <p:cTn id="480" presetID="10" presetClass="exit" presetSubtype="0" fill="hold" grpId="1" nodeType="withEffect">
                                  <p:stCondLst>
                                    <p:cond delay="0"/>
                                  </p:stCondLst>
                                  <p:childTnLst>
                                    <p:animEffect transition="out" filter="fade">
                                      <p:cBhvr>
                                        <p:cTn id="481" dur="500"/>
                                        <p:tgtEl>
                                          <p:spTgt spid="46"/>
                                        </p:tgtEl>
                                      </p:cBhvr>
                                    </p:animEffect>
                                    <p:set>
                                      <p:cBhvr>
                                        <p:cTn id="482" dur="1" fill="hold">
                                          <p:stCondLst>
                                            <p:cond delay="499"/>
                                          </p:stCondLst>
                                        </p:cTn>
                                        <p:tgtEl>
                                          <p:spTgt spid="46"/>
                                        </p:tgtEl>
                                        <p:attrNameLst>
                                          <p:attrName>style.visibility</p:attrName>
                                        </p:attrNameLst>
                                      </p:cBhvr>
                                      <p:to>
                                        <p:strVal val="hidden"/>
                                      </p:to>
                                    </p:set>
                                  </p:childTnLst>
                                </p:cTn>
                              </p:par>
                              <p:par>
                                <p:cTn id="483" presetID="10" presetClass="exit" presetSubtype="0" fill="hold" grpId="1" nodeType="withEffect">
                                  <p:stCondLst>
                                    <p:cond delay="0"/>
                                  </p:stCondLst>
                                  <p:childTnLst>
                                    <p:animEffect transition="out" filter="fade">
                                      <p:cBhvr>
                                        <p:cTn id="484" dur="500"/>
                                        <p:tgtEl>
                                          <p:spTgt spid="42"/>
                                        </p:tgtEl>
                                      </p:cBhvr>
                                    </p:animEffect>
                                    <p:set>
                                      <p:cBhvr>
                                        <p:cTn id="485" dur="1" fill="hold">
                                          <p:stCondLst>
                                            <p:cond delay="499"/>
                                          </p:stCondLst>
                                        </p:cTn>
                                        <p:tgtEl>
                                          <p:spTgt spid="42"/>
                                        </p:tgtEl>
                                        <p:attrNameLst>
                                          <p:attrName>style.visibility</p:attrName>
                                        </p:attrNameLst>
                                      </p:cBhvr>
                                      <p:to>
                                        <p:strVal val="hidden"/>
                                      </p:to>
                                    </p:set>
                                  </p:childTnLst>
                                </p:cTn>
                              </p:par>
                              <p:par>
                                <p:cTn id="486" presetID="10" presetClass="exit" presetSubtype="0" fill="hold" grpId="1" nodeType="withEffect">
                                  <p:stCondLst>
                                    <p:cond delay="0"/>
                                  </p:stCondLst>
                                  <p:childTnLst>
                                    <p:animEffect transition="out" filter="fade">
                                      <p:cBhvr>
                                        <p:cTn id="487" dur="500"/>
                                        <p:tgtEl>
                                          <p:spTgt spid="43"/>
                                        </p:tgtEl>
                                      </p:cBhvr>
                                    </p:animEffect>
                                    <p:set>
                                      <p:cBhvr>
                                        <p:cTn id="488" dur="1" fill="hold">
                                          <p:stCondLst>
                                            <p:cond delay="499"/>
                                          </p:stCondLst>
                                        </p:cTn>
                                        <p:tgtEl>
                                          <p:spTgt spid="43"/>
                                        </p:tgtEl>
                                        <p:attrNameLst>
                                          <p:attrName>style.visibility</p:attrName>
                                        </p:attrNameLst>
                                      </p:cBhvr>
                                      <p:to>
                                        <p:strVal val="hidden"/>
                                      </p:to>
                                    </p:set>
                                  </p:childTnLst>
                                </p:cTn>
                              </p:par>
                              <p:par>
                                <p:cTn id="489" presetID="10" presetClass="exit" presetSubtype="0" fill="hold" grpId="1" nodeType="withEffect">
                                  <p:stCondLst>
                                    <p:cond delay="0"/>
                                  </p:stCondLst>
                                  <p:childTnLst>
                                    <p:animEffect transition="out" filter="fade">
                                      <p:cBhvr>
                                        <p:cTn id="490" dur="500"/>
                                        <p:tgtEl>
                                          <p:spTgt spid="40"/>
                                        </p:tgtEl>
                                      </p:cBhvr>
                                    </p:animEffect>
                                    <p:set>
                                      <p:cBhvr>
                                        <p:cTn id="491" dur="1" fill="hold">
                                          <p:stCondLst>
                                            <p:cond delay="499"/>
                                          </p:stCondLst>
                                        </p:cTn>
                                        <p:tgtEl>
                                          <p:spTgt spid="40"/>
                                        </p:tgtEl>
                                        <p:attrNameLst>
                                          <p:attrName>style.visibility</p:attrName>
                                        </p:attrNameLst>
                                      </p:cBhvr>
                                      <p:to>
                                        <p:strVal val="hidden"/>
                                      </p:to>
                                    </p:set>
                                  </p:childTnLst>
                                </p:cTn>
                              </p:par>
                              <p:par>
                                <p:cTn id="492" presetID="10" presetClass="exit" presetSubtype="0" fill="hold" grpId="1" nodeType="withEffect">
                                  <p:stCondLst>
                                    <p:cond delay="0"/>
                                  </p:stCondLst>
                                  <p:childTnLst>
                                    <p:animEffect transition="out" filter="fade">
                                      <p:cBhvr>
                                        <p:cTn id="493" dur="500"/>
                                        <p:tgtEl>
                                          <p:spTgt spid="52"/>
                                        </p:tgtEl>
                                      </p:cBhvr>
                                    </p:animEffect>
                                    <p:set>
                                      <p:cBhvr>
                                        <p:cTn id="494" dur="1" fill="hold">
                                          <p:stCondLst>
                                            <p:cond delay="499"/>
                                          </p:stCondLst>
                                        </p:cTn>
                                        <p:tgtEl>
                                          <p:spTgt spid="52"/>
                                        </p:tgtEl>
                                        <p:attrNameLst>
                                          <p:attrName>style.visibility</p:attrName>
                                        </p:attrNameLst>
                                      </p:cBhvr>
                                      <p:to>
                                        <p:strVal val="hidden"/>
                                      </p:to>
                                    </p:set>
                                  </p:childTnLst>
                                </p:cTn>
                              </p:par>
                              <p:par>
                                <p:cTn id="495" presetID="10" presetClass="exit" presetSubtype="0" fill="hold" grpId="1" nodeType="withEffect">
                                  <p:stCondLst>
                                    <p:cond delay="0"/>
                                  </p:stCondLst>
                                  <p:childTnLst>
                                    <p:animEffect transition="out" filter="fade">
                                      <p:cBhvr>
                                        <p:cTn id="496" dur="500"/>
                                        <p:tgtEl>
                                          <p:spTgt spid="53"/>
                                        </p:tgtEl>
                                      </p:cBhvr>
                                    </p:animEffect>
                                    <p:set>
                                      <p:cBhvr>
                                        <p:cTn id="497" dur="1" fill="hold">
                                          <p:stCondLst>
                                            <p:cond delay="499"/>
                                          </p:stCondLst>
                                        </p:cTn>
                                        <p:tgtEl>
                                          <p:spTgt spid="53"/>
                                        </p:tgtEl>
                                        <p:attrNameLst>
                                          <p:attrName>style.visibility</p:attrName>
                                        </p:attrNameLst>
                                      </p:cBhvr>
                                      <p:to>
                                        <p:strVal val="hidden"/>
                                      </p:to>
                                    </p:set>
                                  </p:childTnLst>
                                </p:cTn>
                              </p:par>
                              <p:par>
                                <p:cTn id="498" presetID="10" presetClass="exit" presetSubtype="0" fill="hold" grpId="1" nodeType="withEffect">
                                  <p:stCondLst>
                                    <p:cond delay="0"/>
                                  </p:stCondLst>
                                  <p:childTnLst>
                                    <p:animEffect transition="out" filter="fade">
                                      <p:cBhvr>
                                        <p:cTn id="499" dur="500"/>
                                        <p:tgtEl>
                                          <p:spTgt spid="54"/>
                                        </p:tgtEl>
                                      </p:cBhvr>
                                    </p:animEffect>
                                    <p:set>
                                      <p:cBhvr>
                                        <p:cTn id="500" dur="1" fill="hold">
                                          <p:stCondLst>
                                            <p:cond delay="499"/>
                                          </p:stCondLst>
                                        </p:cTn>
                                        <p:tgtEl>
                                          <p:spTgt spid="54"/>
                                        </p:tgtEl>
                                        <p:attrNameLst>
                                          <p:attrName>style.visibility</p:attrName>
                                        </p:attrNameLst>
                                      </p:cBhvr>
                                      <p:to>
                                        <p:strVal val="hidden"/>
                                      </p:to>
                                    </p:set>
                                  </p:childTnLst>
                                </p:cTn>
                              </p:par>
                              <p:par>
                                <p:cTn id="501" presetID="10" presetClass="exit" presetSubtype="0" fill="hold" grpId="1" nodeType="withEffect">
                                  <p:stCondLst>
                                    <p:cond delay="0"/>
                                  </p:stCondLst>
                                  <p:childTnLst>
                                    <p:animEffect transition="out" filter="fade">
                                      <p:cBhvr>
                                        <p:cTn id="502" dur="500"/>
                                        <p:tgtEl>
                                          <p:spTgt spid="55"/>
                                        </p:tgtEl>
                                      </p:cBhvr>
                                    </p:animEffect>
                                    <p:set>
                                      <p:cBhvr>
                                        <p:cTn id="503" dur="1" fill="hold">
                                          <p:stCondLst>
                                            <p:cond delay="499"/>
                                          </p:stCondLst>
                                        </p:cTn>
                                        <p:tgtEl>
                                          <p:spTgt spid="55"/>
                                        </p:tgtEl>
                                        <p:attrNameLst>
                                          <p:attrName>style.visibility</p:attrName>
                                        </p:attrNameLst>
                                      </p:cBhvr>
                                      <p:to>
                                        <p:strVal val="hidden"/>
                                      </p:to>
                                    </p:set>
                                  </p:childTnLst>
                                </p:cTn>
                              </p:par>
                              <p:par>
                                <p:cTn id="504" presetID="10" presetClass="exit" presetSubtype="0" fill="hold" grpId="1" nodeType="withEffect">
                                  <p:stCondLst>
                                    <p:cond delay="0"/>
                                  </p:stCondLst>
                                  <p:childTnLst>
                                    <p:animEffect transition="out" filter="fade">
                                      <p:cBhvr>
                                        <p:cTn id="505" dur="500"/>
                                        <p:tgtEl>
                                          <p:spTgt spid="56"/>
                                        </p:tgtEl>
                                      </p:cBhvr>
                                    </p:animEffect>
                                    <p:set>
                                      <p:cBhvr>
                                        <p:cTn id="506" dur="1" fill="hold">
                                          <p:stCondLst>
                                            <p:cond delay="499"/>
                                          </p:stCondLst>
                                        </p:cTn>
                                        <p:tgtEl>
                                          <p:spTgt spid="56"/>
                                        </p:tgtEl>
                                        <p:attrNameLst>
                                          <p:attrName>style.visibility</p:attrName>
                                        </p:attrNameLst>
                                      </p:cBhvr>
                                      <p:to>
                                        <p:strVal val="hidden"/>
                                      </p:to>
                                    </p:set>
                                  </p:childTnLst>
                                </p:cTn>
                              </p:par>
                              <p:par>
                                <p:cTn id="507" presetID="10" presetClass="exit" presetSubtype="0" fill="hold" grpId="1" nodeType="withEffect">
                                  <p:stCondLst>
                                    <p:cond delay="0"/>
                                  </p:stCondLst>
                                  <p:childTnLst>
                                    <p:animEffect transition="out" filter="fade">
                                      <p:cBhvr>
                                        <p:cTn id="508" dur="500"/>
                                        <p:tgtEl>
                                          <p:spTgt spid="7"/>
                                        </p:tgtEl>
                                      </p:cBhvr>
                                    </p:animEffect>
                                    <p:set>
                                      <p:cBhvr>
                                        <p:cTn id="509" dur="1" fill="hold">
                                          <p:stCondLst>
                                            <p:cond delay="499"/>
                                          </p:stCondLst>
                                        </p:cTn>
                                        <p:tgtEl>
                                          <p:spTgt spid="7"/>
                                        </p:tgtEl>
                                        <p:attrNameLst>
                                          <p:attrName>style.visibility</p:attrName>
                                        </p:attrNameLst>
                                      </p:cBhvr>
                                      <p:to>
                                        <p:strVal val="hidden"/>
                                      </p:to>
                                    </p:set>
                                  </p:childTnLst>
                                </p:cTn>
                              </p:par>
                              <p:par>
                                <p:cTn id="510" presetID="10" presetClass="exit" presetSubtype="0" fill="hold" grpId="1" nodeType="withEffect">
                                  <p:stCondLst>
                                    <p:cond delay="0"/>
                                  </p:stCondLst>
                                  <p:childTnLst>
                                    <p:animEffect transition="out" filter="fade">
                                      <p:cBhvr>
                                        <p:cTn id="511" dur="500"/>
                                        <p:tgtEl>
                                          <p:spTgt spid="9"/>
                                        </p:tgtEl>
                                      </p:cBhvr>
                                    </p:animEffect>
                                    <p:set>
                                      <p:cBhvr>
                                        <p:cTn id="512" dur="1" fill="hold">
                                          <p:stCondLst>
                                            <p:cond delay="499"/>
                                          </p:stCondLst>
                                        </p:cTn>
                                        <p:tgtEl>
                                          <p:spTgt spid="9"/>
                                        </p:tgtEl>
                                        <p:attrNameLst>
                                          <p:attrName>style.visibility</p:attrName>
                                        </p:attrNameLst>
                                      </p:cBhvr>
                                      <p:to>
                                        <p:strVal val="hidden"/>
                                      </p:to>
                                    </p:set>
                                  </p:childTnLst>
                                </p:cTn>
                              </p:par>
                              <p:par>
                                <p:cTn id="513" presetID="10" presetClass="exit" presetSubtype="0" fill="hold" grpId="1" nodeType="withEffect">
                                  <p:stCondLst>
                                    <p:cond delay="0"/>
                                  </p:stCondLst>
                                  <p:childTnLst>
                                    <p:animEffect transition="out" filter="fade">
                                      <p:cBhvr>
                                        <p:cTn id="514" dur="500"/>
                                        <p:tgtEl>
                                          <p:spTgt spid="24"/>
                                        </p:tgtEl>
                                      </p:cBhvr>
                                    </p:animEffect>
                                    <p:set>
                                      <p:cBhvr>
                                        <p:cTn id="515" dur="1" fill="hold">
                                          <p:stCondLst>
                                            <p:cond delay="499"/>
                                          </p:stCondLst>
                                        </p:cTn>
                                        <p:tgtEl>
                                          <p:spTgt spid="24"/>
                                        </p:tgtEl>
                                        <p:attrNameLst>
                                          <p:attrName>style.visibility</p:attrName>
                                        </p:attrNameLst>
                                      </p:cBhvr>
                                      <p:to>
                                        <p:strVal val="hidden"/>
                                      </p:to>
                                    </p:set>
                                  </p:childTnLst>
                                </p:cTn>
                              </p:par>
                              <p:par>
                                <p:cTn id="516" presetID="10" presetClass="exit" presetSubtype="0" fill="hold" grpId="1" nodeType="withEffect">
                                  <p:stCondLst>
                                    <p:cond delay="0"/>
                                  </p:stCondLst>
                                  <p:childTnLst>
                                    <p:animEffect transition="out" filter="fade">
                                      <p:cBhvr>
                                        <p:cTn id="517" dur="500"/>
                                        <p:tgtEl>
                                          <p:spTgt spid="25"/>
                                        </p:tgtEl>
                                      </p:cBhvr>
                                    </p:animEffect>
                                    <p:set>
                                      <p:cBhvr>
                                        <p:cTn id="518" dur="1" fill="hold">
                                          <p:stCondLst>
                                            <p:cond delay="499"/>
                                          </p:stCondLst>
                                        </p:cTn>
                                        <p:tgtEl>
                                          <p:spTgt spid="25"/>
                                        </p:tgtEl>
                                        <p:attrNameLst>
                                          <p:attrName>style.visibility</p:attrName>
                                        </p:attrNameLst>
                                      </p:cBhvr>
                                      <p:to>
                                        <p:strVal val="hidden"/>
                                      </p:to>
                                    </p:set>
                                  </p:childTnLst>
                                </p:cTn>
                              </p:par>
                              <p:par>
                                <p:cTn id="519" presetID="10" presetClass="exit" presetSubtype="0" fill="hold" grpId="1" nodeType="withEffect">
                                  <p:stCondLst>
                                    <p:cond delay="0"/>
                                  </p:stCondLst>
                                  <p:childTnLst>
                                    <p:animEffect transition="out" filter="fade">
                                      <p:cBhvr>
                                        <p:cTn id="520" dur="500"/>
                                        <p:tgtEl>
                                          <p:spTgt spid="13"/>
                                        </p:tgtEl>
                                      </p:cBhvr>
                                    </p:animEffect>
                                    <p:set>
                                      <p:cBhvr>
                                        <p:cTn id="521" dur="1" fill="hold">
                                          <p:stCondLst>
                                            <p:cond delay="499"/>
                                          </p:stCondLst>
                                        </p:cTn>
                                        <p:tgtEl>
                                          <p:spTgt spid="13"/>
                                        </p:tgtEl>
                                        <p:attrNameLst>
                                          <p:attrName>style.visibility</p:attrName>
                                        </p:attrNameLst>
                                      </p:cBhvr>
                                      <p:to>
                                        <p:strVal val="hidden"/>
                                      </p:to>
                                    </p:set>
                                  </p:childTnLst>
                                </p:cTn>
                              </p:par>
                              <p:par>
                                <p:cTn id="522" presetID="10" presetClass="exit" presetSubtype="0" fill="hold" grpId="1" nodeType="withEffect">
                                  <p:stCondLst>
                                    <p:cond delay="0"/>
                                  </p:stCondLst>
                                  <p:childTnLst>
                                    <p:animEffect transition="out" filter="fade">
                                      <p:cBhvr>
                                        <p:cTn id="523" dur="500"/>
                                        <p:tgtEl>
                                          <p:spTgt spid="14"/>
                                        </p:tgtEl>
                                      </p:cBhvr>
                                    </p:animEffect>
                                    <p:set>
                                      <p:cBhvr>
                                        <p:cTn id="524" dur="1" fill="hold">
                                          <p:stCondLst>
                                            <p:cond delay="499"/>
                                          </p:stCondLst>
                                        </p:cTn>
                                        <p:tgtEl>
                                          <p:spTgt spid="14"/>
                                        </p:tgtEl>
                                        <p:attrNameLst>
                                          <p:attrName>style.visibility</p:attrName>
                                        </p:attrNameLst>
                                      </p:cBhvr>
                                      <p:to>
                                        <p:strVal val="hidden"/>
                                      </p:to>
                                    </p:set>
                                  </p:childTnLst>
                                </p:cTn>
                              </p:par>
                              <p:par>
                                <p:cTn id="525" presetID="10" presetClass="exit" presetSubtype="0" fill="hold" grpId="1" nodeType="withEffect">
                                  <p:stCondLst>
                                    <p:cond delay="0"/>
                                  </p:stCondLst>
                                  <p:childTnLst>
                                    <p:animEffect transition="out" filter="fade">
                                      <p:cBhvr>
                                        <p:cTn id="526" dur="500"/>
                                        <p:tgtEl>
                                          <p:spTgt spid="21"/>
                                        </p:tgtEl>
                                      </p:cBhvr>
                                    </p:animEffect>
                                    <p:set>
                                      <p:cBhvr>
                                        <p:cTn id="527" dur="1" fill="hold">
                                          <p:stCondLst>
                                            <p:cond delay="499"/>
                                          </p:stCondLst>
                                        </p:cTn>
                                        <p:tgtEl>
                                          <p:spTgt spid="21"/>
                                        </p:tgtEl>
                                        <p:attrNameLst>
                                          <p:attrName>style.visibility</p:attrName>
                                        </p:attrNameLst>
                                      </p:cBhvr>
                                      <p:to>
                                        <p:strVal val="hidden"/>
                                      </p:to>
                                    </p:set>
                                  </p:childTnLst>
                                </p:cTn>
                              </p:par>
                              <p:par>
                                <p:cTn id="528" presetID="10" presetClass="exit" presetSubtype="0" fill="hold" grpId="1" nodeType="withEffect">
                                  <p:stCondLst>
                                    <p:cond delay="0"/>
                                  </p:stCondLst>
                                  <p:childTnLst>
                                    <p:animEffect transition="out" filter="fade">
                                      <p:cBhvr>
                                        <p:cTn id="529" dur="500"/>
                                        <p:tgtEl>
                                          <p:spTgt spid="16"/>
                                        </p:tgtEl>
                                      </p:cBhvr>
                                    </p:animEffect>
                                    <p:set>
                                      <p:cBhvr>
                                        <p:cTn id="530" dur="1" fill="hold">
                                          <p:stCondLst>
                                            <p:cond delay="499"/>
                                          </p:stCondLst>
                                        </p:cTn>
                                        <p:tgtEl>
                                          <p:spTgt spid="16"/>
                                        </p:tgtEl>
                                        <p:attrNameLst>
                                          <p:attrName>style.visibility</p:attrName>
                                        </p:attrNameLst>
                                      </p:cBhvr>
                                      <p:to>
                                        <p:strVal val="hidden"/>
                                      </p:to>
                                    </p:set>
                                  </p:childTnLst>
                                </p:cTn>
                              </p:par>
                              <p:par>
                                <p:cTn id="531" presetID="10" presetClass="exit" presetSubtype="0" fill="hold" grpId="1" nodeType="withEffect">
                                  <p:stCondLst>
                                    <p:cond delay="0"/>
                                  </p:stCondLst>
                                  <p:childTnLst>
                                    <p:animEffect transition="out" filter="fade">
                                      <p:cBhvr>
                                        <p:cTn id="532" dur="500"/>
                                        <p:tgtEl>
                                          <p:spTgt spid="18"/>
                                        </p:tgtEl>
                                      </p:cBhvr>
                                    </p:animEffect>
                                    <p:set>
                                      <p:cBhvr>
                                        <p:cTn id="533" dur="1" fill="hold">
                                          <p:stCondLst>
                                            <p:cond delay="499"/>
                                          </p:stCondLst>
                                        </p:cTn>
                                        <p:tgtEl>
                                          <p:spTgt spid="18"/>
                                        </p:tgtEl>
                                        <p:attrNameLst>
                                          <p:attrName>style.visibility</p:attrName>
                                        </p:attrNameLst>
                                      </p:cBhvr>
                                      <p:to>
                                        <p:strVal val="hidden"/>
                                      </p:to>
                                    </p:set>
                                  </p:childTnLst>
                                </p:cTn>
                              </p:par>
                              <p:par>
                                <p:cTn id="534" presetID="10" presetClass="exit" presetSubtype="0" fill="hold" grpId="1" nodeType="withEffect">
                                  <p:stCondLst>
                                    <p:cond delay="0"/>
                                  </p:stCondLst>
                                  <p:childTnLst>
                                    <p:animEffect transition="out" filter="fade">
                                      <p:cBhvr>
                                        <p:cTn id="535" dur="500"/>
                                        <p:tgtEl>
                                          <p:spTgt spid="19"/>
                                        </p:tgtEl>
                                      </p:cBhvr>
                                    </p:animEffect>
                                    <p:set>
                                      <p:cBhvr>
                                        <p:cTn id="536" dur="1" fill="hold">
                                          <p:stCondLst>
                                            <p:cond delay="499"/>
                                          </p:stCondLst>
                                        </p:cTn>
                                        <p:tgtEl>
                                          <p:spTgt spid="19"/>
                                        </p:tgtEl>
                                        <p:attrNameLst>
                                          <p:attrName>style.visibility</p:attrName>
                                        </p:attrNameLst>
                                      </p:cBhvr>
                                      <p:to>
                                        <p:strVal val="hidden"/>
                                      </p:to>
                                    </p:set>
                                  </p:childTnLst>
                                </p:cTn>
                              </p:par>
                              <p:par>
                                <p:cTn id="537" presetID="10" presetClass="exit" presetSubtype="0" fill="hold" grpId="1" nodeType="withEffect">
                                  <p:stCondLst>
                                    <p:cond delay="0"/>
                                  </p:stCondLst>
                                  <p:childTnLst>
                                    <p:animEffect transition="out" filter="fade">
                                      <p:cBhvr>
                                        <p:cTn id="538" dur="500"/>
                                        <p:tgtEl>
                                          <p:spTgt spid="23"/>
                                        </p:tgtEl>
                                      </p:cBhvr>
                                    </p:animEffect>
                                    <p:set>
                                      <p:cBhvr>
                                        <p:cTn id="539" dur="1" fill="hold">
                                          <p:stCondLst>
                                            <p:cond delay="499"/>
                                          </p:stCondLst>
                                        </p:cTn>
                                        <p:tgtEl>
                                          <p:spTgt spid="23"/>
                                        </p:tgtEl>
                                        <p:attrNameLst>
                                          <p:attrName>style.visibility</p:attrName>
                                        </p:attrNameLst>
                                      </p:cBhvr>
                                      <p:to>
                                        <p:strVal val="hidden"/>
                                      </p:to>
                                    </p:set>
                                  </p:childTnLst>
                                </p:cTn>
                              </p:par>
                              <p:par>
                                <p:cTn id="540" presetID="10" presetClass="exit" presetSubtype="0" fill="hold" grpId="1" nodeType="withEffect">
                                  <p:stCondLst>
                                    <p:cond delay="0"/>
                                  </p:stCondLst>
                                  <p:childTnLst>
                                    <p:animEffect transition="out" filter="fade">
                                      <p:cBhvr>
                                        <p:cTn id="541" dur="500"/>
                                        <p:tgtEl>
                                          <p:spTgt spid="20"/>
                                        </p:tgtEl>
                                      </p:cBhvr>
                                    </p:animEffect>
                                    <p:set>
                                      <p:cBhvr>
                                        <p:cTn id="542" dur="1" fill="hold">
                                          <p:stCondLst>
                                            <p:cond delay="499"/>
                                          </p:stCondLst>
                                        </p:cTn>
                                        <p:tgtEl>
                                          <p:spTgt spid="20"/>
                                        </p:tgtEl>
                                        <p:attrNameLst>
                                          <p:attrName>style.visibility</p:attrName>
                                        </p:attrNameLst>
                                      </p:cBhvr>
                                      <p:to>
                                        <p:strVal val="hidden"/>
                                      </p:to>
                                    </p:set>
                                  </p:childTnLst>
                                </p:cTn>
                              </p:par>
                              <p:par>
                                <p:cTn id="543" presetID="10" presetClass="exit" presetSubtype="0" fill="hold" grpId="1" nodeType="withEffect">
                                  <p:stCondLst>
                                    <p:cond delay="0"/>
                                  </p:stCondLst>
                                  <p:childTnLst>
                                    <p:animEffect transition="out" filter="fade">
                                      <p:cBhvr>
                                        <p:cTn id="544" dur="500"/>
                                        <p:tgtEl>
                                          <p:spTgt spid="22"/>
                                        </p:tgtEl>
                                      </p:cBhvr>
                                    </p:animEffect>
                                    <p:set>
                                      <p:cBhvr>
                                        <p:cTn id="545" dur="1" fill="hold">
                                          <p:stCondLst>
                                            <p:cond delay="499"/>
                                          </p:stCondLst>
                                        </p:cTn>
                                        <p:tgtEl>
                                          <p:spTgt spid="22"/>
                                        </p:tgtEl>
                                        <p:attrNameLst>
                                          <p:attrName>style.visibility</p:attrName>
                                        </p:attrNameLst>
                                      </p:cBhvr>
                                      <p:to>
                                        <p:strVal val="hidden"/>
                                      </p:to>
                                    </p:set>
                                  </p:childTnLst>
                                </p:cTn>
                              </p:par>
                              <p:par>
                                <p:cTn id="546" presetID="10" presetClass="exit" presetSubtype="0" fill="hold" nodeType="withEffect">
                                  <p:stCondLst>
                                    <p:cond delay="0"/>
                                  </p:stCondLst>
                                  <p:childTnLst>
                                    <p:animEffect transition="out" filter="fade">
                                      <p:cBhvr>
                                        <p:cTn id="547" dur="500"/>
                                        <p:tgtEl>
                                          <p:spTgt spid="4"/>
                                        </p:tgtEl>
                                      </p:cBhvr>
                                    </p:animEffect>
                                    <p:set>
                                      <p:cBhvr>
                                        <p:cTn id="548" dur="1" fill="hold">
                                          <p:stCondLst>
                                            <p:cond delay="499"/>
                                          </p:stCondLst>
                                        </p:cTn>
                                        <p:tgtEl>
                                          <p:spTgt spid="4"/>
                                        </p:tgtEl>
                                        <p:attrNameLst>
                                          <p:attrName>style.visibility</p:attrName>
                                        </p:attrNameLst>
                                      </p:cBhvr>
                                      <p:to>
                                        <p:strVal val="hidden"/>
                                      </p:to>
                                    </p:set>
                                  </p:childTnLst>
                                </p:cTn>
                              </p:par>
                              <p:par>
                                <p:cTn id="549" presetID="10" presetClass="exit" presetSubtype="0" fill="hold" nodeType="withEffect">
                                  <p:stCondLst>
                                    <p:cond delay="0"/>
                                  </p:stCondLst>
                                  <p:childTnLst>
                                    <p:animEffect transition="out" filter="fade">
                                      <p:cBhvr>
                                        <p:cTn id="550" dur="500"/>
                                        <p:tgtEl>
                                          <p:spTgt spid="5"/>
                                        </p:tgtEl>
                                      </p:cBhvr>
                                    </p:animEffect>
                                    <p:set>
                                      <p:cBhvr>
                                        <p:cTn id="551" dur="1" fill="hold">
                                          <p:stCondLst>
                                            <p:cond delay="499"/>
                                          </p:stCondLst>
                                        </p:cTn>
                                        <p:tgtEl>
                                          <p:spTgt spid="5"/>
                                        </p:tgtEl>
                                        <p:attrNameLst>
                                          <p:attrName>style.visibility</p:attrName>
                                        </p:attrNameLst>
                                      </p:cBhvr>
                                      <p:to>
                                        <p:strVal val="hidden"/>
                                      </p:to>
                                    </p:set>
                                  </p:childTnLst>
                                </p:cTn>
                              </p:par>
                              <p:par>
                                <p:cTn id="552" presetID="10" presetClass="exit" presetSubtype="0" fill="hold" grpId="0" nodeType="withEffect">
                                  <p:stCondLst>
                                    <p:cond delay="0"/>
                                  </p:stCondLst>
                                  <p:childTnLst>
                                    <p:animEffect transition="out" filter="fade">
                                      <p:cBhvr>
                                        <p:cTn id="553" dur="500"/>
                                        <p:tgtEl>
                                          <p:spTgt spid="3">
                                            <p:txEl>
                                              <p:pRg st="0" end="0"/>
                                            </p:txEl>
                                          </p:spTgt>
                                        </p:tgtEl>
                                      </p:cBhvr>
                                    </p:animEffect>
                                    <p:set>
                                      <p:cBhvr>
                                        <p:cTn id="554" dur="1" fill="hold">
                                          <p:stCondLst>
                                            <p:cond delay="499"/>
                                          </p:stCondLst>
                                        </p:cTn>
                                        <p:tgtEl>
                                          <p:spTgt spid="3">
                                            <p:txEl>
                                              <p:pRg st="0" end="0"/>
                                            </p:txEl>
                                          </p:spTgt>
                                        </p:tgtEl>
                                        <p:attrNameLst>
                                          <p:attrName>style.visibility</p:attrName>
                                        </p:attrNameLst>
                                      </p:cBhvr>
                                      <p:to>
                                        <p:strVal val="hidden"/>
                                      </p:to>
                                    </p:set>
                                  </p:childTnLst>
                                </p:cTn>
                              </p:par>
                              <p:par>
                                <p:cTn id="555" presetID="10" presetClass="exit" presetSubtype="0" fill="hold" grpId="0" nodeType="withEffect">
                                  <p:stCondLst>
                                    <p:cond delay="0"/>
                                  </p:stCondLst>
                                  <p:childTnLst>
                                    <p:animEffect transition="out" filter="fade">
                                      <p:cBhvr>
                                        <p:cTn id="556" dur="500"/>
                                        <p:tgtEl>
                                          <p:spTgt spid="3">
                                            <p:txEl>
                                              <p:pRg st="1" end="1"/>
                                            </p:txEl>
                                          </p:spTgt>
                                        </p:tgtEl>
                                      </p:cBhvr>
                                    </p:animEffect>
                                    <p:set>
                                      <p:cBhvr>
                                        <p:cTn id="557" dur="1" fill="hold">
                                          <p:stCondLst>
                                            <p:cond delay="499"/>
                                          </p:stCondLst>
                                        </p:cTn>
                                        <p:tgtEl>
                                          <p:spTgt spid="3">
                                            <p:txEl>
                                              <p:pRg st="1" end="1"/>
                                            </p:txEl>
                                          </p:spTgt>
                                        </p:tgtEl>
                                        <p:attrNameLst>
                                          <p:attrName>style.visibility</p:attrName>
                                        </p:attrNameLst>
                                      </p:cBhvr>
                                      <p:to>
                                        <p:strVal val="hidden"/>
                                      </p:to>
                                    </p:set>
                                  </p:childTnLst>
                                </p:cTn>
                              </p:par>
                            </p:childTnLst>
                          </p:cTn>
                        </p:par>
                        <p:par>
                          <p:cTn id="558" fill="hold">
                            <p:stCondLst>
                              <p:cond delay="500"/>
                            </p:stCondLst>
                            <p:childTnLst>
                              <p:par>
                                <p:cTn id="559" presetID="10" presetClass="entr" presetSubtype="0" fill="hold" grpId="0" nodeType="afterEffect">
                                  <p:stCondLst>
                                    <p:cond delay="0"/>
                                  </p:stCondLst>
                                  <p:childTnLst>
                                    <p:set>
                                      <p:cBhvr>
                                        <p:cTn id="560" dur="1" fill="hold">
                                          <p:stCondLst>
                                            <p:cond delay="0"/>
                                          </p:stCondLst>
                                        </p:cTn>
                                        <p:tgtEl>
                                          <p:spTgt spid="103"/>
                                        </p:tgtEl>
                                        <p:attrNameLst>
                                          <p:attrName>style.visibility</p:attrName>
                                        </p:attrNameLst>
                                      </p:cBhvr>
                                      <p:to>
                                        <p:strVal val="visible"/>
                                      </p:to>
                                    </p:set>
                                    <p:animEffect transition="in" filter="fade">
                                      <p:cBhvr>
                                        <p:cTn id="561" dur="500"/>
                                        <p:tgtEl>
                                          <p:spTgt spid="103"/>
                                        </p:tgtEl>
                                      </p:cBhvr>
                                    </p:animEffect>
                                  </p:childTnLst>
                                </p:cTn>
                              </p:par>
                              <p:par>
                                <p:cTn id="562" presetID="10" presetClass="entr" presetSubtype="0" fill="hold" nodeType="withEffect">
                                  <p:stCondLst>
                                    <p:cond delay="0"/>
                                  </p:stCondLst>
                                  <p:childTnLst>
                                    <p:set>
                                      <p:cBhvr>
                                        <p:cTn id="563" dur="1" fill="hold">
                                          <p:stCondLst>
                                            <p:cond delay="0"/>
                                          </p:stCondLst>
                                        </p:cTn>
                                        <p:tgtEl>
                                          <p:spTgt spid="97"/>
                                        </p:tgtEl>
                                        <p:attrNameLst>
                                          <p:attrName>style.visibility</p:attrName>
                                        </p:attrNameLst>
                                      </p:cBhvr>
                                      <p:to>
                                        <p:strVal val="visible"/>
                                      </p:to>
                                    </p:set>
                                    <p:animEffect transition="in" filter="fade">
                                      <p:cBhvr>
                                        <p:cTn id="564" dur="500"/>
                                        <p:tgtEl>
                                          <p:spTgt spid="97"/>
                                        </p:tgtEl>
                                      </p:cBhvr>
                                    </p:animEffect>
                                  </p:childTnLst>
                                </p:cTn>
                              </p:par>
                            </p:childTnLst>
                          </p:cTn>
                        </p:par>
                        <p:par>
                          <p:cTn id="565" fill="hold">
                            <p:stCondLst>
                              <p:cond delay="1000"/>
                            </p:stCondLst>
                            <p:childTnLst>
                              <p:par>
                                <p:cTn id="566" presetID="10" presetClass="entr" presetSubtype="0" fill="hold" nodeType="afterEffect">
                                  <p:stCondLst>
                                    <p:cond delay="0"/>
                                  </p:stCondLst>
                                  <p:childTnLst>
                                    <p:set>
                                      <p:cBhvr>
                                        <p:cTn id="567" dur="1" fill="hold">
                                          <p:stCondLst>
                                            <p:cond delay="0"/>
                                          </p:stCondLst>
                                        </p:cTn>
                                        <p:tgtEl>
                                          <p:spTgt spid="99"/>
                                        </p:tgtEl>
                                        <p:attrNameLst>
                                          <p:attrName>style.visibility</p:attrName>
                                        </p:attrNameLst>
                                      </p:cBhvr>
                                      <p:to>
                                        <p:strVal val="visible"/>
                                      </p:to>
                                    </p:set>
                                    <p:animEffect transition="in" filter="fade">
                                      <p:cBhvr>
                                        <p:cTn id="568" dur="500"/>
                                        <p:tgtEl>
                                          <p:spTgt spid="99"/>
                                        </p:tgtEl>
                                      </p:cBhvr>
                                    </p:animEffect>
                                  </p:childTnLst>
                                </p:cTn>
                              </p:par>
                              <p:par>
                                <p:cTn id="569" presetID="10" presetClass="entr" presetSubtype="0" fill="hold" grpId="0" nodeType="withEffect">
                                  <p:stCondLst>
                                    <p:cond delay="0"/>
                                  </p:stCondLst>
                                  <p:childTnLst>
                                    <p:set>
                                      <p:cBhvr>
                                        <p:cTn id="570" dur="1" fill="hold">
                                          <p:stCondLst>
                                            <p:cond delay="0"/>
                                          </p:stCondLst>
                                        </p:cTn>
                                        <p:tgtEl>
                                          <p:spTgt spid="100"/>
                                        </p:tgtEl>
                                        <p:attrNameLst>
                                          <p:attrName>style.visibility</p:attrName>
                                        </p:attrNameLst>
                                      </p:cBhvr>
                                      <p:to>
                                        <p:strVal val="visible"/>
                                      </p:to>
                                    </p:set>
                                    <p:animEffect transition="in" filter="fade">
                                      <p:cBhvr>
                                        <p:cTn id="571" dur="500"/>
                                        <p:tgtEl>
                                          <p:spTgt spid="100"/>
                                        </p:tgtEl>
                                      </p:cBhvr>
                                    </p:animEffect>
                                  </p:childTnLst>
                                </p:cTn>
                              </p:par>
                            </p:childTnLst>
                          </p:cTn>
                        </p:par>
                        <p:par>
                          <p:cTn id="572" fill="hold">
                            <p:stCondLst>
                              <p:cond delay="1500"/>
                            </p:stCondLst>
                            <p:childTnLst>
                              <p:par>
                                <p:cTn id="573" presetID="10" presetClass="entr" presetSubtype="0" fill="hold" nodeType="afterEffect">
                                  <p:stCondLst>
                                    <p:cond delay="0"/>
                                  </p:stCondLst>
                                  <p:childTnLst>
                                    <p:set>
                                      <p:cBhvr>
                                        <p:cTn id="574" dur="1" fill="hold">
                                          <p:stCondLst>
                                            <p:cond delay="0"/>
                                          </p:stCondLst>
                                        </p:cTn>
                                        <p:tgtEl>
                                          <p:spTgt spid="96"/>
                                        </p:tgtEl>
                                        <p:attrNameLst>
                                          <p:attrName>style.visibility</p:attrName>
                                        </p:attrNameLst>
                                      </p:cBhvr>
                                      <p:to>
                                        <p:strVal val="visible"/>
                                      </p:to>
                                    </p:set>
                                    <p:animEffect transition="in" filter="fade">
                                      <p:cBhvr>
                                        <p:cTn id="575" dur="500"/>
                                        <p:tgtEl>
                                          <p:spTgt spid="96"/>
                                        </p:tgtEl>
                                      </p:cBhvr>
                                    </p:animEffect>
                                  </p:childTnLst>
                                </p:cTn>
                              </p:par>
                              <p:par>
                                <p:cTn id="576" presetID="10" presetClass="entr" presetSubtype="0" fill="hold" grpId="0" nodeType="withEffect">
                                  <p:stCondLst>
                                    <p:cond delay="0"/>
                                  </p:stCondLst>
                                  <p:childTnLst>
                                    <p:set>
                                      <p:cBhvr>
                                        <p:cTn id="577" dur="1" fill="hold">
                                          <p:stCondLst>
                                            <p:cond delay="0"/>
                                          </p:stCondLst>
                                        </p:cTn>
                                        <p:tgtEl>
                                          <p:spTgt spid="101"/>
                                        </p:tgtEl>
                                        <p:attrNameLst>
                                          <p:attrName>style.visibility</p:attrName>
                                        </p:attrNameLst>
                                      </p:cBhvr>
                                      <p:to>
                                        <p:strVal val="visible"/>
                                      </p:to>
                                    </p:set>
                                    <p:animEffect transition="in" filter="fade">
                                      <p:cBhvr>
                                        <p:cTn id="578" dur="500"/>
                                        <p:tgtEl>
                                          <p:spTgt spid="101"/>
                                        </p:tgtEl>
                                      </p:cBhvr>
                                    </p:animEffect>
                                  </p:childTnLst>
                                </p:cTn>
                              </p:par>
                            </p:childTnLst>
                          </p:cTn>
                        </p:par>
                        <p:par>
                          <p:cTn id="579" fill="hold">
                            <p:stCondLst>
                              <p:cond delay="2000"/>
                            </p:stCondLst>
                            <p:childTnLst>
                              <p:par>
                                <p:cTn id="580" presetID="10" presetClass="entr" presetSubtype="0" fill="hold" nodeType="afterEffect">
                                  <p:stCondLst>
                                    <p:cond delay="0"/>
                                  </p:stCondLst>
                                  <p:childTnLst>
                                    <p:set>
                                      <p:cBhvr>
                                        <p:cTn id="581" dur="1" fill="hold">
                                          <p:stCondLst>
                                            <p:cond delay="0"/>
                                          </p:stCondLst>
                                        </p:cTn>
                                        <p:tgtEl>
                                          <p:spTgt spid="98"/>
                                        </p:tgtEl>
                                        <p:attrNameLst>
                                          <p:attrName>style.visibility</p:attrName>
                                        </p:attrNameLst>
                                      </p:cBhvr>
                                      <p:to>
                                        <p:strVal val="visible"/>
                                      </p:to>
                                    </p:set>
                                    <p:animEffect transition="in" filter="fade">
                                      <p:cBhvr>
                                        <p:cTn id="582" dur="500"/>
                                        <p:tgtEl>
                                          <p:spTgt spid="98"/>
                                        </p:tgtEl>
                                      </p:cBhvr>
                                    </p:animEffect>
                                  </p:childTnLst>
                                </p:cTn>
                              </p:par>
                              <p:par>
                                <p:cTn id="583" presetID="10" presetClass="entr" presetSubtype="0" fill="hold" grpId="0" nodeType="withEffect">
                                  <p:stCondLst>
                                    <p:cond delay="0"/>
                                  </p:stCondLst>
                                  <p:childTnLst>
                                    <p:set>
                                      <p:cBhvr>
                                        <p:cTn id="584" dur="1" fill="hold">
                                          <p:stCondLst>
                                            <p:cond delay="0"/>
                                          </p:stCondLst>
                                        </p:cTn>
                                        <p:tgtEl>
                                          <p:spTgt spid="102"/>
                                        </p:tgtEl>
                                        <p:attrNameLst>
                                          <p:attrName>style.visibility</p:attrName>
                                        </p:attrNameLst>
                                      </p:cBhvr>
                                      <p:to>
                                        <p:strVal val="visible"/>
                                      </p:to>
                                    </p:set>
                                    <p:animEffect transition="in" filter="fade">
                                      <p:cBhvr>
                                        <p:cTn id="58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9" grpId="0" animBg="1"/>
      <p:bldP spid="59" grpId="1" animBg="1"/>
      <p:bldP spid="59" grpId="2" animBg="1"/>
      <p:bldP spid="60" grpId="0" animBg="1"/>
      <p:bldP spid="60" grpId="1" animBg="1"/>
      <p:bldP spid="60" grpId="2" animBg="1"/>
      <p:bldP spid="61" grpId="0" animBg="1"/>
      <p:bldP spid="61" grpId="1" animBg="1"/>
      <p:bldP spid="61" grpId="2" animBg="1"/>
      <p:bldP spid="63" grpId="0" animBg="1"/>
      <p:bldP spid="63" grpId="1" animBg="1"/>
      <p:bldP spid="63" grpId="2" animBg="1"/>
      <p:bldP spid="64" grpId="0" animBg="1"/>
      <p:bldP spid="64" grpId="1" animBg="1"/>
      <p:bldP spid="64" grpId="2" animBg="1"/>
      <p:bldP spid="67" grpId="0" animBg="1"/>
      <p:bldP spid="67" grpId="1" animBg="1"/>
      <p:bldP spid="67" grpId="2" animBg="1"/>
      <p:bldP spid="68" grpId="0" animBg="1"/>
      <p:bldP spid="68" grpId="1" animBg="1"/>
      <p:bldP spid="68" grpId="2" animBg="1"/>
      <p:bldP spid="69" grpId="0" animBg="1"/>
      <p:bldP spid="69" grpId="1" animBg="1"/>
      <p:bldP spid="69" grpId="2" animBg="1"/>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4" grpId="0" animBg="1"/>
      <p:bldP spid="84" grpId="1" animBg="1"/>
      <p:bldP spid="84" grpId="2" animBg="1"/>
      <p:bldP spid="85" grpId="0" animBg="1"/>
      <p:bldP spid="85" grpId="1" animBg="1"/>
      <p:bldP spid="85" grpId="2" animBg="1"/>
      <p:bldP spid="86" grpId="0" animBg="1"/>
      <p:bldP spid="86" grpId="1" animBg="1"/>
      <p:bldP spid="86" grpId="2"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4" grpId="1" animBg="1"/>
      <p:bldP spid="94" grpId="2" animBg="1"/>
      <p:bldP spid="95" grpId="0" animBg="1"/>
      <p:bldP spid="95" grpId="1" animBg="1"/>
      <p:bldP spid="95" grpId="2" animBg="1"/>
      <p:bldP spid="100" grpId="0"/>
      <p:bldP spid="101" grpId="0"/>
      <p:bldP spid="102" grpId="0"/>
      <p:bldP spid="10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Quotable</Template>
  <TotalTime>0</TotalTime>
  <Words>964</Words>
  <Application>Microsoft Office PowerPoint</Application>
  <PresentationFormat>Custom</PresentationFormat>
  <Paragraphs>170</Paragraphs>
  <Slides>18</Slides>
  <Notes>9</Notes>
  <HiddenSlides>1</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3" baseType="lpstr">
      <vt:lpstr>Arial</vt:lpstr>
      <vt:lpstr>Century Gothic</vt:lpstr>
      <vt:lpstr>Wingdings 2</vt:lpstr>
      <vt:lpstr>Quotable</vt:lpstr>
      <vt:lpstr>Population Initialization Techniques for RHEA in GVGP</vt:lpstr>
      <vt:lpstr>Introduction</vt:lpstr>
      <vt:lpstr>Game AI</vt:lpstr>
      <vt:lpstr>General Video Game AI</vt:lpstr>
      <vt:lpstr>General Video Game AI Competition</vt:lpstr>
      <vt:lpstr>Rolling Horizon Evolution</vt:lpstr>
      <vt:lpstr>Methodology</vt:lpstr>
      <vt:lpstr>Experiment</vt:lpstr>
      <vt:lpstr>20 Games from GVGAI corpus</vt:lpstr>
      <vt:lpstr>Results Overview</vt:lpstr>
      <vt:lpstr>Results – Vanilla vs 1SLA</vt:lpstr>
      <vt:lpstr>Results – Vanilla vs MCTS-S</vt:lpstr>
      <vt:lpstr>Results – 1SLA vs MCTS-S</vt:lpstr>
      <vt:lpstr>Results - MCTS Validation</vt:lpstr>
      <vt:lpstr>Summary</vt:lpstr>
      <vt:lpstr>Conclusions</vt:lpstr>
      <vt:lpstr>Future Work</vt:lpstr>
      <vt:lpstr>PowerPoint Presentation</vt:lpstr>
      <vt:lpstr>Custom Show 1</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2017-02-27T11:49:12Z</dcterms:created>
  <dcterms:modified xsi:type="dcterms:W3CDTF">2017-06-07T10:00:40Z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