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72" r:id="rId3"/>
    <p:sldId id="259" r:id="rId4"/>
    <p:sldId id="262" r:id="rId5"/>
    <p:sldId id="260" r:id="rId6"/>
    <p:sldId id="261" r:id="rId7"/>
    <p:sldId id="263" r:id="rId8"/>
    <p:sldId id="264" r:id="rId9"/>
    <p:sldId id="265" r:id="rId10"/>
    <p:sldId id="266" r:id="rId11"/>
    <p:sldId id="267" r:id="rId12"/>
    <p:sldId id="268"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BA1"/>
    <a:srgbClr val="24292E"/>
    <a:srgbClr val="B6C3DC"/>
    <a:srgbClr val="5045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717" autoAdjust="0"/>
  </p:normalViewPr>
  <p:slideViewPr>
    <p:cSldViewPr snapToGrid="0">
      <p:cViewPr varScale="1">
        <p:scale>
          <a:sx n="64" d="100"/>
          <a:sy n="64" d="100"/>
        </p:scale>
        <p:origin x="1426" y="58"/>
      </p:cViewPr>
      <p:guideLst>
        <p:guide orient="horz" pos="345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Random</c:v>
                </c:pt>
              </c:strCache>
            </c:strRef>
          </c:tx>
          <c:spPr>
            <a:solidFill>
              <a:schemeClr val="accent6"/>
            </a:solidFill>
            <a:ln>
              <a:noFill/>
            </a:ln>
            <a:effectLst/>
          </c:spPr>
          <c:invertIfNegative val="0"/>
          <c:cat>
            <c:strRef>
              <c:f>Sheet1!$A$2:$A$9</c:f>
              <c:strCache>
                <c:ptCount val="8"/>
                <c:pt idx="0">
                  <c:v>Tic-Tac-Toe</c:v>
                </c:pt>
                <c:pt idx="1">
                  <c:v>Dots &amp; Boxes</c:v>
                </c:pt>
                <c:pt idx="2">
                  <c:v>Love Letter</c:v>
                </c:pt>
                <c:pt idx="3">
                  <c:v>Uno</c:v>
                </c:pt>
                <c:pt idx="4">
                  <c:v>Virus!</c:v>
                </c:pt>
                <c:pt idx="5">
                  <c:v>Exploding Kittens</c:v>
                </c:pt>
                <c:pt idx="6">
                  <c:v>Colt Express</c:v>
                </c:pt>
                <c:pt idx="7">
                  <c:v>Pandemic</c:v>
                </c:pt>
              </c:strCache>
            </c:strRef>
          </c:cat>
          <c:val>
            <c:numRef>
              <c:f>Sheet1!$B$2:$B$9</c:f>
              <c:numCache>
                <c:formatCode>General</c:formatCode>
                <c:ptCount val="8"/>
                <c:pt idx="0">
                  <c:v>0.12</c:v>
                </c:pt>
                <c:pt idx="1">
                  <c:v>0</c:v>
                </c:pt>
                <c:pt idx="2">
                  <c:v>0</c:v>
                </c:pt>
                <c:pt idx="3">
                  <c:v>0.26</c:v>
                </c:pt>
                <c:pt idx="4">
                  <c:v>0.01</c:v>
                </c:pt>
                <c:pt idx="5">
                  <c:v>0.05</c:v>
                </c:pt>
                <c:pt idx="6">
                  <c:v>0.19</c:v>
                </c:pt>
                <c:pt idx="7">
                  <c:v>0</c:v>
                </c:pt>
              </c:numCache>
            </c:numRef>
          </c:val>
          <c:extLst>
            <c:ext xmlns:c16="http://schemas.microsoft.com/office/drawing/2014/chart" uri="{C3380CC4-5D6E-409C-BE32-E72D297353CC}">
              <c16:uniqueId val="{00000000-A124-44F9-B377-B9830F71480D}"/>
            </c:ext>
          </c:extLst>
        </c:ser>
        <c:ser>
          <c:idx val="1"/>
          <c:order val="1"/>
          <c:tx>
            <c:strRef>
              <c:f>Sheet1!$C$1</c:f>
              <c:strCache>
                <c:ptCount val="1"/>
                <c:pt idx="0">
                  <c:v>OSLA</c:v>
                </c:pt>
              </c:strCache>
            </c:strRef>
          </c:tx>
          <c:spPr>
            <a:solidFill>
              <a:schemeClr val="accent5"/>
            </a:solidFill>
            <a:ln>
              <a:noFill/>
            </a:ln>
            <a:effectLst/>
          </c:spPr>
          <c:invertIfNegative val="0"/>
          <c:cat>
            <c:strRef>
              <c:f>Sheet1!$A$2:$A$9</c:f>
              <c:strCache>
                <c:ptCount val="8"/>
                <c:pt idx="0">
                  <c:v>Tic-Tac-Toe</c:v>
                </c:pt>
                <c:pt idx="1">
                  <c:v>Dots &amp; Boxes</c:v>
                </c:pt>
                <c:pt idx="2">
                  <c:v>Love Letter</c:v>
                </c:pt>
                <c:pt idx="3">
                  <c:v>Uno</c:v>
                </c:pt>
                <c:pt idx="4">
                  <c:v>Virus!</c:v>
                </c:pt>
                <c:pt idx="5">
                  <c:v>Exploding Kittens</c:v>
                </c:pt>
                <c:pt idx="6">
                  <c:v>Colt Express</c:v>
                </c:pt>
                <c:pt idx="7">
                  <c:v>Pandemic</c:v>
                </c:pt>
              </c:strCache>
            </c:strRef>
          </c:cat>
          <c:val>
            <c:numRef>
              <c:f>Sheet1!$C$2:$C$9</c:f>
              <c:numCache>
                <c:formatCode>General</c:formatCode>
                <c:ptCount val="8"/>
                <c:pt idx="0">
                  <c:v>0.45</c:v>
                </c:pt>
                <c:pt idx="1">
                  <c:v>0.14000000000000001</c:v>
                </c:pt>
                <c:pt idx="2">
                  <c:v>0.24</c:v>
                </c:pt>
                <c:pt idx="3">
                  <c:v>0.26</c:v>
                </c:pt>
                <c:pt idx="4">
                  <c:v>0.27</c:v>
                </c:pt>
                <c:pt idx="5">
                  <c:v>0.37</c:v>
                </c:pt>
                <c:pt idx="6">
                  <c:v>0.28999999999999998</c:v>
                </c:pt>
                <c:pt idx="7">
                  <c:v>0</c:v>
                </c:pt>
              </c:numCache>
            </c:numRef>
          </c:val>
          <c:extLst>
            <c:ext xmlns:c16="http://schemas.microsoft.com/office/drawing/2014/chart" uri="{C3380CC4-5D6E-409C-BE32-E72D297353CC}">
              <c16:uniqueId val="{00000001-A124-44F9-B377-B9830F71480D}"/>
            </c:ext>
          </c:extLst>
        </c:ser>
        <c:ser>
          <c:idx val="2"/>
          <c:order val="2"/>
          <c:tx>
            <c:strRef>
              <c:f>Sheet1!$D$1</c:f>
              <c:strCache>
                <c:ptCount val="1"/>
                <c:pt idx="0">
                  <c:v>RHEA</c:v>
                </c:pt>
              </c:strCache>
            </c:strRef>
          </c:tx>
          <c:spPr>
            <a:solidFill>
              <a:schemeClr val="accent4"/>
            </a:solidFill>
            <a:ln>
              <a:noFill/>
            </a:ln>
            <a:effectLst/>
          </c:spPr>
          <c:invertIfNegative val="0"/>
          <c:cat>
            <c:strRef>
              <c:f>Sheet1!$A$2:$A$9</c:f>
              <c:strCache>
                <c:ptCount val="8"/>
                <c:pt idx="0">
                  <c:v>Tic-Tac-Toe</c:v>
                </c:pt>
                <c:pt idx="1">
                  <c:v>Dots &amp; Boxes</c:v>
                </c:pt>
                <c:pt idx="2">
                  <c:v>Love Letter</c:v>
                </c:pt>
                <c:pt idx="3">
                  <c:v>Uno</c:v>
                </c:pt>
                <c:pt idx="4">
                  <c:v>Virus!</c:v>
                </c:pt>
                <c:pt idx="5">
                  <c:v>Exploding Kittens</c:v>
                </c:pt>
                <c:pt idx="6">
                  <c:v>Colt Express</c:v>
                </c:pt>
                <c:pt idx="7">
                  <c:v>Pandemic</c:v>
                </c:pt>
              </c:strCache>
            </c:strRef>
          </c:cat>
          <c:val>
            <c:numRef>
              <c:f>Sheet1!$D$2:$D$9</c:f>
              <c:numCache>
                <c:formatCode>General</c:formatCode>
                <c:ptCount val="8"/>
                <c:pt idx="0">
                  <c:v>0.44</c:v>
                </c:pt>
                <c:pt idx="1">
                  <c:v>0.69</c:v>
                </c:pt>
                <c:pt idx="2">
                  <c:v>0.32</c:v>
                </c:pt>
                <c:pt idx="3">
                  <c:v>0.22</c:v>
                </c:pt>
                <c:pt idx="4">
                  <c:v>0.3</c:v>
                </c:pt>
                <c:pt idx="5">
                  <c:v>0.21</c:v>
                </c:pt>
                <c:pt idx="6">
                  <c:v>0.28000000000000003</c:v>
                </c:pt>
                <c:pt idx="7">
                  <c:v>0</c:v>
                </c:pt>
              </c:numCache>
            </c:numRef>
          </c:val>
          <c:extLst>
            <c:ext xmlns:c16="http://schemas.microsoft.com/office/drawing/2014/chart" uri="{C3380CC4-5D6E-409C-BE32-E72D297353CC}">
              <c16:uniqueId val="{00000002-A124-44F9-B377-B9830F71480D}"/>
            </c:ext>
          </c:extLst>
        </c:ser>
        <c:ser>
          <c:idx val="3"/>
          <c:order val="3"/>
          <c:tx>
            <c:strRef>
              <c:f>Sheet1!$E$1</c:f>
              <c:strCache>
                <c:ptCount val="1"/>
                <c:pt idx="0">
                  <c:v>MCTS</c:v>
                </c:pt>
              </c:strCache>
            </c:strRef>
          </c:tx>
          <c:spPr>
            <a:solidFill>
              <a:schemeClr val="accent6">
                <a:lumMod val="60000"/>
              </a:schemeClr>
            </a:solidFill>
            <a:ln>
              <a:noFill/>
            </a:ln>
            <a:effectLst/>
          </c:spPr>
          <c:invertIfNegative val="0"/>
          <c:cat>
            <c:strRef>
              <c:f>Sheet1!$A$2:$A$9</c:f>
              <c:strCache>
                <c:ptCount val="8"/>
                <c:pt idx="0">
                  <c:v>Tic-Tac-Toe</c:v>
                </c:pt>
                <c:pt idx="1">
                  <c:v>Dots &amp; Boxes</c:v>
                </c:pt>
                <c:pt idx="2">
                  <c:v>Love Letter</c:v>
                </c:pt>
                <c:pt idx="3">
                  <c:v>Uno</c:v>
                </c:pt>
                <c:pt idx="4">
                  <c:v>Virus!</c:v>
                </c:pt>
                <c:pt idx="5">
                  <c:v>Exploding Kittens</c:v>
                </c:pt>
                <c:pt idx="6">
                  <c:v>Colt Express</c:v>
                </c:pt>
                <c:pt idx="7">
                  <c:v>Pandemic</c:v>
                </c:pt>
              </c:strCache>
            </c:strRef>
          </c:cat>
          <c:val>
            <c:numRef>
              <c:f>Sheet1!$E$2:$E$9</c:f>
              <c:numCache>
                <c:formatCode>General</c:formatCode>
                <c:ptCount val="8"/>
                <c:pt idx="0">
                  <c:v>0.98</c:v>
                </c:pt>
                <c:pt idx="1">
                  <c:v>0.17</c:v>
                </c:pt>
                <c:pt idx="2">
                  <c:v>0.44</c:v>
                </c:pt>
                <c:pt idx="3">
                  <c:v>0.26</c:v>
                </c:pt>
                <c:pt idx="4">
                  <c:v>0.42</c:v>
                </c:pt>
                <c:pt idx="5">
                  <c:v>0.37</c:v>
                </c:pt>
                <c:pt idx="6">
                  <c:v>0.26</c:v>
                </c:pt>
                <c:pt idx="7">
                  <c:v>0</c:v>
                </c:pt>
              </c:numCache>
            </c:numRef>
          </c:val>
          <c:extLst>
            <c:ext xmlns:c16="http://schemas.microsoft.com/office/drawing/2014/chart" uri="{C3380CC4-5D6E-409C-BE32-E72D297353CC}">
              <c16:uniqueId val="{00000003-A124-44F9-B377-B9830F71480D}"/>
            </c:ext>
          </c:extLst>
        </c:ser>
        <c:dLbls>
          <c:showLegendKey val="0"/>
          <c:showVal val="0"/>
          <c:showCatName val="0"/>
          <c:showSerName val="0"/>
          <c:showPercent val="0"/>
          <c:showBubbleSize val="0"/>
        </c:dLbls>
        <c:gapWidth val="219"/>
        <c:overlap val="-27"/>
        <c:axId val="1436559055"/>
        <c:axId val="1494587295"/>
      </c:barChart>
      <c:catAx>
        <c:axId val="143655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defRPr>
            </a:pPr>
            <a:endParaRPr lang="en-US"/>
          </a:p>
        </c:txPr>
        <c:crossAx val="1494587295"/>
        <c:crosses val="autoZero"/>
        <c:auto val="1"/>
        <c:lblAlgn val="ctr"/>
        <c:lblOffset val="100"/>
        <c:noMultiLvlLbl val="0"/>
      </c:catAx>
      <c:valAx>
        <c:axId val="14945872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defRPr>
            </a:pPr>
            <a:endParaRPr lang="en-US"/>
          </a:p>
        </c:txPr>
        <c:crossAx val="143655905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FC06F-5725-463E-AD73-10A6C0D9136C}" type="datetimeFigureOut">
              <a:rPr lang="en-GB" smtClean="0"/>
              <a:t>14/10/2020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A8B94-6AEE-41DA-9170-91CC8E5084F6}" type="slidenum">
              <a:rPr lang="en-GB" smtClean="0"/>
              <a:t>‹#›</a:t>
            </a:fld>
            <a:endParaRPr lang="en-GB"/>
          </a:p>
        </p:txBody>
      </p:sp>
    </p:spTree>
    <p:extLst>
      <p:ext uri="{BB962C8B-B14F-4D97-AF65-F5344CB8AC3E}">
        <p14:creationId xmlns:p14="http://schemas.microsoft.com/office/powerpoint/2010/main" val="320790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 there! I am Raluca Gaina, a PhD student from Queen Mary University of London. And this is TAG, an AI framework built around tabletop games. This is an ongoing project started during an internal game AI hack, which continues to be developed and attract contributions from many more researchers and students as I speak!</a:t>
            </a:r>
          </a:p>
          <a:p>
            <a:endParaRPr lang="en-GB" dirty="0"/>
          </a:p>
        </p:txBody>
      </p:sp>
      <p:sp>
        <p:nvSpPr>
          <p:cNvPr id="4" name="Slide Number Placeholder 3"/>
          <p:cNvSpPr>
            <a:spLocks noGrp="1"/>
          </p:cNvSpPr>
          <p:nvPr>
            <p:ph type="sldNum" sz="quarter" idx="5"/>
          </p:nvPr>
        </p:nvSpPr>
        <p:spPr/>
        <p:txBody>
          <a:bodyPr/>
          <a:lstStyle/>
          <a:p>
            <a:fld id="{DD5A8B94-6AEE-41DA-9170-91CC8E5084F6}" type="slidenum">
              <a:rPr lang="en-GB" smtClean="0"/>
              <a:t>1</a:t>
            </a:fld>
            <a:endParaRPr lang="en-GB"/>
          </a:p>
        </p:txBody>
      </p:sp>
    </p:spTree>
    <p:extLst>
      <p:ext uri="{BB962C8B-B14F-4D97-AF65-F5344CB8AC3E}">
        <p14:creationId xmlns:p14="http://schemas.microsoft.com/office/powerpoint/2010/main" val="202144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actually play the games, you can do so as human players in two ways: via the console (which would print out the game state and ask for the index of the next action out of the suggested possibilities), or via the graphical user interface (which by default includes buttons for all the possible actions and dragging of components on the screen, but may include customized interactions, such as selecting specific game pieces for filtered action lists).</a:t>
            </a:r>
          </a:p>
          <a:p>
            <a:endParaRPr lang="en-GB" dirty="0"/>
          </a:p>
          <a:p>
            <a:r>
              <a:rPr lang="en-GB" dirty="0"/>
              <a:t>Additionally, we have four artificial players that can be run with any game: random takes a random action out of all possible. One step look ahead greedily selects the action which leads to the next best state. The rolling horizon evolutionary algorithm evolves a sequence of actions and chooses the first action of the best sequence to execute at the end, and monte </a:t>
            </a:r>
            <a:r>
              <a:rPr lang="en-GB" dirty="0" err="1"/>
              <a:t>carlo</a:t>
            </a:r>
            <a:r>
              <a:rPr lang="en-GB" dirty="0"/>
              <a:t> tree search builds and searches the game tree for the next best move. OSLA, RHEA and MCTS all use the forward model to simulate possible future scenarios, and an evaluation function to evaluate the game state, which can be set to custom functions. </a:t>
            </a:r>
          </a:p>
        </p:txBody>
      </p:sp>
      <p:sp>
        <p:nvSpPr>
          <p:cNvPr id="4" name="Slide Number Placeholder 3"/>
          <p:cNvSpPr>
            <a:spLocks noGrp="1"/>
          </p:cNvSpPr>
          <p:nvPr>
            <p:ph type="sldNum" sz="quarter" idx="5"/>
          </p:nvPr>
        </p:nvSpPr>
        <p:spPr/>
        <p:txBody>
          <a:bodyPr/>
          <a:lstStyle/>
          <a:p>
            <a:fld id="{DD5A8B94-6AEE-41DA-9170-91CC8E5084F6}" type="slidenum">
              <a:rPr lang="en-GB" smtClean="0"/>
              <a:t>10</a:t>
            </a:fld>
            <a:endParaRPr lang="en-GB"/>
          </a:p>
        </p:txBody>
      </p:sp>
    </p:spTree>
    <p:extLst>
      <p:ext uri="{BB962C8B-B14F-4D97-AF65-F5344CB8AC3E}">
        <p14:creationId xmlns:p14="http://schemas.microsoft.com/office/powerpoint/2010/main" val="281020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run our agents on the current collection of games. For Tic Tac Toe, which is a 2-player only game, we’ve run a round robin tournament, where each agent played 100 times against all other agents. In Pandemic we’ve run teams of the same agent type 100 times each. For all other games, we’ve run 100 4-player games with 1 instance of each player. For the search-based algorithms, we used a budget of 4000 forward model simulations at each decision making game tick.</a:t>
            </a:r>
          </a:p>
          <a:p>
            <a:endParaRPr lang="en-GB" dirty="0"/>
          </a:p>
          <a:p>
            <a:r>
              <a:rPr lang="en-GB" dirty="0"/>
              <a:t>Results generally indicate MCTS to be the best agent, with the highest win rate in 5 out of 6 competitive games (thus excluding Pandemic) and an overall win rate of 41% in these games. OSLA also appears to beat RHEA in some of the games, which is potentially due to the large uncertainty built up in its rigid sequences of actions (as opposed to the more flexible game trees of MCTS), with the greedy approach appearing to be preferable in some games, especially those simple enough or with a heuristic function accurate enough (such as Tic Tac Toe). However, we do observe RHEA to clearly dominate all other agents in Dots &amp; Boxes, a game not included in earlier paper publication, but added for this presentation. This is an interesting case to be analysed in more details.</a:t>
            </a:r>
          </a:p>
          <a:p>
            <a:endParaRPr lang="en-GB" dirty="0"/>
          </a:p>
          <a:p>
            <a:r>
              <a:rPr lang="en-GB" dirty="0"/>
              <a:t>We also note that no agent is able to win in Pandemic. Stronger heuristics and better analysis, such as the distance from the winning game states for each AI team, could lead to improved performance or show interesting insights into the agents’ behaviours and abilities.</a:t>
            </a:r>
          </a:p>
          <a:p>
            <a:endParaRPr lang="en-GB" dirty="0"/>
          </a:p>
          <a:p>
            <a:r>
              <a:rPr lang="en-GB" dirty="0"/>
              <a:t>Additionally, some games (Uno and Colt Express) see very close performance for all players, including random. This highlights the difficulty of the problems proposed, as well as the importance of the heuristic chosen for a game, as some features of a game state may prove deceiving (such as having more cards in hand in Uno). However, it is worth noting that the search methods presented were tested in their vanilla form, but they benefit from ample literature and large parameter spaces, which can be tuned for increased performance.</a:t>
            </a:r>
          </a:p>
        </p:txBody>
      </p:sp>
      <p:sp>
        <p:nvSpPr>
          <p:cNvPr id="4" name="Slide Number Placeholder 3"/>
          <p:cNvSpPr>
            <a:spLocks noGrp="1"/>
          </p:cNvSpPr>
          <p:nvPr>
            <p:ph type="sldNum" sz="quarter" idx="5"/>
          </p:nvPr>
        </p:nvSpPr>
        <p:spPr/>
        <p:txBody>
          <a:bodyPr/>
          <a:lstStyle/>
          <a:p>
            <a:fld id="{DD5A8B94-6AEE-41DA-9170-91CC8E5084F6}" type="slidenum">
              <a:rPr lang="en-GB" smtClean="0"/>
              <a:t>11</a:t>
            </a:fld>
            <a:endParaRPr lang="en-GB"/>
          </a:p>
        </p:txBody>
      </p:sp>
    </p:spTree>
    <p:extLst>
      <p:ext uri="{BB962C8B-B14F-4D97-AF65-F5344CB8AC3E}">
        <p14:creationId xmlns:p14="http://schemas.microsoft.com/office/powerpoint/2010/main" val="316692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Lastly, I want to take a look at the future, and the opportunities for research opened up through this project. There are lots more details in the paper and I don’t have time to go through all of them in detail. But I do want to highlight two </a:t>
            </a:r>
            <a:r>
              <a:rPr lang="en-GB"/>
              <a:t>things here: </a:t>
            </a:r>
            <a:r>
              <a:rPr lang="en-GB" dirty="0"/>
              <a:t>the first, is role-playing games – this is a very difficult challenge, as it goes beyond tactics and playing the correct actions, towards even finding which actions are possible or make sense in a situation, and building a consistent, engaging story together with the other players. Plus, these games often feature a dungeon master or game master, whose job is not to win necessarily, but to give the other players an interesting experience. How would an AI even go about that? The ongoing implementation of Descent in our framework aims to be a step in this direction.</a:t>
            </a:r>
          </a:p>
          <a:p>
            <a:endParaRPr lang="en-GB" dirty="0"/>
          </a:p>
          <a:p>
            <a:r>
              <a:rPr lang="en-GB" dirty="0"/>
              <a:t>And second, I’d like do briefly highlight that the framework offers functionality for easily optimising parameters of both AI players and games – looking for a better balanced version of your favourite game? TAG could put that together.</a:t>
            </a:r>
          </a:p>
        </p:txBody>
      </p:sp>
      <p:sp>
        <p:nvSpPr>
          <p:cNvPr id="4" name="Slide Number Placeholder 3"/>
          <p:cNvSpPr>
            <a:spLocks noGrp="1"/>
          </p:cNvSpPr>
          <p:nvPr>
            <p:ph type="sldNum" sz="quarter" idx="5"/>
          </p:nvPr>
        </p:nvSpPr>
        <p:spPr/>
        <p:txBody>
          <a:bodyPr/>
          <a:lstStyle/>
          <a:p>
            <a:fld id="{DD5A8B94-6AEE-41DA-9170-91CC8E5084F6}" type="slidenum">
              <a:rPr lang="en-GB" smtClean="0"/>
              <a:t>12</a:t>
            </a:fld>
            <a:endParaRPr lang="en-GB"/>
          </a:p>
        </p:txBody>
      </p:sp>
    </p:spTree>
    <p:extLst>
      <p:ext uri="{BB962C8B-B14F-4D97-AF65-F5344CB8AC3E}">
        <p14:creationId xmlns:p14="http://schemas.microsoft.com/office/powerpoint/2010/main" val="57182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you’ve zoned out through some of this presentation, please take these 3 things away! First, that tabletop games present so many exciting opportunities for research – go play one and think how an AI method would do something happening in that game! Second, that I’ve been talking about our TAG project, which is all about building a collection of tabletop games and AI players able to play them all. Third, check it all out yourself – download the GitHub repository, have a play, and give us feedback, or even start implementing your favourite game today!</a:t>
            </a:r>
          </a:p>
        </p:txBody>
      </p:sp>
      <p:sp>
        <p:nvSpPr>
          <p:cNvPr id="4" name="Slide Number Placeholder 3"/>
          <p:cNvSpPr>
            <a:spLocks noGrp="1"/>
          </p:cNvSpPr>
          <p:nvPr>
            <p:ph type="sldNum" sz="quarter" idx="5"/>
          </p:nvPr>
        </p:nvSpPr>
        <p:spPr/>
        <p:txBody>
          <a:bodyPr/>
          <a:lstStyle/>
          <a:p>
            <a:fld id="{DD5A8B94-6AEE-41DA-9170-91CC8E5084F6}" type="slidenum">
              <a:rPr lang="en-GB" smtClean="0"/>
              <a:t>13</a:t>
            </a:fld>
            <a:endParaRPr lang="en-GB"/>
          </a:p>
        </p:txBody>
      </p:sp>
    </p:spTree>
    <p:extLst>
      <p:ext uri="{BB962C8B-B14F-4D97-AF65-F5344CB8AC3E}">
        <p14:creationId xmlns:p14="http://schemas.microsoft.com/office/powerpoint/2010/main" val="4168395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very much for watching! If you’d like, you can read more about TAG, find more details about our Game AI group at queen </a:t>
            </a:r>
            <a:r>
              <a:rPr lang="en-GB" dirty="0" err="1"/>
              <a:t>mary</a:t>
            </a:r>
            <a:r>
              <a:rPr lang="en-GB" dirty="0"/>
              <a:t> and all of the exciting things we get up to, or get in touch with me through the links on the screen!</a:t>
            </a:r>
          </a:p>
        </p:txBody>
      </p:sp>
      <p:sp>
        <p:nvSpPr>
          <p:cNvPr id="4" name="Slide Number Placeholder 3"/>
          <p:cNvSpPr>
            <a:spLocks noGrp="1"/>
          </p:cNvSpPr>
          <p:nvPr>
            <p:ph type="sldNum" sz="quarter" idx="5"/>
          </p:nvPr>
        </p:nvSpPr>
        <p:spPr/>
        <p:txBody>
          <a:bodyPr/>
          <a:lstStyle/>
          <a:p>
            <a:fld id="{DD5A8B94-6AEE-41DA-9170-91CC8E5084F6}" type="slidenum">
              <a:rPr lang="en-GB" smtClean="0"/>
              <a:t>14</a:t>
            </a:fld>
            <a:endParaRPr lang="en-GB"/>
          </a:p>
        </p:txBody>
      </p:sp>
    </p:spTree>
    <p:extLst>
      <p:ext uri="{BB962C8B-B14F-4D97-AF65-F5344CB8AC3E}">
        <p14:creationId xmlns:p14="http://schemas.microsoft.com/office/powerpoint/2010/main" val="265374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TAG project is all about tabletop games. With this term we mean any sort of analogue game that can be played on a physical surface. Examples include, but are not limited to, board games, card games, dice games, role-playing games and other pen and paper games. And more specifically, we’re looking at </a:t>
            </a:r>
            <a:r>
              <a:rPr lang="en-GB" i="1" dirty="0"/>
              <a:t>modern</a:t>
            </a:r>
            <a:r>
              <a:rPr lang="en-GB" i="0" dirty="0"/>
              <a:t> tabletop games. This term is harder to define, as the type of games we are interested in were even played in ancient times (so not exactly “modern”?). But, in this context, we refer to those games that are of high complexity: they contain many different types of components (combining cards and dice, for example), many rules and types of interactions between many players. A lot of these games also include partial observability, by hiding parts of the board, or some players’ hands, or by placing randomly shuffled decks of cards face down on the table. Players often take on different roles within the game, and each game has a series of parameters that control its flow and balance, such as the number of cards in a player’s hand, or the number of events that take place at a specific point in time. These games often feature unique game state representations due to their complex collections of game pieces, may include both cooperative and competitive aspects, between players or between the players and the game, and they often have very large action spaces. All of these make them very interesting problems for diverse Artificial Intelligence methods.</a:t>
            </a:r>
            <a:endParaRPr lang="en-GB" dirty="0"/>
          </a:p>
        </p:txBody>
      </p:sp>
      <p:sp>
        <p:nvSpPr>
          <p:cNvPr id="4" name="Slide Number Placeholder 3"/>
          <p:cNvSpPr>
            <a:spLocks noGrp="1"/>
          </p:cNvSpPr>
          <p:nvPr>
            <p:ph type="sldNum" sz="quarter" idx="5"/>
          </p:nvPr>
        </p:nvSpPr>
        <p:spPr/>
        <p:txBody>
          <a:bodyPr/>
          <a:lstStyle/>
          <a:p>
            <a:fld id="{DD5A8B94-6AEE-41DA-9170-91CC8E5084F6}" type="slidenum">
              <a:rPr lang="en-GB" smtClean="0"/>
              <a:t>2</a:t>
            </a:fld>
            <a:endParaRPr lang="en-GB"/>
          </a:p>
        </p:txBody>
      </p:sp>
    </p:spTree>
    <p:extLst>
      <p:ext uri="{BB962C8B-B14F-4D97-AF65-F5344CB8AC3E}">
        <p14:creationId xmlns:p14="http://schemas.microsoft.com/office/powerpoint/2010/main" val="210582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seen the growth of AI techniques closely linked to traditional board games since its very beginnings, with artificial players becoming proficient at Chess, Othello and more recently Go. But research has also looked into other types of tabletop games too. There have been several AI agents playing card games, or games focused around deceit and asymmetric player roles, such as The Resistance and Ultimate Werewolf. AI players have started attacking games of higher strategic complexity, such as Pandemic, or with large action spaces, such as </a:t>
            </a:r>
            <a:r>
              <a:rPr lang="en-GB" dirty="0" err="1"/>
              <a:t>Bloodbowl</a:t>
            </a:r>
            <a:r>
              <a:rPr lang="en-GB" dirty="0"/>
              <a:t>. And we’ve seen specific applications of statistical forward planning methods in Settlers of </a:t>
            </a:r>
            <a:r>
              <a:rPr lang="en-GB" dirty="0" err="1"/>
              <a:t>Catan</a:t>
            </a:r>
            <a:r>
              <a:rPr lang="en-GB" dirty="0"/>
              <a:t>, Risk and </a:t>
            </a:r>
            <a:r>
              <a:rPr lang="en-GB" dirty="0" err="1"/>
              <a:t>Splendor</a:t>
            </a:r>
            <a:r>
              <a:rPr lang="en-GB" dirty="0"/>
              <a:t>. What’s special or interesting to us about these cases is that statistical forward planning methods require a model of the game in order to perform simulations of what might happen in different situations – models which can become large and slow the more complex a game is, yet allow these powerful AI methods to play games to a high level of performance. But these models are also an additional programming step which can become tedious to implement.</a:t>
            </a:r>
          </a:p>
          <a:p>
            <a:endParaRPr lang="en-GB" dirty="0"/>
          </a:p>
          <a:p>
            <a:r>
              <a:rPr lang="en-GB" dirty="0"/>
              <a:t>But AI is not only used for playing these games anyway. We can see applications of AI for play-testing in Ticket to Ride, meant to find bugs, balancing issues or exploits, which usually become apparent only after extensive human play-testing. And we’ve seen the relationship between tabletop role-playing games and Procedural Content Generation drawn by Matthew </a:t>
            </a:r>
            <a:r>
              <a:rPr lang="en-GB" dirty="0" err="1"/>
              <a:t>Guzdial</a:t>
            </a:r>
            <a:r>
              <a:rPr lang="en-GB" dirty="0"/>
              <a:t> and others quite recently.</a:t>
            </a:r>
          </a:p>
        </p:txBody>
      </p:sp>
      <p:sp>
        <p:nvSpPr>
          <p:cNvPr id="4" name="Slide Number Placeholder 3"/>
          <p:cNvSpPr>
            <a:spLocks noGrp="1"/>
          </p:cNvSpPr>
          <p:nvPr>
            <p:ph type="sldNum" sz="quarter" idx="5"/>
          </p:nvPr>
        </p:nvSpPr>
        <p:spPr/>
        <p:txBody>
          <a:bodyPr/>
          <a:lstStyle/>
          <a:p>
            <a:fld id="{DD5A8B94-6AEE-41DA-9170-91CC8E5084F6}" type="slidenum">
              <a:rPr lang="en-GB" smtClean="0"/>
              <a:t>3</a:t>
            </a:fld>
            <a:endParaRPr lang="en-GB"/>
          </a:p>
        </p:txBody>
      </p:sp>
    </p:spTree>
    <p:extLst>
      <p:ext uri="{BB962C8B-B14F-4D97-AF65-F5344CB8AC3E}">
        <p14:creationId xmlns:p14="http://schemas.microsoft.com/office/powerpoint/2010/main" val="36847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this work was brought together into commonly used frameworks, featuring a collection of different games and AI players for easy benchmarking of new methods. Some of these include the General Game Playing framework and competition from all the way back in 2005, and more recently the </a:t>
            </a:r>
            <a:r>
              <a:rPr lang="en-GB" dirty="0" err="1"/>
              <a:t>Ludii</a:t>
            </a:r>
            <a:r>
              <a:rPr lang="en-GB" dirty="0"/>
              <a:t> and Regular Boardgames frameworks. All of these describe their games in a framework-specific language: GGP uses the game description language, which </a:t>
            </a:r>
            <a:r>
              <a:rPr lang="en-US" dirty="0"/>
              <a:t>describes the state of a game as a series of facts, and the game mechanics as logical rules. </a:t>
            </a:r>
            <a:r>
              <a:rPr lang="en-US" dirty="0" err="1"/>
              <a:t>Ludii</a:t>
            </a:r>
            <a:r>
              <a:rPr lang="en-US" dirty="0"/>
              <a:t> uses a series of “</a:t>
            </a:r>
            <a:r>
              <a:rPr lang="en-US" dirty="0" err="1"/>
              <a:t>ludemes</a:t>
            </a:r>
            <a:r>
              <a:rPr lang="en-US" dirty="0"/>
              <a:t>” (or game logic units) which together make up rules or state descriptions. And RBG uses regular expressions for improved efficiency.</a:t>
            </a:r>
          </a:p>
          <a:p>
            <a:endParaRPr lang="en-US" dirty="0"/>
          </a:p>
          <a:p>
            <a:r>
              <a:rPr lang="en-US" dirty="0"/>
              <a:t>At the other end of the spectrum, there are some freeform frameworks which allow developers to build games with intuitive tools or complete programmatic control, such as the Tabletop Simulator and </a:t>
            </a:r>
            <a:r>
              <a:rPr lang="en-US" dirty="0" err="1"/>
              <a:t>OpenSpiel</a:t>
            </a:r>
            <a:r>
              <a:rPr lang="en-US" dirty="0"/>
              <a:t>. In these cases, adding games becomes much simpler, as users do not have to learn a framework specific language and all of its intricacies; and even more, the limits which might exist in the framework’s description language can be overcome here, as almost anything becomes possible, within the limits of the user’s technical abilities.</a:t>
            </a:r>
            <a:endParaRPr lang="en-GB" dirty="0"/>
          </a:p>
        </p:txBody>
      </p:sp>
      <p:sp>
        <p:nvSpPr>
          <p:cNvPr id="4" name="Slide Number Placeholder 3"/>
          <p:cNvSpPr>
            <a:spLocks noGrp="1"/>
          </p:cNvSpPr>
          <p:nvPr>
            <p:ph type="sldNum" sz="quarter" idx="5"/>
          </p:nvPr>
        </p:nvSpPr>
        <p:spPr/>
        <p:txBody>
          <a:bodyPr/>
          <a:lstStyle/>
          <a:p>
            <a:fld id="{DD5A8B94-6AEE-41DA-9170-91CC8E5084F6}" type="slidenum">
              <a:rPr lang="en-GB" smtClean="0"/>
              <a:t>4</a:t>
            </a:fld>
            <a:endParaRPr lang="en-GB"/>
          </a:p>
        </p:txBody>
      </p:sp>
    </p:spTree>
    <p:extLst>
      <p:ext uri="{BB962C8B-B14F-4D97-AF65-F5344CB8AC3E}">
        <p14:creationId xmlns:p14="http://schemas.microsoft.com/office/powerpoint/2010/main" val="273573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take the best of these approaches forward to build our own framework, with 3 main contributions targeted. First, we bring into focus the challenges brought by modern tabletop games for AI methods. Second, we promote research into general artificial intelligence, by providing a common API for games and AI players, allowing artificial players to try to solve an ever increasing collection of problems. And third, we provide features to facilitate the development of new games and AI players under the same common platform, and invite community contributions to drive research forward.</a:t>
            </a:r>
          </a:p>
        </p:txBody>
      </p:sp>
      <p:sp>
        <p:nvSpPr>
          <p:cNvPr id="4" name="Slide Number Placeholder 3"/>
          <p:cNvSpPr>
            <a:spLocks noGrp="1"/>
          </p:cNvSpPr>
          <p:nvPr>
            <p:ph type="sldNum" sz="quarter" idx="5"/>
          </p:nvPr>
        </p:nvSpPr>
        <p:spPr/>
        <p:txBody>
          <a:bodyPr/>
          <a:lstStyle/>
          <a:p>
            <a:fld id="{DD5A8B94-6AEE-41DA-9170-91CC8E5084F6}" type="slidenum">
              <a:rPr lang="en-GB" smtClean="0"/>
              <a:t>5</a:t>
            </a:fld>
            <a:endParaRPr lang="en-GB"/>
          </a:p>
        </p:txBody>
      </p:sp>
    </p:spTree>
    <p:extLst>
      <p:ext uri="{BB962C8B-B14F-4D97-AF65-F5344CB8AC3E}">
        <p14:creationId xmlns:p14="http://schemas.microsoft.com/office/powerpoint/2010/main" val="111335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let’s dive a bit deeper into what the framework actually does. TAG is built in Java, taking advantage of the execution speed of this language and several AI players already available and provided with the code. We do not use a game description language, everything is pure code, aiming to speed up development and execution, as well as lower the barrier of entry for new users. The core of the framework is made up by several abstract classes, providing generic functionality and a simple to follow skeleton for implementing both the games and the AI players. Several classes can further make use of additional interfaces to allow compatibility with other systems included, such as automatic optimisation of parameters or custom observations. We provide several ready-made rules, actions and components which are common across a wide variety of games, all of which are easily extendable. </a:t>
            </a:r>
          </a:p>
          <a:p>
            <a:endParaRPr lang="en-GB" dirty="0"/>
          </a:p>
          <a:p>
            <a:r>
              <a:rPr lang="en-GB" dirty="0"/>
              <a:t>We include a graphical user interface compatible with any game – allowing to run it as soon as the two main skeleton classes are created, the game state and the forward model. TAG further includes a fully functioning game loop, game tagging / categorisation for easy filtering through the games collection and game analysis. We currently have 8 games implemented and several general AI players compatible with all games – although compatibility does not equal proficiency in all cases.</a:t>
            </a:r>
          </a:p>
        </p:txBody>
      </p:sp>
      <p:sp>
        <p:nvSpPr>
          <p:cNvPr id="4" name="Slide Number Placeholder 3"/>
          <p:cNvSpPr>
            <a:spLocks noGrp="1"/>
          </p:cNvSpPr>
          <p:nvPr>
            <p:ph type="sldNum" sz="quarter" idx="5"/>
          </p:nvPr>
        </p:nvSpPr>
        <p:spPr/>
        <p:txBody>
          <a:bodyPr/>
          <a:lstStyle/>
          <a:p>
            <a:fld id="{DD5A8B94-6AEE-41DA-9170-91CC8E5084F6}" type="slidenum">
              <a:rPr lang="en-GB" smtClean="0"/>
              <a:t>6</a:t>
            </a:fld>
            <a:endParaRPr lang="en-GB"/>
          </a:p>
        </p:txBody>
      </p:sp>
    </p:spTree>
    <p:extLst>
      <p:ext uri="{BB962C8B-B14F-4D97-AF65-F5344CB8AC3E}">
        <p14:creationId xmlns:p14="http://schemas.microsoft.com/office/powerpoint/2010/main" val="277039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several concepts common in tabletop games to define the core of a game. Actions are things players can do in the game. Rules are things the game does, outside of a player’s action. Turn orders define the order in which the players are going to be asked for actions. Game phases are time frames in which specific rules apply, or the players have specific actions available. And each game is made up of several components (or game pieces), which is what actions and rules modify to change the state of the game. Components currently supported include tokens, cards, dice, counters, grid and graph boards, all with different properties and functions associated. We can also group these into collections: decks are ordered lists of components, and areas are maps, mapping from the component ID to the component itself. Both areas and decks are considered components themselves and can be stacked (for example, an area may contain several decks).</a:t>
            </a:r>
          </a:p>
        </p:txBody>
      </p:sp>
      <p:sp>
        <p:nvSpPr>
          <p:cNvPr id="4" name="Slide Number Placeholder 3"/>
          <p:cNvSpPr>
            <a:spLocks noGrp="1"/>
          </p:cNvSpPr>
          <p:nvPr>
            <p:ph type="sldNum" sz="quarter" idx="5"/>
          </p:nvPr>
        </p:nvSpPr>
        <p:spPr/>
        <p:txBody>
          <a:bodyPr/>
          <a:lstStyle/>
          <a:p>
            <a:fld id="{DD5A8B94-6AEE-41DA-9170-91CC8E5084F6}" type="slidenum">
              <a:rPr lang="en-GB" smtClean="0"/>
              <a:t>7</a:t>
            </a:fld>
            <a:endParaRPr lang="en-GB"/>
          </a:p>
        </p:txBody>
      </p:sp>
    </p:spTree>
    <p:extLst>
      <p:ext uri="{BB962C8B-B14F-4D97-AF65-F5344CB8AC3E}">
        <p14:creationId xmlns:p14="http://schemas.microsoft.com/office/powerpoint/2010/main" val="377308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for a game to be created, two main classes are required: a game state, and a forward model.</a:t>
            </a:r>
          </a:p>
          <a:p>
            <a:endParaRPr lang="en-GB" dirty="0"/>
          </a:p>
          <a:p>
            <a:r>
              <a:rPr lang="en-GB" dirty="0"/>
              <a:t>The game state is a container class, made up of game components, and any other variables that can be used to speed up execution. A game state describes a moment in time, and defines component access methods and, optionally, a scoring function to be used by the AI players. A game state can be </a:t>
            </a:r>
            <a:r>
              <a:rPr lang="en-GB" i="1" dirty="0"/>
              <a:t>copied</a:t>
            </a:r>
            <a:r>
              <a:rPr lang="en-GB" i="0" dirty="0"/>
              <a:t>, and AI players receive such a copy, reduced to only include the information they can actually observe at the time.</a:t>
            </a:r>
          </a:p>
          <a:p>
            <a:endParaRPr lang="en-GB" i="0" dirty="0"/>
          </a:p>
          <a:p>
            <a:r>
              <a:rPr lang="en-GB" i="0" dirty="0"/>
              <a:t>The forward model contains the logic of the game, including all of the rules that modify a given game state. It sets up the initial state of the game, decides which actions are available for the players, applies player actions and game rules to advance the game state and checks any end of game conditions. The forward model is available to AI players for game simulations.</a:t>
            </a:r>
            <a:endParaRPr lang="en-GB" dirty="0"/>
          </a:p>
        </p:txBody>
      </p:sp>
      <p:sp>
        <p:nvSpPr>
          <p:cNvPr id="4" name="Slide Number Placeholder 3"/>
          <p:cNvSpPr>
            <a:spLocks noGrp="1"/>
          </p:cNvSpPr>
          <p:nvPr>
            <p:ph type="sldNum" sz="quarter" idx="5"/>
          </p:nvPr>
        </p:nvSpPr>
        <p:spPr/>
        <p:txBody>
          <a:bodyPr/>
          <a:lstStyle/>
          <a:p>
            <a:fld id="{DD5A8B94-6AEE-41DA-9170-91CC8E5084F6}" type="slidenum">
              <a:rPr lang="en-GB" smtClean="0"/>
              <a:t>8</a:t>
            </a:fld>
            <a:endParaRPr lang="en-GB"/>
          </a:p>
        </p:txBody>
      </p:sp>
    </p:spTree>
    <p:extLst>
      <p:ext uri="{BB962C8B-B14F-4D97-AF65-F5344CB8AC3E}">
        <p14:creationId xmlns:p14="http://schemas.microsoft.com/office/powerpoint/2010/main" val="370195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games currently implanted in the framework – starting from very simple instances, such as Tic Tac Toe and Dots &amp; Boxes, to more complex games like Pandemic and Colt Express. We also have several games currently in progress, including Descent, Carcassonne, and Settlers of </a:t>
            </a:r>
            <a:r>
              <a:rPr lang="en-GB" dirty="0" err="1"/>
              <a:t>Catan</a:t>
            </a:r>
            <a:r>
              <a:rPr lang="en-GB" dirty="0"/>
              <a:t>, the last of which should be ready very soon.</a:t>
            </a:r>
          </a:p>
        </p:txBody>
      </p:sp>
      <p:sp>
        <p:nvSpPr>
          <p:cNvPr id="4" name="Slide Number Placeholder 3"/>
          <p:cNvSpPr>
            <a:spLocks noGrp="1"/>
          </p:cNvSpPr>
          <p:nvPr>
            <p:ph type="sldNum" sz="quarter" idx="5"/>
          </p:nvPr>
        </p:nvSpPr>
        <p:spPr/>
        <p:txBody>
          <a:bodyPr/>
          <a:lstStyle/>
          <a:p>
            <a:fld id="{DD5A8B94-6AEE-41DA-9170-91CC8E5084F6}" type="slidenum">
              <a:rPr lang="en-GB" smtClean="0"/>
              <a:t>9</a:t>
            </a:fld>
            <a:endParaRPr lang="en-GB"/>
          </a:p>
        </p:txBody>
      </p:sp>
    </p:spTree>
    <p:extLst>
      <p:ext uri="{BB962C8B-B14F-4D97-AF65-F5344CB8AC3E}">
        <p14:creationId xmlns:p14="http://schemas.microsoft.com/office/powerpoint/2010/main" val="164962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27EA-0041-42C5-9FBE-501FF9F83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A875C2-F8B1-488E-A8B5-EBD7D50F8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2F3D0A-1920-45BE-806B-9CA317E898C2}"/>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5" name="Footer Placeholder 4">
            <a:extLst>
              <a:ext uri="{FF2B5EF4-FFF2-40B4-BE49-F238E27FC236}">
                <a16:creationId xmlns:a16="http://schemas.microsoft.com/office/drawing/2014/main" id="{66C29B59-EAB2-4123-AD51-9B428FD459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572582-58D3-4A6F-93D3-4379D9B9D2FF}"/>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54827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C5BB-FDCC-4642-AEF2-D312DF5AF8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D9FEB2-727A-4947-98A1-22CAE4EB15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25B7F1-B975-481F-A7C5-FAAD3639C9CC}"/>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5" name="Footer Placeholder 4">
            <a:extLst>
              <a:ext uri="{FF2B5EF4-FFF2-40B4-BE49-F238E27FC236}">
                <a16:creationId xmlns:a16="http://schemas.microsoft.com/office/drawing/2014/main" id="{35F9CAD7-6CA8-4734-BC06-0E81B94F6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41D6CB-B2C6-43C3-964C-46CD888A7B47}"/>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59640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20D20-F10D-46E4-9080-0C3249BBCC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41F247-8D08-4019-9FAF-CA663D1E4F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407139-C901-495E-990F-7F8A0A772E1C}"/>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5" name="Footer Placeholder 4">
            <a:extLst>
              <a:ext uri="{FF2B5EF4-FFF2-40B4-BE49-F238E27FC236}">
                <a16:creationId xmlns:a16="http://schemas.microsoft.com/office/drawing/2014/main" id="{B22DDD86-404B-4564-9B2B-76935E9774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24873B-BA3A-48A4-8F91-2160B46DD3A1}"/>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117149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1F5B-C63F-44FA-9848-1561A87078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4B0142-7611-47F9-B67B-5FEF425C7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F09E74-A6D5-4A9A-A337-97F0F1A923E7}"/>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5" name="Footer Placeholder 4">
            <a:extLst>
              <a:ext uri="{FF2B5EF4-FFF2-40B4-BE49-F238E27FC236}">
                <a16:creationId xmlns:a16="http://schemas.microsoft.com/office/drawing/2014/main" id="{D3C14350-E116-49B0-8CBF-421C9EE83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E2AAA-26FA-4B43-BFE8-88770468CCC7}"/>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387897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227D-3AE7-4381-B8DD-D1E657C83D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9A97EC-27DD-4ED2-A141-AB052BA56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3D6775-7B34-4CEC-AE3F-0084D26C5449}"/>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5" name="Footer Placeholder 4">
            <a:extLst>
              <a:ext uri="{FF2B5EF4-FFF2-40B4-BE49-F238E27FC236}">
                <a16:creationId xmlns:a16="http://schemas.microsoft.com/office/drawing/2014/main" id="{64BAE156-4B65-4C17-BEDE-F0E5BE4E7F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0C395C-9551-466F-BF36-BAFC061249AA}"/>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351061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B389-C650-497F-8573-6841843FB8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65653F-CED4-4EBE-AD99-41A8427D2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B8677D-FF89-4597-9803-0100AD1437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47200B-E997-4D7A-819A-4E6F014E032E}"/>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6" name="Footer Placeholder 5">
            <a:extLst>
              <a:ext uri="{FF2B5EF4-FFF2-40B4-BE49-F238E27FC236}">
                <a16:creationId xmlns:a16="http://schemas.microsoft.com/office/drawing/2014/main" id="{A0322A19-AE1F-4660-B5E8-558038014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73AA9-AEB2-4638-9025-2F6208711DF3}"/>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61071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8F83-2C99-491F-BD61-182D2EACA5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66F65E-C098-4368-AD47-38C154A91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9DE164-63A9-4277-8C50-9FB271CBBA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1296B4-92FC-46CD-B53C-6CE84BAAF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8C47D-3658-4E80-B7C4-91D3923AF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D1C2D4-8D9E-486D-810D-EBF11BD1DEA6}"/>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8" name="Footer Placeholder 7">
            <a:extLst>
              <a:ext uri="{FF2B5EF4-FFF2-40B4-BE49-F238E27FC236}">
                <a16:creationId xmlns:a16="http://schemas.microsoft.com/office/drawing/2014/main" id="{6BD5A182-83A2-4EF7-9666-93CDB92962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6B49AC-923F-45B8-9B5E-27F424682A29}"/>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192188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2158-EAB0-49A2-BDEE-828DBE7DDA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7048BD-41A3-4965-9A0D-2929EF8C4B4A}"/>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4" name="Footer Placeholder 3">
            <a:extLst>
              <a:ext uri="{FF2B5EF4-FFF2-40B4-BE49-F238E27FC236}">
                <a16:creationId xmlns:a16="http://schemas.microsoft.com/office/drawing/2014/main" id="{AC0737C4-6DD1-4E30-A1E2-A737B66BEA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5CACED-4A85-431C-926D-427AB2065144}"/>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268247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20C9F-90BB-443C-8B99-8319BE126D3C}"/>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3" name="Footer Placeholder 2">
            <a:extLst>
              <a:ext uri="{FF2B5EF4-FFF2-40B4-BE49-F238E27FC236}">
                <a16:creationId xmlns:a16="http://schemas.microsoft.com/office/drawing/2014/main" id="{F49E7763-1647-4D0C-B77D-4ADD7002A8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A88C71-75ED-49AE-A33E-6AA08B1089D6}"/>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385605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25EA-08F3-4336-9079-BB3EC928D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CB113F-710E-4AE2-9C58-C73991323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A96F50-71AB-4DD6-88F9-E9D9CF0C6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8E8C5-3F1B-464A-B10A-205463A5A182}"/>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6" name="Footer Placeholder 5">
            <a:extLst>
              <a:ext uri="{FF2B5EF4-FFF2-40B4-BE49-F238E27FC236}">
                <a16:creationId xmlns:a16="http://schemas.microsoft.com/office/drawing/2014/main" id="{8F467552-1AD6-4E92-B3C4-83012509E1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9B0EC7-C3F1-4830-9ECB-683A5FD18263}"/>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194898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3988F-48C1-4DAC-8A9B-4ACAEAA2A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DEC42D-7A96-47A1-B618-458CD306DB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70DC88-D0C5-43C8-B12E-7F2E4BB77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DCB78-4D05-4EF7-9D81-8697D738F8C8}"/>
              </a:ext>
            </a:extLst>
          </p:cNvPr>
          <p:cNvSpPr>
            <a:spLocks noGrp="1"/>
          </p:cNvSpPr>
          <p:nvPr>
            <p:ph type="dt" sz="half" idx="10"/>
          </p:nvPr>
        </p:nvSpPr>
        <p:spPr/>
        <p:txBody>
          <a:bodyPr/>
          <a:lstStyle/>
          <a:p>
            <a:fld id="{B2994DE1-CFC5-418D-872B-44FA7405DA56}" type="datetimeFigureOut">
              <a:rPr lang="en-GB" smtClean="0"/>
              <a:t>14/10/2020</a:t>
            </a:fld>
            <a:endParaRPr lang="en-GB"/>
          </a:p>
        </p:txBody>
      </p:sp>
      <p:sp>
        <p:nvSpPr>
          <p:cNvPr id="6" name="Footer Placeholder 5">
            <a:extLst>
              <a:ext uri="{FF2B5EF4-FFF2-40B4-BE49-F238E27FC236}">
                <a16:creationId xmlns:a16="http://schemas.microsoft.com/office/drawing/2014/main" id="{BA58B80F-34E5-4EAC-9F96-F32B149BCB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F5604F-1873-46F0-8FAA-75B9D03B1063}"/>
              </a:ext>
            </a:extLst>
          </p:cNvPr>
          <p:cNvSpPr>
            <a:spLocks noGrp="1"/>
          </p:cNvSpPr>
          <p:nvPr>
            <p:ph type="sldNum" sz="quarter" idx="12"/>
          </p:nvPr>
        </p:nvSpPr>
        <p:spPr/>
        <p:txBody>
          <a:bodyPr/>
          <a:lstStyle/>
          <a:p>
            <a:fld id="{57817766-2D9F-4A36-ADF2-B615D5CF9E9C}" type="slidenum">
              <a:rPr lang="en-GB" smtClean="0"/>
              <a:t>‹#›</a:t>
            </a:fld>
            <a:endParaRPr lang="en-GB"/>
          </a:p>
        </p:txBody>
      </p:sp>
    </p:spTree>
    <p:extLst>
      <p:ext uri="{BB962C8B-B14F-4D97-AF65-F5344CB8AC3E}">
        <p14:creationId xmlns:p14="http://schemas.microsoft.com/office/powerpoint/2010/main" val="5809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6C3D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AB3CF9-B6E7-4F0B-80FB-1CBB1BEDBF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AD9EA0-55B4-47C2-8A12-E896955AD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9ABEDB-BF70-4979-B320-A944184E63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94DE1-CFC5-418D-872B-44FA7405DA56}" type="datetimeFigureOut">
              <a:rPr lang="en-GB" smtClean="0"/>
              <a:t>14/10/2020</a:t>
            </a:fld>
            <a:endParaRPr lang="en-GB"/>
          </a:p>
        </p:txBody>
      </p:sp>
      <p:sp>
        <p:nvSpPr>
          <p:cNvPr id="5" name="Footer Placeholder 4">
            <a:extLst>
              <a:ext uri="{FF2B5EF4-FFF2-40B4-BE49-F238E27FC236}">
                <a16:creationId xmlns:a16="http://schemas.microsoft.com/office/drawing/2014/main" id="{96807E0B-9044-4EEC-8062-BC222A92A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EBA142-A49A-46E3-A5AD-2F5B4BE5D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17766-2D9F-4A36-ADF2-B615D5CF9E9C}" type="slidenum">
              <a:rPr lang="en-GB" smtClean="0"/>
              <a:t>‹#›</a:t>
            </a:fld>
            <a:endParaRPr lang="en-GB"/>
          </a:p>
        </p:txBody>
      </p:sp>
    </p:spTree>
    <p:extLst>
      <p:ext uri="{BB962C8B-B14F-4D97-AF65-F5344CB8AC3E}">
        <p14:creationId xmlns:p14="http://schemas.microsoft.com/office/powerpoint/2010/main" val="2112438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notesSlide" Target="../notesSlides/notesSlide9.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5EF079A-E1C6-4B2D-B42A-72563C17D22A}"/>
              </a:ext>
            </a:extLst>
          </p:cNvPr>
          <p:cNvSpPr/>
          <p:nvPr/>
        </p:nvSpPr>
        <p:spPr>
          <a:xfrm>
            <a:off x="-2540" y="0"/>
            <a:ext cx="12192000" cy="6858000"/>
          </a:xfrm>
          <a:prstGeom prst="rect">
            <a:avLst/>
          </a:prstGeom>
          <a:solidFill>
            <a:srgbClr val="B6C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1109980" y="4252089"/>
            <a:ext cx="9966960" cy="1560320"/>
          </a:xfrm>
        </p:spPr>
        <p:txBody>
          <a:bodyPr>
            <a:normAutofit/>
          </a:bodyPr>
          <a:lstStyle/>
          <a:p>
            <a:r>
              <a:rPr lang="en-GB" sz="4900" b="1" dirty="0">
                <a:solidFill>
                  <a:schemeClr val="accent1"/>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&lt; TAG /&gt;</a:t>
            </a:r>
            <a:br>
              <a:rPr lang="en-GB" sz="4900" dirty="0">
                <a:solidFill>
                  <a:schemeClr val="accent1"/>
                </a:solidFill>
              </a:rPr>
            </a:br>
            <a:r>
              <a:rPr lang="en-GB" sz="4900" dirty="0">
                <a:solidFill>
                  <a:schemeClr val="accent1"/>
                </a:solidFill>
                <a:latin typeface="Immortal" panose="02000400000000000000" pitchFamily="2" charset="0"/>
              </a:rPr>
              <a:t>A Tabletop Games Framework</a:t>
            </a:r>
          </a:p>
        </p:txBody>
      </p:sp>
      <p:sp>
        <p:nvSpPr>
          <p:cNvPr id="3" name="Subtitle 2">
            <a:extLst>
              <a:ext uri="{FF2B5EF4-FFF2-40B4-BE49-F238E27FC236}">
                <a16:creationId xmlns:a16="http://schemas.microsoft.com/office/drawing/2014/main" id="{688EF031-C9C1-43A4-8C37-0F3A4CA8A660}"/>
              </a:ext>
            </a:extLst>
          </p:cNvPr>
          <p:cNvSpPr>
            <a:spLocks noGrp="1"/>
          </p:cNvSpPr>
          <p:nvPr>
            <p:ph type="subTitle" idx="1"/>
          </p:nvPr>
        </p:nvSpPr>
        <p:spPr>
          <a:xfrm>
            <a:off x="1709530" y="5774222"/>
            <a:ext cx="8767860" cy="440822"/>
          </a:xfrm>
        </p:spPr>
        <p:txBody>
          <a:bodyPr>
            <a:normAutofit/>
          </a:bodyPr>
          <a:lstStyle/>
          <a:p>
            <a:r>
              <a:rPr lang="en-GB" sz="1700" b="1" dirty="0">
                <a:solidFill>
                  <a:schemeClr val="accent6"/>
                </a:solidFill>
                <a:latin typeface="High Tower Text" panose="02040502050506030303" pitchFamily="18" charset="0"/>
              </a:rPr>
              <a:t>Raluca D. Gaina</a:t>
            </a:r>
            <a:r>
              <a:rPr lang="en-GB" sz="1700" dirty="0">
                <a:solidFill>
                  <a:srgbClr val="504567"/>
                </a:solidFill>
                <a:latin typeface="High Tower Text" panose="02040502050506030303" pitchFamily="18" charset="0"/>
              </a:rPr>
              <a:t>, Martin </a:t>
            </a:r>
            <a:r>
              <a:rPr lang="en-GB" sz="1700" dirty="0" err="1">
                <a:solidFill>
                  <a:srgbClr val="504567"/>
                </a:solidFill>
                <a:latin typeface="High Tower Text" panose="02040502050506030303" pitchFamily="18" charset="0"/>
              </a:rPr>
              <a:t>Balla</a:t>
            </a:r>
            <a:r>
              <a:rPr lang="en-GB" sz="1700" dirty="0">
                <a:solidFill>
                  <a:srgbClr val="504567"/>
                </a:solidFill>
                <a:latin typeface="High Tower Text" panose="02040502050506030303" pitchFamily="18" charset="0"/>
              </a:rPr>
              <a:t>, Alexander </a:t>
            </a:r>
            <a:r>
              <a:rPr lang="en-GB" sz="1700" dirty="0" err="1">
                <a:solidFill>
                  <a:srgbClr val="504567"/>
                </a:solidFill>
                <a:latin typeface="High Tower Text" panose="02040502050506030303" pitchFamily="18" charset="0"/>
              </a:rPr>
              <a:t>Dockhorn</a:t>
            </a:r>
            <a:r>
              <a:rPr lang="en-GB" sz="1700" dirty="0">
                <a:solidFill>
                  <a:srgbClr val="504567"/>
                </a:solidFill>
                <a:latin typeface="High Tower Text" panose="02040502050506030303" pitchFamily="18" charset="0"/>
              </a:rPr>
              <a:t>, Raul </a:t>
            </a:r>
            <a:r>
              <a:rPr lang="en-GB" sz="1700" dirty="0" err="1">
                <a:solidFill>
                  <a:srgbClr val="504567"/>
                </a:solidFill>
                <a:latin typeface="High Tower Text" panose="02040502050506030303" pitchFamily="18" charset="0"/>
              </a:rPr>
              <a:t>Montoliu</a:t>
            </a:r>
            <a:r>
              <a:rPr lang="en-GB" sz="1700" dirty="0">
                <a:solidFill>
                  <a:srgbClr val="504567"/>
                </a:solidFill>
                <a:latin typeface="High Tower Text" panose="02040502050506030303" pitchFamily="18" charset="0"/>
              </a:rPr>
              <a:t>, Diego Perez-</a:t>
            </a:r>
            <a:r>
              <a:rPr lang="en-GB" sz="1700" dirty="0" err="1">
                <a:solidFill>
                  <a:srgbClr val="504567"/>
                </a:solidFill>
                <a:latin typeface="High Tower Text" panose="02040502050506030303" pitchFamily="18" charset="0"/>
              </a:rPr>
              <a:t>Liebana</a:t>
            </a:r>
            <a:endParaRPr lang="en-GB" sz="1700" dirty="0">
              <a:solidFill>
                <a:srgbClr val="504567"/>
              </a:solidFill>
              <a:latin typeface="High Tower Text" panose="02040502050506030303" pitchFamily="18" charset="0"/>
            </a:endParaRPr>
          </a:p>
        </p:txBody>
      </p:sp>
      <p:pic>
        <p:nvPicPr>
          <p:cNvPr id="24" name="Picture 23">
            <a:extLst>
              <a:ext uri="{FF2B5EF4-FFF2-40B4-BE49-F238E27FC236}">
                <a16:creationId xmlns:a16="http://schemas.microsoft.com/office/drawing/2014/main" id="{EE14CF40-1223-4170-B78D-D08D961ED396}"/>
              </a:ext>
            </a:extLst>
          </p:cNvPr>
          <p:cNvPicPr>
            <a:picLocks noChangeAspect="1"/>
          </p:cNvPicPr>
          <p:nvPr/>
        </p:nvPicPr>
        <p:blipFill rotWithShape="1">
          <a:blip r:embed="rId3"/>
          <a:srcRect t="8708" r="1" b="32782"/>
          <a:stretch/>
        </p:blipFill>
        <p:spPr>
          <a:xfrm>
            <a:off x="243841" y="256540"/>
            <a:ext cx="11704319" cy="3852146"/>
          </a:xfrm>
          <a:prstGeom prst="rect">
            <a:avLst/>
          </a:prstGeom>
        </p:spPr>
      </p:pic>
      <p:pic>
        <p:nvPicPr>
          <p:cNvPr id="25" name="Picture 24" descr="Logo&#10;&#10;Description automatically generated">
            <a:extLst>
              <a:ext uri="{FF2B5EF4-FFF2-40B4-BE49-F238E27FC236}">
                <a16:creationId xmlns:a16="http://schemas.microsoft.com/office/drawing/2014/main" id="{C926CE4D-C608-478C-ACD8-0B1090033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0753" y="5529530"/>
            <a:ext cx="1117285" cy="1117285"/>
          </a:xfrm>
          <a:prstGeom prst="rect">
            <a:avLst/>
          </a:prstGeom>
        </p:spPr>
      </p:pic>
      <p:sp>
        <p:nvSpPr>
          <p:cNvPr id="4" name="Rectangle 3">
            <a:extLst>
              <a:ext uri="{FF2B5EF4-FFF2-40B4-BE49-F238E27FC236}">
                <a16:creationId xmlns:a16="http://schemas.microsoft.com/office/drawing/2014/main" id="{48B421A2-F544-4972-80B2-C736DEFEE98F}"/>
              </a:ext>
            </a:extLst>
          </p:cNvPr>
          <p:cNvSpPr/>
          <p:nvPr/>
        </p:nvSpPr>
        <p:spPr>
          <a:xfrm>
            <a:off x="238760" y="5862483"/>
            <a:ext cx="978153" cy="830997"/>
          </a:xfrm>
          <a:prstGeom prst="rect">
            <a:avLst/>
          </a:prstGeom>
        </p:spPr>
        <p:txBody>
          <a:bodyPr wrap="none">
            <a:spAutoFit/>
          </a:bodyPr>
          <a:lstStyle/>
          <a:p>
            <a:pPr algn="ctr"/>
            <a:r>
              <a:rPr lang="en-GB" sz="2400" dirty="0">
                <a:solidFill>
                  <a:srgbClr val="24292E"/>
                </a:solidFill>
                <a:latin typeface="Lucida Sans Unicode" panose="020B0602030504020204" pitchFamily="34" charset="0"/>
                <a:cs typeface="Lucida Sans Unicode" panose="020B0602030504020204" pitchFamily="34" charset="0"/>
              </a:rPr>
              <a:t>EXAG</a:t>
            </a:r>
          </a:p>
          <a:p>
            <a:pPr algn="ctr"/>
            <a:r>
              <a:rPr lang="en-GB" sz="2400" dirty="0">
                <a:solidFill>
                  <a:srgbClr val="24292E"/>
                </a:solidFill>
                <a:latin typeface="Lucida Sans Unicode" panose="020B0602030504020204" pitchFamily="34" charset="0"/>
                <a:cs typeface="Lucida Sans Unicode" panose="020B0602030504020204" pitchFamily="34" charset="0"/>
              </a:rPr>
              <a:t>2020</a:t>
            </a:r>
          </a:p>
        </p:txBody>
      </p:sp>
    </p:spTree>
    <p:extLst>
      <p:ext uri="{BB962C8B-B14F-4D97-AF65-F5344CB8AC3E}">
        <p14:creationId xmlns:p14="http://schemas.microsoft.com/office/powerpoint/2010/main" val="77110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TAG – players</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794252" y="1127464"/>
            <a:ext cx="10977537" cy="5264458"/>
          </a:xfrm>
          <a:prstGeom prst="rect">
            <a:avLst/>
          </a:prstGeom>
          <a:noFill/>
        </p:spPr>
        <p:txBody>
          <a:bodyPr wrap="square" rtlCol="0">
            <a:noAutofit/>
          </a:bodyPr>
          <a:lstStyle/>
          <a:p>
            <a:r>
              <a:rPr lang="en-US"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Human play</a:t>
            </a:r>
            <a:endParaRPr lang="en-US" dirty="0">
              <a:solidFill>
                <a:schemeClr val="accent5"/>
              </a:solidFill>
              <a:latin typeface="High Tower Text" panose="02040502050506030303" pitchFamily="18" charset="0"/>
            </a:endParaRPr>
          </a:p>
          <a:p>
            <a:pPr marL="285750" indent="-285750">
              <a:buFont typeface="Arial" panose="020B0604020202020204" pitchFamily="34" charset="0"/>
              <a:buChar char="•"/>
            </a:pPr>
            <a:r>
              <a:rPr lang="en-US" sz="2000" b="1" dirty="0">
                <a:solidFill>
                  <a:schemeClr val="accent6"/>
                </a:solidFill>
                <a:latin typeface="High Tower Text" panose="02040502050506030303" pitchFamily="18" charset="0"/>
              </a:rPr>
              <a:t>Console</a:t>
            </a:r>
            <a:r>
              <a:rPr lang="en-US" sz="2000" dirty="0">
                <a:latin typeface="High Tower Text" panose="02040502050506030303" pitchFamily="18" charset="0"/>
              </a:rPr>
              <a:t>: use keyboard to enter console input and read printed game states</a:t>
            </a:r>
          </a:p>
          <a:p>
            <a:pPr marL="285750" indent="-285750">
              <a:buFont typeface="Arial" panose="020B0604020202020204" pitchFamily="34" charset="0"/>
              <a:buChar char="•"/>
            </a:pPr>
            <a:r>
              <a:rPr lang="en-US" sz="2000" b="1" dirty="0">
                <a:solidFill>
                  <a:schemeClr val="accent6"/>
                </a:solidFill>
                <a:latin typeface="High Tower Text" panose="02040502050506030303" pitchFamily="18" charset="0"/>
              </a:rPr>
              <a:t>GUI</a:t>
            </a:r>
            <a:r>
              <a:rPr lang="en-US" sz="2000" dirty="0">
                <a:latin typeface="High Tower Text" panose="02040502050506030303" pitchFamily="18" charset="0"/>
              </a:rPr>
              <a:t>: use action buttons (or more complex custom interactions designed per game) to directly interact with the game and observe a visual representation of the game state</a:t>
            </a:r>
          </a:p>
          <a:p>
            <a:pPr marL="285750" indent="-285750">
              <a:buFont typeface="Arial" panose="020B0604020202020204" pitchFamily="34" charset="0"/>
              <a:buChar char="•"/>
            </a:pPr>
            <a:endParaRPr lang="en-US"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Automatic players</a:t>
            </a:r>
          </a:p>
          <a:p>
            <a:pPr marL="342900" indent="-342900">
              <a:buFont typeface="Arial" panose="020B0604020202020204" pitchFamily="34" charset="0"/>
              <a:buChar char="•"/>
            </a:pPr>
            <a:r>
              <a:rPr lang="en-GB" sz="2000" b="1" dirty="0">
                <a:solidFill>
                  <a:schemeClr val="accent6"/>
                </a:solidFill>
                <a:latin typeface="High Tower Text" panose="02040502050506030303" pitchFamily="18" charset="0"/>
              </a:rPr>
              <a:t>Random</a:t>
            </a:r>
            <a:r>
              <a:rPr lang="en-GB" sz="2000" dirty="0">
                <a:solidFill>
                  <a:schemeClr val="accent6"/>
                </a:solidFill>
                <a:latin typeface="High Tower Text" panose="02040502050506030303" pitchFamily="18" charset="0"/>
              </a:rPr>
              <a:t>:</a:t>
            </a:r>
            <a:r>
              <a:rPr lang="en-GB" sz="2000" dirty="0">
                <a:latin typeface="High Tower Text" panose="02040502050506030303" pitchFamily="18" charset="0"/>
              </a:rPr>
              <a:t> randomly chooses one of the available actions</a:t>
            </a:r>
          </a:p>
          <a:p>
            <a:pPr marL="342900" indent="-342900">
              <a:buFont typeface="Arial" panose="020B0604020202020204" pitchFamily="34" charset="0"/>
              <a:buChar char="•"/>
            </a:pPr>
            <a:r>
              <a:rPr lang="en-GB" sz="2000" b="1" dirty="0">
                <a:solidFill>
                  <a:schemeClr val="accent6"/>
                </a:solidFill>
                <a:latin typeface="High Tower Text" panose="02040502050506030303" pitchFamily="18" charset="0"/>
              </a:rPr>
              <a:t>One Step Look Ahead (OSLA): </a:t>
            </a:r>
            <a:r>
              <a:rPr lang="en-GB" sz="2000" dirty="0">
                <a:latin typeface="High Tower Text" panose="02040502050506030303" pitchFamily="18" charset="0"/>
              </a:rPr>
              <a:t>exhaustively tries all possible actions, simulating their effect with the FM, and chooses the one which leads to the game state with the highest </a:t>
            </a:r>
            <a:r>
              <a:rPr lang="en-GB" sz="2000" i="1" dirty="0">
                <a:solidFill>
                  <a:schemeClr val="accent6"/>
                </a:solidFill>
                <a:latin typeface="High Tower Text" panose="02040502050506030303" pitchFamily="18" charset="0"/>
              </a:rPr>
              <a:t>score</a:t>
            </a:r>
          </a:p>
          <a:p>
            <a:pPr marL="342900" indent="-342900">
              <a:buFont typeface="Arial" panose="020B0604020202020204" pitchFamily="34" charset="0"/>
              <a:buChar char="•"/>
            </a:pPr>
            <a:r>
              <a:rPr lang="en-GB" sz="2000" b="1" dirty="0">
                <a:solidFill>
                  <a:schemeClr val="accent6"/>
                </a:solidFill>
                <a:latin typeface="High Tower Text" panose="02040502050506030303" pitchFamily="18" charset="0"/>
              </a:rPr>
              <a:t>Rolling Horizon Evolutionary Algorithm (RHEA): </a:t>
            </a:r>
            <a:r>
              <a:rPr lang="en-GB" sz="2000" dirty="0">
                <a:latin typeface="High Tower Text" panose="02040502050506030303" pitchFamily="18" charset="0"/>
              </a:rPr>
              <a:t>evolves a sequence of actions, using the FM to simulate their effect and chooses the first action of the sequence which led to the highest </a:t>
            </a:r>
            <a:r>
              <a:rPr lang="en-GB" sz="2000" i="1" dirty="0">
                <a:solidFill>
                  <a:schemeClr val="accent6"/>
                </a:solidFill>
                <a:latin typeface="High Tower Text" panose="02040502050506030303" pitchFamily="18" charset="0"/>
              </a:rPr>
              <a:t>score</a:t>
            </a:r>
          </a:p>
          <a:p>
            <a:pPr marL="342900" indent="-342900">
              <a:buFont typeface="Arial" panose="020B0604020202020204" pitchFamily="34" charset="0"/>
              <a:buChar char="•"/>
            </a:pPr>
            <a:r>
              <a:rPr lang="en-GB" sz="2000" b="1" dirty="0">
                <a:solidFill>
                  <a:schemeClr val="accent6"/>
                </a:solidFill>
                <a:latin typeface="High Tower Text" panose="02040502050506030303" pitchFamily="18" charset="0"/>
              </a:rPr>
              <a:t>Monte Carlo Tree Search (MCTS): </a:t>
            </a:r>
            <a:r>
              <a:rPr lang="en-GB" sz="2000" dirty="0">
                <a:latin typeface="High Tower Text" panose="02040502050506030303" pitchFamily="18" charset="0"/>
              </a:rPr>
              <a:t>builds an asymmetric game tree, using the FM to simulate the effect of actions and build statistics of observed </a:t>
            </a:r>
            <a:r>
              <a:rPr lang="en-GB" sz="2000" i="1" dirty="0">
                <a:solidFill>
                  <a:schemeClr val="accent6"/>
                </a:solidFill>
                <a:latin typeface="High Tower Text" panose="02040502050506030303" pitchFamily="18" charset="0"/>
              </a:rPr>
              <a:t>scores</a:t>
            </a:r>
            <a:r>
              <a:rPr lang="en-GB" sz="2000" dirty="0">
                <a:latin typeface="High Tower Text" panose="02040502050506030303" pitchFamily="18" charset="0"/>
              </a:rPr>
              <a:t>; chooses the most visited child from the root</a:t>
            </a:r>
          </a:p>
          <a:p>
            <a:pPr marL="342900" indent="-342900">
              <a:buFont typeface="Arial" panose="020B0604020202020204" pitchFamily="34" charset="0"/>
              <a:buChar char="•"/>
            </a:pPr>
            <a:endParaRPr lang="en-GB" sz="2000" dirty="0">
              <a:latin typeface="High Tower Text" panose="02040502050506030303" pitchFamily="18" charset="0"/>
            </a:endParaRPr>
          </a:p>
          <a:p>
            <a:pPr marL="342900" indent="-342900">
              <a:buFont typeface="High Tower Text" panose="02040502050506030303" pitchFamily="18" charset="0"/>
              <a:buChar char="*"/>
            </a:pPr>
            <a:r>
              <a:rPr lang="en-GB" sz="2000" i="1" dirty="0">
                <a:solidFill>
                  <a:schemeClr val="accent6"/>
                </a:solidFill>
                <a:latin typeface="High Tower Text" panose="02040502050506030303" pitchFamily="18" charset="0"/>
              </a:rPr>
              <a:t>Game state evaluation</a:t>
            </a:r>
            <a:r>
              <a:rPr lang="en-GB" sz="2000" dirty="0">
                <a:latin typeface="High Tower Text" panose="02040502050506030303" pitchFamily="18" charset="0"/>
              </a:rPr>
              <a:t>: uses scoring functions defined in the games, but can be swapped for other heuristic functions.</a:t>
            </a: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08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AI Player Performance</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372862" y="1127464"/>
            <a:ext cx="11398928" cy="5264458"/>
          </a:xfrm>
          <a:prstGeom prst="rect">
            <a:avLst/>
          </a:prstGeom>
          <a:noFill/>
        </p:spPr>
        <p:txBody>
          <a:bodyPr wrap="square" rtlCol="0">
            <a:noAutofit/>
          </a:bodyPr>
          <a:lstStyle/>
          <a:p>
            <a:endParaRPr lang="en-GB" sz="2000" dirty="0">
              <a:latin typeface="High Tower Text" panose="02040502050506030303" pitchFamily="18" charset="0"/>
            </a:endParaRP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B942F2FA-8084-4EC7-92B3-2C3B19C1C971}"/>
              </a:ext>
            </a:extLst>
          </p:cNvPr>
          <p:cNvGraphicFramePr/>
          <p:nvPr>
            <p:extLst>
              <p:ext uri="{D42A27DB-BD31-4B8C-83A1-F6EECF244321}">
                <p14:modId xmlns:p14="http://schemas.microsoft.com/office/powerpoint/2010/main" val="3500085007"/>
              </p:ext>
            </p:extLst>
          </p:nvPr>
        </p:nvGraphicFramePr>
        <p:xfrm>
          <a:off x="972273" y="1356351"/>
          <a:ext cx="10249102" cy="4806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01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A look to the future</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794254" y="1127464"/>
            <a:ext cx="10977536" cy="5264458"/>
          </a:xfrm>
          <a:prstGeom prst="rect">
            <a:avLst/>
          </a:prstGeom>
          <a:noFill/>
        </p:spPr>
        <p:txBody>
          <a:bodyPr wrap="square" rtlCol="0" anchor="ctr">
            <a:noAutofit/>
          </a:bodyPr>
          <a:lstStyle/>
          <a:p>
            <a:pPr marL="285750" indent="-285750">
              <a:buFont typeface="Arial" panose="020B0604020202020204" pitchFamily="34" charset="0"/>
              <a:buChar char="•"/>
            </a:pPr>
            <a:r>
              <a:rPr lang="en-US" sz="2000" b="1" dirty="0">
                <a:solidFill>
                  <a:srgbClr val="504567"/>
                </a:solidFill>
                <a:latin typeface="High Tower Text" panose="02040502050506030303" pitchFamily="18" charset="0"/>
              </a:rPr>
              <a:t>Competitive, cooperative, mixed games</a:t>
            </a:r>
          </a:p>
          <a:p>
            <a:endParaRPr lang="en-US" sz="2000" b="1" dirty="0">
              <a:solidFill>
                <a:srgbClr val="504567"/>
              </a:solidFill>
              <a:latin typeface="High Tower Text" panose="02040502050506030303" pitchFamily="18" charset="0"/>
            </a:endParaRPr>
          </a:p>
          <a:p>
            <a:pPr marL="285750" indent="-285750">
              <a:buFont typeface="Arial" panose="020B0604020202020204" pitchFamily="34" charset="0"/>
              <a:buChar char="•"/>
            </a:pPr>
            <a:r>
              <a:rPr lang="en-US" sz="2000" b="1" dirty="0">
                <a:solidFill>
                  <a:srgbClr val="504567"/>
                </a:solidFill>
                <a:latin typeface="High Tower Text" panose="02040502050506030303" pitchFamily="18" charset="0"/>
              </a:rPr>
              <a:t>Hidden information, belief systems</a:t>
            </a:r>
          </a:p>
          <a:p>
            <a:endParaRPr lang="en-US" sz="2000" b="1" dirty="0">
              <a:solidFill>
                <a:srgbClr val="504567"/>
              </a:solidFill>
              <a:latin typeface="High Tower Text" panose="02040502050506030303" pitchFamily="18" charset="0"/>
            </a:endParaRPr>
          </a:p>
          <a:p>
            <a:pPr marL="285750" indent="-285750">
              <a:buFont typeface="Arial" panose="020B0604020202020204" pitchFamily="34" charset="0"/>
              <a:buChar char="•"/>
            </a:pPr>
            <a:r>
              <a:rPr lang="en-US" sz="2000" b="1" dirty="0">
                <a:solidFill>
                  <a:srgbClr val="504567"/>
                </a:solidFill>
                <a:latin typeface="High Tower Text" panose="02040502050506030303" pitchFamily="18" charset="0"/>
              </a:rPr>
              <a:t>Dynamic/changing rules</a:t>
            </a:r>
          </a:p>
          <a:p>
            <a:endParaRPr lang="en-US" sz="2000" b="1" dirty="0">
              <a:solidFill>
                <a:srgbClr val="504567"/>
              </a:solidFill>
              <a:latin typeface="High Tower Text" panose="02040502050506030303" pitchFamily="18" charset="0"/>
            </a:endParaRPr>
          </a:p>
          <a:p>
            <a:pPr marL="285750" indent="-285750">
              <a:buFont typeface="Arial" panose="020B0604020202020204" pitchFamily="34" charset="0"/>
              <a:buChar char="•"/>
            </a:pPr>
            <a:r>
              <a:rPr lang="en-US" sz="2000" b="1" dirty="0">
                <a:solidFill>
                  <a:srgbClr val="504567"/>
                </a:solidFill>
                <a:latin typeface="High Tower Text" panose="02040502050506030303" pitchFamily="18" charset="0"/>
              </a:rPr>
              <a:t>Asymmetric player roles</a:t>
            </a:r>
          </a:p>
          <a:p>
            <a:endParaRPr lang="en-US" sz="2000" b="1" dirty="0">
              <a:solidFill>
                <a:srgbClr val="504567"/>
              </a:solidFill>
              <a:latin typeface="High Tower Text" panose="02040502050506030303" pitchFamily="18" charset="0"/>
            </a:endParaRPr>
          </a:p>
          <a:p>
            <a:pPr marL="285750" indent="-285750">
              <a:buFont typeface="Arial" panose="020B0604020202020204" pitchFamily="34" charset="0"/>
              <a:buChar char="•"/>
            </a:pPr>
            <a:r>
              <a:rPr lang="en-US" sz="2000" b="1" dirty="0">
                <a:solidFill>
                  <a:srgbClr val="504567"/>
                </a:solidFill>
                <a:latin typeface="High Tower Text" panose="02040502050506030303" pitchFamily="18" charset="0"/>
              </a:rPr>
              <a:t>Role-playing, strategy, campaign games</a:t>
            </a:r>
          </a:p>
          <a:p>
            <a:endParaRPr lang="en-GB" sz="2000" b="1" dirty="0">
              <a:solidFill>
                <a:srgbClr val="504567"/>
              </a:solidFill>
              <a:latin typeface="High Tower Text" panose="02040502050506030303" pitchFamily="18" charset="0"/>
            </a:endParaRPr>
          </a:p>
          <a:p>
            <a:pPr marL="285750" indent="-285750">
              <a:buFont typeface="Arial" panose="020B0604020202020204" pitchFamily="34" charset="0"/>
              <a:buChar char="•"/>
            </a:pPr>
            <a:r>
              <a:rPr lang="en-GB" sz="2000" b="1" dirty="0">
                <a:solidFill>
                  <a:srgbClr val="504567"/>
                </a:solidFill>
                <a:latin typeface="High Tower Text" panose="02040502050506030303" pitchFamily="18" charset="0"/>
              </a:rPr>
              <a:t>Parameter optimisation</a:t>
            </a:r>
          </a:p>
          <a:p>
            <a:endParaRPr lang="en-GB" sz="2000" b="1" dirty="0">
              <a:solidFill>
                <a:srgbClr val="504567"/>
              </a:solidFill>
              <a:latin typeface="High Tower Text" panose="02040502050506030303" pitchFamily="18" charset="0"/>
            </a:endParaRPr>
          </a:p>
          <a:p>
            <a:pPr marL="285750" indent="-285750">
              <a:buFont typeface="Arial" panose="020B0604020202020204" pitchFamily="34" charset="0"/>
              <a:buChar char="•"/>
            </a:pPr>
            <a:r>
              <a:rPr lang="en-GB" sz="2000" b="1" dirty="0">
                <a:solidFill>
                  <a:srgbClr val="504567"/>
                </a:solidFill>
                <a:latin typeface="High Tower Text" panose="02040502050506030303" pitchFamily="18" charset="0"/>
              </a:rPr>
              <a:t>Observation diversity: object-based, vector, feature-based</a:t>
            </a:r>
          </a:p>
          <a:p>
            <a:pPr marL="285750" indent="-285750">
              <a:buFont typeface="Arial" panose="020B0604020202020204" pitchFamily="34" charset="0"/>
              <a:buChar char="•"/>
            </a:pPr>
            <a:endParaRPr lang="en-US" sz="2000" b="1" dirty="0">
              <a:solidFill>
                <a:srgbClr val="504567"/>
              </a:solidFill>
              <a:latin typeface="High Tower Text" panose="02040502050506030303" pitchFamily="18" charset="0"/>
            </a:endParaRP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pic>
        <p:nvPicPr>
          <p:cNvPr id="7170" name="Picture 2" descr="Gender Representation in Tabletop Role-Playing Games: A Personal Memoir –  FemHype">
            <a:extLst>
              <a:ext uri="{FF2B5EF4-FFF2-40B4-BE49-F238E27FC236}">
                <a16:creationId xmlns:a16="http://schemas.microsoft.com/office/drawing/2014/main" id="{EB8CAD0A-4579-43C2-8BD7-9CF92DA26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737" y="2186557"/>
            <a:ext cx="4272009" cy="24848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5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Takeaways</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794252" y="1127464"/>
            <a:ext cx="10977537" cy="5264458"/>
          </a:xfrm>
          <a:prstGeom prst="rect">
            <a:avLst/>
          </a:prstGeom>
          <a:noFill/>
        </p:spPr>
        <p:txBody>
          <a:bodyPr wrap="square" rtlCol="0" anchor="ctr">
            <a:noAutofit/>
          </a:bodyPr>
          <a:lstStyle/>
          <a:p>
            <a:r>
              <a:rPr lang="en-US"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      Tabletop games</a:t>
            </a:r>
            <a:endParaRPr lang="en-US" sz="20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endParaRPr>
          </a:p>
          <a:p>
            <a:pPr marL="285750" indent="-285750">
              <a:buFont typeface="Arial" panose="020B0604020202020204" pitchFamily="34" charset="0"/>
              <a:buChar char="•"/>
            </a:pPr>
            <a:r>
              <a:rPr lang="en-US" sz="2000" b="1" dirty="0">
                <a:solidFill>
                  <a:srgbClr val="504567"/>
                </a:solidFill>
                <a:latin typeface="High Tower Text" panose="02040502050506030303" pitchFamily="18" charset="0"/>
              </a:rPr>
              <a:t>Exciting opportunities for research</a:t>
            </a:r>
          </a:p>
          <a:p>
            <a:pPr marL="285750" indent="-285750">
              <a:buFont typeface="Arial" panose="020B0604020202020204" pitchFamily="34" charset="0"/>
              <a:buChar char="•"/>
            </a:pPr>
            <a:endParaRPr lang="en-US" sz="2000" b="1" dirty="0">
              <a:solidFill>
                <a:srgbClr val="504567"/>
              </a:solidFill>
              <a:latin typeface="High Tower Text" panose="02040502050506030303" pitchFamily="18" charset="0"/>
            </a:endParaRPr>
          </a:p>
          <a:p>
            <a:endParaRPr lang="en-US" sz="2000" b="1" dirty="0">
              <a:solidFill>
                <a:srgbClr val="504567"/>
              </a:solidFill>
              <a:latin typeface="High Tower Text" panose="02040502050506030303" pitchFamily="18" charset="0"/>
            </a:endParaRPr>
          </a:p>
          <a:p>
            <a:endParaRPr lang="en-US" sz="2000" b="1" dirty="0">
              <a:solidFill>
                <a:srgbClr val="504567"/>
              </a:solidFill>
              <a:latin typeface="High Tower Text" panose="02040502050506030303" pitchFamily="18" charset="0"/>
            </a:endParaRPr>
          </a:p>
          <a:p>
            <a:r>
              <a:rPr lang="en-US"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      TAG: Java framework for tabletop games</a:t>
            </a:r>
          </a:p>
          <a:p>
            <a:pPr marL="285750" indent="-285750">
              <a:buFont typeface="Arial" panose="020B0604020202020204" pitchFamily="34" charset="0"/>
              <a:buChar char="•"/>
            </a:pPr>
            <a:r>
              <a:rPr lang="en-US" sz="2000" b="1" dirty="0">
                <a:solidFill>
                  <a:srgbClr val="504567"/>
                </a:solidFill>
                <a:latin typeface="High Tower Text" panose="02040502050506030303" pitchFamily="18" charset="0"/>
              </a:rPr>
              <a:t>Providing common API for implementing both games and AI players</a:t>
            </a:r>
          </a:p>
          <a:p>
            <a:endParaRPr lang="en-US" sz="2000" b="1" dirty="0">
              <a:solidFill>
                <a:srgbClr val="504567"/>
              </a:solidFill>
              <a:latin typeface="High Tower Text" panose="02040502050506030303" pitchFamily="18" charset="0"/>
            </a:endParaRPr>
          </a:p>
          <a:p>
            <a:endParaRPr lang="en-US" sz="2000" b="1" dirty="0">
              <a:solidFill>
                <a:srgbClr val="504567"/>
              </a:solidFill>
              <a:latin typeface="High Tower Text" panose="02040502050506030303" pitchFamily="18" charset="0"/>
            </a:endParaRPr>
          </a:p>
          <a:p>
            <a:endParaRPr lang="en-US" sz="2000" b="1" dirty="0">
              <a:solidFill>
                <a:srgbClr val="504567"/>
              </a:solidFill>
              <a:latin typeface="High Tower Text" panose="02040502050506030303" pitchFamily="18" charset="0"/>
            </a:endParaRPr>
          </a:p>
          <a:p>
            <a:r>
              <a:rPr lang="en-US"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      Open-source framework</a:t>
            </a:r>
          </a:p>
          <a:p>
            <a:pPr marL="285750" indent="-285750">
              <a:buFont typeface="Arial" panose="020B0604020202020204" pitchFamily="34" charset="0"/>
              <a:buChar char="•"/>
            </a:pPr>
            <a:r>
              <a:rPr lang="en-US" sz="2000" b="1" dirty="0">
                <a:solidFill>
                  <a:srgbClr val="504567"/>
                </a:solidFill>
                <a:latin typeface="High Tower Text" panose="02040502050506030303" pitchFamily="18" charset="0"/>
              </a:rPr>
              <a:t>https://github.com/GAIGResearch/TabletopGames</a:t>
            </a:r>
            <a:endParaRPr lang="en-GB" sz="2000" dirty="0">
              <a:latin typeface="High Tower Text" panose="02040502050506030303" pitchFamily="18" charset="0"/>
            </a:endParaRP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pic>
        <p:nvPicPr>
          <p:cNvPr id="4" name="Graphic 3" descr="World">
            <a:extLst>
              <a:ext uri="{FF2B5EF4-FFF2-40B4-BE49-F238E27FC236}">
                <a16:creationId xmlns:a16="http://schemas.microsoft.com/office/drawing/2014/main" id="{B4F61EE6-1C9D-4DB8-810F-0980D89EF3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9663" y="4873216"/>
            <a:ext cx="661686" cy="661686"/>
          </a:xfrm>
          <a:prstGeom prst="rect">
            <a:avLst/>
          </a:prstGeom>
        </p:spPr>
      </p:pic>
      <p:pic>
        <p:nvPicPr>
          <p:cNvPr id="6" name="Graphic 5" descr="Web design">
            <a:extLst>
              <a:ext uri="{FF2B5EF4-FFF2-40B4-BE49-F238E27FC236}">
                <a16:creationId xmlns:a16="http://schemas.microsoft.com/office/drawing/2014/main" id="{122FCF02-F653-4DE1-A407-50B44AEC74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663" y="3224514"/>
            <a:ext cx="661686" cy="661686"/>
          </a:xfrm>
          <a:prstGeom prst="rect">
            <a:avLst/>
          </a:prstGeom>
        </p:spPr>
      </p:pic>
      <p:pic>
        <p:nvPicPr>
          <p:cNvPr id="10" name="Graphic 9" descr="Dice">
            <a:extLst>
              <a:ext uri="{FF2B5EF4-FFF2-40B4-BE49-F238E27FC236}">
                <a16:creationId xmlns:a16="http://schemas.microsoft.com/office/drawing/2014/main" id="{B957BEAD-B82B-4EDB-AB10-D4B1FD4C58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9663" y="1577855"/>
            <a:ext cx="661686" cy="661686"/>
          </a:xfrm>
          <a:prstGeom prst="rect">
            <a:avLst/>
          </a:prstGeom>
        </p:spPr>
      </p:pic>
    </p:spTree>
    <p:extLst>
      <p:ext uri="{BB962C8B-B14F-4D97-AF65-F5344CB8AC3E}">
        <p14:creationId xmlns:p14="http://schemas.microsoft.com/office/powerpoint/2010/main" val="3240149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4530F4F-341D-4F27-B594-844B8FA41BA5}"/>
              </a:ext>
            </a:extLst>
          </p:cNvPr>
          <p:cNvSpPr/>
          <p:nvPr/>
        </p:nvSpPr>
        <p:spPr>
          <a:xfrm>
            <a:off x="0" y="0"/>
            <a:ext cx="12192000" cy="6858000"/>
          </a:xfrm>
          <a:prstGeom prst="rect">
            <a:avLst/>
          </a:prstGeom>
          <a:solidFill>
            <a:srgbClr val="B6C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1109980" y="309635"/>
            <a:ext cx="9966960" cy="1560320"/>
          </a:xfrm>
        </p:spPr>
        <p:txBody>
          <a:bodyPr>
            <a:normAutofit/>
          </a:bodyPr>
          <a:lstStyle/>
          <a:p>
            <a:r>
              <a:rPr lang="en-GB" sz="49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&lt; TAG /&gt;</a:t>
            </a:r>
            <a:br>
              <a:rPr lang="en-GB" sz="4900" dirty="0">
                <a:solidFill>
                  <a:schemeClr val="accent5"/>
                </a:solidFill>
              </a:rPr>
            </a:br>
            <a:r>
              <a:rPr lang="en-GB" sz="4900" dirty="0">
                <a:solidFill>
                  <a:schemeClr val="accent5"/>
                </a:solidFill>
                <a:latin typeface="Immortal" panose="02000400000000000000" pitchFamily="2" charset="0"/>
              </a:rPr>
              <a:t>A Tabletop Games Framework</a:t>
            </a:r>
          </a:p>
        </p:txBody>
      </p:sp>
      <p:sp>
        <p:nvSpPr>
          <p:cNvPr id="3" name="Subtitle 2">
            <a:extLst>
              <a:ext uri="{FF2B5EF4-FFF2-40B4-BE49-F238E27FC236}">
                <a16:creationId xmlns:a16="http://schemas.microsoft.com/office/drawing/2014/main" id="{688EF031-C9C1-43A4-8C37-0F3A4CA8A660}"/>
              </a:ext>
            </a:extLst>
          </p:cNvPr>
          <p:cNvSpPr>
            <a:spLocks noGrp="1"/>
          </p:cNvSpPr>
          <p:nvPr>
            <p:ph type="subTitle" idx="1"/>
          </p:nvPr>
        </p:nvSpPr>
        <p:spPr>
          <a:xfrm>
            <a:off x="1709530" y="1831768"/>
            <a:ext cx="8767860" cy="440822"/>
          </a:xfrm>
        </p:spPr>
        <p:txBody>
          <a:bodyPr>
            <a:normAutofit/>
          </a:bodyPr>
          <a:lstStyle/>
          <a:p>
            <a:r>
              <a:rPr lang="en-GB" sz="1700" dirty="0">
                <a:solidFill>
                  <a:srgbClr val="504567"/>
                </a:solidFill>
                <a:latin typeface="High Tower Text" panose="02040502050506030303" pitchFamily="18" charset="0"/>
              </a:rPr>
              <a:t>Raluca D. Gaina, Martin </a:t>
            </a:r>
            <a:r>
              <a:rPr lang="en-GB" sz="1700" dirty="0" err="1">
                <a:solidFill>
                  <a:srgbClr val="504567"/>
                </a:solidFill>
                <a:latin typeface="High Tower Text" panose="02040502050506030303" pitchFamily="18" charset="0"/>
              </a:rPr>
              <a:t>Balla</a:t>
            </a:r>
            <a:r>
              <a:rPr lang="en-GB" sz="1700" dirty="0">
                <a:solidFill>
                  <a:srgbClr val="504567"/>
                </a:solidFill>
                <a:latin typeface="High Tower Text" panose="02040502050506030303" pitchFamily="18" charset="0"/>
              </a:rPr>
              <a:t>, Alexander </a:t>
            </a:r>
            <a:r>
              <a:rPr lang="en-GB" sz="1700" dirty="0" err="1">
                <a:solidFill>
                  <a:srgbClr val="504567"/>
                </a:solidFill>
                <a:latin typeface="High Tower Text" panose="02040502050506030303" pitchFamily="18" charset="0"/>
              </a:rPr>
              <a:t>Dockhorn</a:t>
            </a:r>
            <a:r>
              <a:rPr lang="en-GB" sz="1700" dirty="0">
                <a:solidFill>
                  <a:srgbClr val="504567"/>
                </a:solidFill>
                <a:latin typeface="High Tower Text" panose="02040502050506030303" pitchFamily="18" charset="0"/>
              </a:rPr>
              <a:t>, Raul </a:t>
            </a:r>
            <a:r>
              <a:rPr lang="en-GB" sz="1700" dirty="0" err="1">
                <a:solidFill>
                  <a:srgbClr val="504567"/>
                </a:solidFill>
                <a:latin typeface="High Tower Text" panose="02040502050506030303" pitchFamily="18" charset="0"/>
              </a:rPr>
              <a:t>Montoliu</a:t>
            </a:r>
            <a:r>
              <a:rPr lang="en-GB" sz="1700" dirty="0">
                <a:solidFill>
                  <a:srgbClr val="504567"/>
                </a:solidFill>
                <a:latin typeface="High Tower Text" panose="02040502050506030303" pitchFamily="18" charset="0"/>
              </a:rPr>
              <a:t>, Diego Perez-</a:t>
            </a:r>
            <a:r>
              <a:rPr lang="en-GB" sz="1700" dirty="0" err="1">
                <a:solidFill>
                  <a:srgbClr val="504567"/>
                </a:solidFill>
                <a:latin typeface="High Tower Text" panose="02040502050506030303" pitchFamily="18" charset="0"/>
              </a:rPr>
              <a:t>Liebana</a:t>
            </a:r>
            <a:endParaRPr lang="en-GB" sz="1700" dirty="0">
              <a:solidFill>
                <a:srgbClr val="504567"/>
              </a:solidFill>
              <a:latin typeface="High Tower Text" panose="02040502050506030303" pitchFamily="18" charset="0"/>
            </a:endParaRPr>
          </a:p>
        </p:txBody>
      </p:sp>
      <p:pic>
        <p:nvPicPr>
          <p:cNvPr id="8" name="Picture 7" descr="A close up of a person&#10;&#10;Description automatically generated">
            <a:extLst>
              <a:ext uri="{FF2B5EF4-FFF2-40B4-BE49-F238E27FC236}">
                <a16:creationId xmlns:a16="http://schemas.microsoft.com/office/drawing/2014/main" id="{2D3EB302-7F29-4EF2-A8DA-C5222AD5283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66" b="99951" l="440" r="98053">
                        <a14:foregroundMark x1="51068" y1="38783" x2="55653" y2="43692"/>
                        <a14:foregroundMark x1="61244" y1="19097" x2="80653" y2="21159"/>
                        <a14:foregroundMark x1="80653" y1="21159" x2="91646" y2="51890"/>
                        <a14:foregroundMark x1="91646" y1="51890" x2="92148" y2="83456"/>
                        <a14:foregroundMark x1="92148" y1="83456" x2="79146" y2="95827"/>
                        <a14:foregroundMark x1="79146" y1="95827" x2="39636" y2="88513"/>
                        <a14:foregroundMark x1="39636" y1="88513" x2="20854" y2="93078"/>
                        <a14:foregroundMark x1="20854" y1="93078" x2="2198" y2="91213"/>
                        <a14:foregroundMark x1="2198" y1="91213" x2="39573" y2="78105"/>
                        <a14:foregroundMark x1="39573" y1="78105" x2="31533" y2="64212"/>
                        <a14:foregroundMark x1="31533" y1="64212" x2="37814" y2="50368"/>
                        <a14:foregroundMark x1="37814" y1="50368" x2="29774" y2="36377"/>
                        <a14:foregroundMark x1="29774" y1="36377" x2="58103" y2="17477"/>
                        <a14:foregroundMark x1="82852" y1="48355" x2="87312" y2="64065"/>
                        <a14:foregroundMark x1="87312" y1="64065" x2="78015" y2="93667"/>
                        <a14:foregroundMark x1="78015" y1="93667" x2="78015" y2="94502"/>
                        <a14:foregroundMark x1="89510" y1="41777" x2="99623" y2="88218"/>
                        <a14:foregroundMark x1="99623" y1="88218" x2="87751" y2="99951"/>
                        <a14:foregroundMark x1="87751" y1="99951" x2="87751" y2="99951"/>
                        <a14:foregroundMark x1="96168" y1="99411" x2="98053" y2="84683"/>
                        <a14:foregroundMark x1="98053" y1="84683" x2="93719" y2="72901"/>
                        <a14:foregroundMark x1="31533" y1="98282" x2="440" y2="98576"/>
                        <a14:foregroundMark x1="9171" y1="92047" x2="6344" y2="96956"/>
                        <a14:backgroundMark x1="4585" y1="73196" x2="9296" y2="53265"/>
                        <a14:backgroundMark x1="9296" y1="53265" x2="13379" y2="47226"/>
                      </a14:backgroundRemoval>
                    </a14:imgEffect>
                  </a14:imgLayer>
                </a14:imgProps>
              </a:ext>
              <a:ext uri="{28A0092B-C50C-407E-A947-70E740481C1C}">
                <a14:useLocalDpi xmlns:a14="http://schemas.microsoft.com/office/drawing/2010/main" val="0"/>
              </a:ext>
            </a:extLst>
          </a:blip>
          <a:stretch>
            <a:fillRect/>
          </a:stretch>
        </p:blipFill>
        <p:spPr>
          <a:xfrm>
            <a:off x="9442851" y="3411653"/>
            <a:ext cx="2540821" cy="3251038"/>
          </a:xfrm>
          <a:prstGeom prst="rect">
            <a:avLst/>
          </a:prstGeom>
          <a:effectLst>
            <a:softEdge rad="31750"/>
          </a:effectLst>
        </p:spPr>
      </p:pic>
      <p:cxnSp>
        <p:nvCxnSpPr>
          <p:cNvPr id="6" name="Straight Connector 5">
            <a:extLst>
              <a:ext uri="{FF2B5EF4-FFF2-40B4-BE49-F238E27FC236}">
                <a16:creationId xmlns:a16="http://schemas.microsoft.com/office/drawing/2014/main" id="{B1FA9531-BCEC-4C6A-B2ED-901F1F4B8EDE}"/>
              </a:ext>
            </a:extLst>
          </p:cNvPr>
          <p:cNvCxnSpPr/>
          <p:nvPr/>
        </p:nvCxnSpPr>
        <p:spPr>
          <a:xfrm>
            <a:off x="2895600" y="1831768"/>
            <a:ext cx="6400800"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F1F41AE-DC2B-4320-9B64-1A97A51CBB87}"/>
              </a:ext>
            </a:extLst>
          </p:cNvPr>
          <p:cNvSpPr/>
          <p:nvPr/>
        </p:nvSpPr>
        <p:spPr>
          <a:xfrm>
            <a:off x="2396971" y="5326602"/>
            <a:ext cx="7045880" cy="781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9EA6927-F162-4E91-B01D-F4E3179FF55F}"/>
              </a:ext>
            </a:extLst>
          </p:cNvPr>
          <p:cNvSpPr/>
          <p:nvPr/>
        </p:nvSpPr>
        <p:spPr>
          <a:xfrm>
            <a:off x="3511535" y="2330765"/>
            <a:ext cx="5163850" cy="584775"/>
          </a:xfrm>
          <a:prstGeom prst="rect">
            <a:avLst/>
          </a:prstGeom>
        </p:spPr>
        <p:txBody>
          <a:bodyPr wrap="none">
            <a:spAutoFit/>
          </a:bodyPr>
          <a:lstStyle/>
          <a:p>
            <a:r>
              <a:rPr lang="en-US" sz="3200" b="1" dirty="0">
                <a:solidFill>
                  <a:schemeClr val="accent6"/>
                </a:solidFill>
                <a:latin typeface="Immortal" panose="02000400000000000000" pitchFamily="2" charset="0"/>
              </a:rPr>
              <a:t>Thank you for watching!</a:t>
            </a:r>
            <a:endParaRPr lang="en-GB" sz="3200" dirty="0">
              <a:solidFill>
                <a:schemeClr val="accent6"/>
              </a:solidFill>
              <a:latin typeface="Immortal" panose="02000400000000000000" pitchFamily="2" charset="0"/>
            </a:endParaRPr>
          </a:p>
        </p:txBody>
      </p:sp>
      <p:sp>
        <p:nvSpPr>
          <p:cNvPr id="13" name="Rectangle 12">
            <a:extLst>
              <a:ext uri="{FF2B5EF4-FFF2-40B4-BE49-F238E27FC236}">
                <a16:creationId xmlns:a16="http://schemas.microsoft.com/office/drawing/2014/main" id="{0F431EAA-EAF5-47F4-A6D9-32D4FA128801}"/>
              </a:ext>
            </a:extLst>
          </p:cNvPr>
          <p:cNvSpPr/>
          <p:nvPr/>
        </p:nvSpPr>
        <p:spPr>
          <a:xfrm>
            <a:off x="735545" y="3756487"/>
            <a:ext cx="1947969" cy="369332"/>
          </a:xfrm>
          <a:prstGeom prst="rect">
            <a:avLst/>
          </a:prstGeom>
        </p:spPr>
        <p:txBody>
          <a:bodyPr wrap="none">
            <a:spAutoFit/>
          </a:bodyPr>
          <a:lstStyle/>
          <a:p>
            <a:r>
              <a:rPr lang="en-US" b="1" dirty="0">
                <a:solidFill>
                  <a:schemeClr val="accent6"/>
                </a:solidFill>
                <a:latin typeface="High Tower Text" panose="02040502050506030303" pitchFamily="18" charset="0"/>
              </a:rPr>
              <a:t>More about TAG</a:t>
            </a:r>
            <a:endParaRPr lang="en-GB" dirty="0">
              <a:solidFill>
                <a:schemeClr val="accent6"/>
              </a:solidFill>
            </a:endParaRPr>
          </a:p>
        </p:txBody>
      </p:sp>
      <p:sp>
        <p:nvSpPr>
          <p:cNvPr id="15" name="Rectangle 14">
            <a:extLst>
              <a:ext uri="{FF2B5EF4-FFF2-40B4-BE49-F238E27FC236}">
                <a16:creationId xmlns:a16="http://schemas.microsoft.com/office/drawing/2014/main" id="{B6B4BAC0-C57D-475B-90D7-644387C74528}"/>
              </a:ext>
            </a:extLst>
          </p:cNvPr>
          <p:cNvSpPr/>
          <p:nvPr/>
        </p:nvSpPr>
        <p:spPr>
          <a:xfrm>
            <a:off x="3410090" y="3756487"/>
            <a:ext cx="3076483" cy="369332"/>
          </a:xfrm>
          <a:prstGeom prst="rect">
            <a:avLst/>
          </a:prstGeom>
        </p:spPr>
        <p:txBody>
          <a:bodyPr wrap="none">
            <a:spAutoFit/>
          </a:bodyPr>
          <a:lstStyle/>
          <a:p>
            <a:r>
              <a:rPr lang="en-US" b="1" dirty="0">
                <a:solidFill>
                  <a:schemeClr val="accent6"/>
                </a:solidFill>
                <a:latin typeface="High Tower Text" panose="02040502050506030303" pitchFamily="18" charset="0"/>
              </a:rPr>
              <a:t>More about GAIG @ QMUL</a:t>
            </a:r>
            <a:endParaRPr lang="en-GB" dirty="0">
              <a:solidFill>
                <a:schemeClr val="accent6"/>
              </a:solidFill>
            </a:endParaRPr>
          </a:p>
        </p:txBody>
      </p:sp>
      <p:sp>
        <p:nvSpPr>
          <p:cNvPr id="16" name="Rectangle 15">
            <a:extLst>
              <a:ext uri="{FF2B5EF4-FFF2-40B4-BE49-F238E27FC236}">
                <a16:creationId xmlns:a16="http://schemas.microsoft.com/office/drawing/2014/main" id="{7DA56B98-E744-441E-B6D0-11FF393374CB}"/>
              </a:ext>
            </a:extLst>
          </p:cNvPr>
          <p:cNvSpPr/>
          <p:nvPr/>
        </p:nvSpPr>
        <p:spPr>
          <a:xfrm>
            <a:off x="7213149" y="3756487"/>
            <a:ext cx="1659429" cy="369332"/>
          </a:xfrm>
          <a:prstGeom prst="rect">
            <a:avLst/>
          </a:prstGeom>
        </p:spPr>
        <p:txBody>
          <a:bodyPr wrap="none">
            <a:spAutoFit/>
          </a:bodyPr>
          <a:lstStyle/>
          <a:p>
            <a:r>
              <a:rPr lang="en-US" b="1" dirty="0">
                <a:solidFill>
                  <a:schemeClr val="accent6"/>
                </a:solidFill>
                <a:latin typeface="High Tower Text" panose="02040502050506030303" pitchFamily="18" charset="0"/>
              </a:rPr>
              <a:t>More about me</a:t>
            </a:r>
            <a:endParaRPr lang="en-GB" dirty="0">
              <a:solidFill>
                <a:schemeClr val="accent6"/>
              </a:solidFill>
            </a:endParaRPr>
          </a:p>
        </p:txBody>
      </p:sp>
      <p:cxnSp>
        <p:nvCxnSpPr>
          <p:cNvPr id="17" name="Straight Connector 16">
            <a:extLst>
              <a:ext uri="{FF2B5EF4-FFF2-40B4-BE49-F238E27FC236}">
                <a16:creationId xmlns:a16="http://schemas.microsoft.com/office/drawing/2014/main" id="{8C55FCF7-BF7A-493B-B5BC-9794DBEDD2D0}"/>
              </a:ext>
            </a:extLst>
          </p:cNvPr>
          <p:cNvCxnSpPr/>
          <p:nvPr/>
        </p:nvCxnSpPr>
        <p:spPr>
          <a:xfrm>
            <a:off x="2895600" y="2170599"/>
            <a:ext cx="6400800"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43700BA-D394-4739-AE68-0199FBAACD0D}"/>
              </a:ext>
            </a:extLst>
          </p:cNvPr>
          <p:cNvSpPr/>
          <p:nvPr/>
        </p:nvSpPr>
        <p:spPr>
          <a:xfrm>
            <a:off x="6927364" y="5409160"/>
            <a:ext cx="2860772" cy="1169551"/>
          </a:xfrm>
          <a:prstGeom prst="rect">
            <a:avLst/>
          </a:prstGeom>
        </p:spPr>
        <p:txBody>
          <a:bodyPr wrap="square">
            <a:spAutoFit/>
          </a:bodyPr>
          <a:lstStyle/>
          <a:p>
            <a:r>
              <a:rPr lang="en-GB" sz="1400" dirty="0">
                <a:latin typeface="CMU Typewriter Text" panose="02000309000000000000" pitchFamily="50" charset="0"/>
                <a:ea typeface="CMU Typewriter Text" panose="02000309000000000000" pitchFamily="50" charset="0"/>
                <a:cs typeface="CMU Typewriter Text" panose="02000309000000000000" pitchFamily="50" charset="0"/>
              </a:rPr>
              <a:t>http://rdgain.github.io</a:t>
            </a:r>
          </a:p>
          <a:p>
            <a:endParaRPr lang="en-GB" sz="1400" dirty="0">
              <a:latin typeface="CMU Typewriter Text" panose="02000309000000000000" pitchFamily="50" charset="0"/>
              <a:ea typeface="CMU Typewriter Text" panose="02000309000000000000" pitchFamily="50" charset="0"/>
              <a:cs typeface="CMU Typewriter Text" panose="02000309000000000000" pitchFamily="50" charset="0"/>
            </a:endParaRPr>
          </a:p>
          <a:p>
            <a:r>
              <a:rPr lang="en-GB" sz="1400" dirty="0">
                <a:latin typeface="CMU Typewriter Text" panose="02000309000000000000" pitchFamily="50" charset="0"/>
                <a:ea typeface="CMU Typewriter Text" panose="02000309000000000000" pitchFamily="50" charset="0"/>
                <a:cs typeface="CMU Typewriter Text" panose="02000309000000000000" pitchFamily="50" charset="0"/>
              </a:rPr>
              <a:t>    @b_gum22</a:t>
            </a:r>
          </a:p>
          <a:p>
            <a:r>
              <a:rPr lang="en-GB" sz="1400" dirty="0">
                <a:latin typeface="CMU Typewriter Text" panose="02000309000000000000" pitchFamily="50" charset="0"/>
                <a:ea typeface="CMU Typewriter Text" panose="02000309000000000000" pitchFamily="50" charset="0"/>
                <a:cs typeface="CMU Typewriter Text" panose="02000309000000000000" pitchFamily="50" charset="0"/>
              </a:rPr>
              <a:t>    r.d.gaina@qmul.ac.uk</a:t>
            </a:r>
          </a:p>
          <a:p>
            <a:endParaRPr lang="en-GB" sz="1400" dirty="0">
              <a:latin typeface="CMU Typewriter Text" panose="02000309000000000000" pitchFamily="50" charset="0"/>
              <a:ea typeface="CMU Typewriter Text" panose="02000309000000000000" pitchFamily="50" charset="0"/>
              <a:cs typeface="CMU Typewriter Text" panose="02000309000000000000" pitchFamily="50" charset="0"/>
            </a:endParaRPr>
          </a:p>
        </p:txBody>
      </p:sp>
      <p:sp>
        <p:nvSpPr>
          <p:cNvPr id="18" name="Rectangle 17">
            <a:extLst>
              <a:ext uri="{FF2B5EF4-FFF2-40B4-BE49-F238E27FC236}">
                <a16:creationId xmlns:a16="http://schemas.microsoft.com/office/drawing/2014/main" id="{BB4C8AF4-0680-401E-9D9C-591EC4E6C59A}"/>
              </a:ext>
            </a:extLst>
          </p:cNvPr>
          <p:cNvSpPr/>
          <p:nvPr/>
        </p:nvSpPr>
        <p:spPr>
          <a:xfrm>
            <a:off x="3511535" y="5408241"/>
            <a:ext cx="3213136" cy="954107"/>
          </a:xfrm>
          <a:prstGeom prst="rect">
            <a:avLst/>
          </a:prstGeom>
        </p:spPr>
        <p:txBody>
          <a:bodyPr wrap="square">
            <a:spAutoFit/>
          </a:bodyPr>
          <a:lstStyle/>
          <a:p>
            <a:r>
              <a:rPr lang="en-GB" sz="1400" dirty="0">
                <a:latin typeface="CMU Typewriter Text" panose="02000309000000000000" pitchFamily="50" charset="0"/>
                <a:ea typeface="CMU Typewriter Text" panose="02000309000000000000" pitchFamily="50" charset="0"/>
                <a:cs typeface="CMU Typewriter Text" panose="02000309000000000000" pitchFamily="50" charset="0"/>
              </a:rPr>
              <a:t>http://gameai.eecs.qmul.ac.uk</a:t>
            </a:r>
          </a:p>
          <a:p>
            <a:endParaRPr lang="en-GB" sz="1400" dirty="0">
              <a:latin typeface="CMU Typewriter Text" panose="02000309000000000000" pitchFamily="50" charset="0"/>
              <a:ea typeface="CMU Typewriter Text" panose="02000309000000000000" pitchFamily="50" charset="0"/>
              <a:cs typeface="CMU Typewriter Text" panose="02000309000000000000" pitchFamily="50" charset="0"/>
            </a:endParaRPr>
          </a:p>
          <a:p>
            <a:r>
              <a:rPr lang="en-GB" sz="1400" dirty="0">
                <a:latin typeface="CMU Typewriter Text" panose="02000309000000000000" pitchFamily="50" charset="0"/>
                <a:ea typeface="CMU Typewriter Text" panose="02000309000000000000" pitchFamily="50" charset="0"/>
                <a:cs typeface="CMU Typewriter Text" panose="02000309000000000000" pitchFamily="50" charset="0"/>
              </a:rPr>
              <a:t>    @</a:t>
            </a:r>
            <a:r>
              <a:rPr lang="en-GB" sz="1400" dirty="0" err="1">
                <a:latin typeface="CMU Typewriter Text" panose="02000309000000000000" pitchFamily="50" charset="0"/>
                <a:ea typeface="CMU Typewriter Text" panose="02000309000000000000" pitchFamily="50" charset="0"/>
                <a:cs typeface="CMU Typewriter Text" panose="02000309000000000000" pitchFamily="50" charset="0"/>
              </a:rPr>
              <a:t>GameAI_QMUL</a:t>
            </a:r>
            <a:endParaRPr lang="en-GB" sz="1400" dirty="0">
              <a:latin typeface="CMU Typewriter Text" panose="02000309000000000000" pitchFamily="50" charset="0"/>
              <a:ea typeface="CMU Typewriter Text" panose="02000309000000000000" pitchFamily="50" charset="0"/>
              <a:cs typeface="CMU Typewriter Text" panose="02000309000000000000" pitchFamily="50" charset="0"/>
            </a:endParaRPr>
          </a:p>
          <a:p>
            <a:endParaRPr lang="en-GB" sz="1400" dirty="0">
              <a:latin typeface="CMU Typewriter Text" panose="02000309000000000000" pitchFamily="50" charset="0"/>
              <a:ea typeface="CMU Typewriter Text" panose="02000309000000000000" pitchFamily="50" charset="0"/>
              <a:cs typeface="CMU Typewriter Text" panose="02000309000000000000" pitchFamily="50" charset="0"/>
            </a:endParaRPr>
          </a:p>
        </p:txBody>
      </p:sp>
      <p:sp>
        <p:nvSpPr>
          <p:cNvPr id="19" name="Rectangle 18">
            <a:extLst>
              <a:ext uri="{FF2B5EF4-FFF2-40B4-BE49-F238E27FC236}">
                <a16:creationId xmlns:a16="http://schemas.microsoft.com/office/drawing/2014/main" id="{E1D34B43-2073-4A84-8CF8-1E2A492DD681}"/>
              </a:ext>
            </a:extLst>
          </p:cNvPr>
          <p:cNvSpPr/>
          <p:nvPr/>
        </p:nvSpPr>
        <p:spPr>
          <a:xfrm>
            <a:off x="325383" y="5408439"/>
            <a:ext cx="2840867" cy="307777"/>
          </a:xfrm>
          <a:prstGeom prst="rect">
            <a:avLst/>
          </a:prstGeom>
        </p:spPr>
        <p:txBody>
          <a:bodyPr wrap="square">
            <a:spAutoFit/>
          </a:bodyPr>
          <a:lstStyle/>
          <a:p>
            <a:r>
              <a:rPr lang="en-GB" sz="1400" dirty="0">
                <a:latin typeface="CMU Typewriter Text" panose="02000309000000000000" pitchFamily="50" charset="0"/>
                <a:ea typeface="CMU Typewriter Text" panose="02000309000000000000" pitchFamily="50" charset="0"/>
                <a:cs typeface="CMU Typewriter Text" panose="02000309000000000000" pitchFamily="50" charset="0"/>
              </a:rPr>
              <a:t>https://tinyurl.com/TAG-EXAG</a:t>
            </a:r>
          </a:p>
        </p:txBody>
      </p:sp>
      <p:pic>
        <p:nvPicPr>
          <p:cNvPr id="1026" name="Picture 2" descr="Twitter logo history | Creative Freedom">
            <a:extLst>
              <a:ext uri="{FF2B5EF4-FFF2-40B4-BE49-F238E27FC236}">
                <a16:creationId xmlns:a16="http://schemas.microsoft.com/office/drawing/2014/main" id="{413968C2-45BD-478A-9B3B-41D198562C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441" y="5828550"/>
            <a:ext cx="327734" cy="2662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witter logo history | Creative Freedom">
            <a:extLst>
              <a:ext uri="{FF2B5EF4-FFF2-40B4-BE49-F238E27FC236}">
                <a16:creationId xmlns:a16="http://schemas.microsoft.com/office/drawing/2014/main" id="{9D0374DB-5871-42BE-B7A7-591838CB0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709" y="5828550"/>
            <a:ext cx="327734" cy="266284"/>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Envelope">
            <a:extLst>
              <a:ext uri="{FF2B5EF4-FFF2-40B4-BE49-F238E27FC236}">
                <a16:creationId xmlns:a16="http://schemas.microsoft.com/office/drawing/2014/main" id="{508FDCDB-C46A-4AF7-A5B9-238A6EB505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16543" y="6070353"/>
            <a:ext cx="266284" cy="266284"/>
          </a:xfrm>
          <a:prstGeom prst="rect">
            <a:avLst/>
          </a:prstGeom>
        </p:spPr>
      </p:pic>
      <p:pic>
        <p:nvPicPr>
          <p:cNvPr id="1028" name="Picture 4">
            <a:extLst>
              <a:ext uri="{FF2B5EF4-FFF2-40B4-BE49-F238E27FC236}">
                <a16:creationId xmlns:a16="http://schemas.microsoft.com/office/drawing/2014/main" id="{7BDC616A-A032-4E98-92EC-DA314243F2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375" y="4118566"/>
            <a:ext cx="1262250" cy="1262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FCF30E6-465C-4426-99F6-1A989A794D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9762" y="4131801"/>
            <a:ext cx="1262250" cy="1262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94AFD2C-C427-4534-8A1B-3EB2789A7C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5200" y="4128327"/>
            <a:ext cx="1262249" cy="126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4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034479"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Modern Tabletop Games</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828582" y="1127464"/>
            <a:ext cx="10943208" cy="5264458"/>
          </a:xfrm>
          <a:prstGeom prst="rect">
            <a:avLst/>
          </a:prstGeom>
          <a:noFill/>
        </p:spPr>
        <p:txBody>
          <a:bodyPr wrap="square" rtlCol="0">
            <a:noAutofit/>
          </a:bodyPr>
          <a:lstStyle/>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What?</a:t>
            </a:r>
          </a:p>
          <a:p>
            <a:pPr marL="285750" indent="-285750">
              <a:buFont typeface="Arial" panose="020B0604020202020204" pitchFamily="34" charset="0"/>
              <a:buChar char="•"/>
            </a:pPr>
            <a:r>
              <a:rPr lang="en-GB" sz="2000" dirty="0">
                <a:latin typeface="High Tower Text" panose="02040502050506030303" pitchFamily="18" charset="0"/>
              </a:rPr>
              <a:t>Board games</a:t>
            </a:r>
          </a:p>
          <a:p>
            <a:pPr marL="285750" indent="-285750">
              <a:buFont typeface="Arial" panose="020B0604020202020204" pitchFamily="34" charset="0"/>
              <a:buChar char="•"/>
            </a:pPr>
            <a:r>
              <a:rPr lang="en-GB" sz="2000" dirty="0">
                <a:latin typeface="High Tower Text" panose="02040502050506030303" pitchFamily="18" charset="0"/>
              </a:rPr>
              <a:t>Card games</a:t>
            </a:r>
          </a:p>
          <a:p>
            <a:pPr marL="285750" indent="-285750">
              <a:buFont typeface="Arial" panose="020B0604020202020204" pitchFamily="34" charset="0"/>
              <a:buChar char="•"/>
            </a:pPr>
            <a:r>
              <a:rPr lang="en-GB" sz="2000" dirty="0">
                <a:latin typeface="High Tower Text" panose="02040502050506030303" pitchFamily="18" charset="0"/>
              </a:rPr>
              <a:t>Dice games</a:t>
            </a:r>
          </a:p>
          <a:p>
            <a:pPr marL="285750" indent="-285750">
              <a:buFont typeface="Arial" panose="020B0604020202020204" pitchFamily="34" charset="0"/>
              <a:buChar char="•"/>
            </a:pPr>
            <a:r>
              <a:rPr lang="en-GB" sz="2000" dirty="0">
                <a:latin typeface="High Tower Text" panose="02040502050506030303" pitchFamily="18" charset="0"/>
              </a:rPr>
              <a:t>Role-playing games</a:t>
            </a:r>
          </a:p>
          <a:p>
            <a:pPr marL="285750" indent="-285750">
              <a:buFont typeface="Arial" panose="020B0604020202020204" pitchFamily="34" charset="0"/>
              <a:buChar char="•"/>
            </a:pPr>
            <a:r>
              <a:rPr lang="en-GB" sz="2000" dirty="0">
                <a:latin typeface="High Tower Text" panose="02040502050506030303" pitchFamily="18" charset="0"/>
              </a:rPr>
              <a:t>Pen and paper games</a:t>
            </a:r>
          </a:p>
          <a:p>
            <a:pPr marL="285750" indent="-285750">
              <a:buFont typeface="Arial" panose="020B0604020202020204" pitchFamily="34" charset="0"/>
              <a:buChar char="•"/>
            </a:pPr>
            <a:r>
              <a:rPr lang="en-GB" sz="2000" dirty="0">
                <a:latin typeface="High Tower Text" panose="02040502050506030303" pitchFamily="18" charset="0"/>
              </a:rPr>
              <a:t>…</a:t>
            </a:r>
          </a:p>
          <a:p>
            <a:pPr marL="285750" indent="-285750">
              <a:buFont typeface="Arial" panose="020B0604020202020204" pitchFamily="34" charset="0"/>
              <a:buChar char="•"/>
            </a:pPr>
            <a:endParaRPr lang="en-GB" sz="2000"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Why?</a:t>
            </a:r>
          </a:p>
          <a:p>
            <a:pPr marL="285750" indent="-285750">
              <a:buFont typeface="Arial" panose="020B0604020202020204" pitchFamily="34" charset="0"/>
              <a:buChar char="•"/>
            </a:pPr>
            <a:r>
              <a:rPr lang="en-GB" sz="2000" dirty="0">
                <a:latin typeface="High Tower Text" panose="02040502050506030303" pitchFamily="18" charset="0"/>
              </a:rPr>
              <a:t>High complexity: many components / rules / players / types of interaction</a:t>
            </a:r>
          </a:p>
          <a:p>
            <a:pPr marL="285750" indent="-285750">
              <a:buFont typeface="Arial" panose="020B0604020202020204" pitchFamily="34" charset="0"/>
              <a:buChar char="•"/>
            </a:pPr>
            <a:r>
              <a:rPr lang="en-GB" sz="2000" dirty="0">
                <a:latin typeface="High Tower Text" panose="02040502050506030303" pitchFamily="18" charset="0"/>
              </a:rPr>
              <a:t>Partial observability: facedown decks / player hands of cards / secret objectives</a:t>
            </a:r>
          </a:p>
          <a:p>
            <a:pPr marL="285750" indent="-285750">
              <a:buFont typeface="Arial" panose="020B0604020202020204" pitchFamily="34" charset="0"/>
              <a:buChar char="•"/>
            </a:pPr>
            <a:r>
              <a:rPr lang="en-GB" sz="2000" dirty="0">
                <a:latin typeface="High Tower Text" panose="02040502050506030303" pitchFamily="18" charset="0"/>
              </a:rPr>
              <a:t>Diverse/asymmetric player roles</a:t>
            </a:r>
          </a:p>
          <a:p>
            <a:pPr marL="285750" indent="-285750">
              <a:buFont typeface="Arial" panose="020B0604020202020204" pitchFamily="34" charset="0"/>
              <a:buChar char="•"/>
            </a:pPr>
            <a:r>
              <a:rPr lang="en-GB" sz="2000" dirty="0">
                <a:latin typeface="High Tower Text" panose="02040502050506030303" pitchFamily="18" charset="0"/>
              </a:rPr>
              <a:t>Control parameters: how many cards per player / how many actions in a turn / value of coins</a:t>
            </a:r>
          </a:p>
          <a:p>
            <a:pPr marL="285750" indent="-285750">
              <a:buFont typeface="Arial" panose="020B0604020202020204" pitchFamily="34" charset="0"/>
              <a:buChar char="•"/>
            </a:pPr>
            <a:r>
              <a:rPr lang="en-GB" sz="2000" dirty="0">
                <a:latin typeface="High Tower Text" panose="02040502050506030303" pitchFamily="18" charset="0"/>
              </a:rPr>
              <a:t>Unique game state representations</a:t>
            </a:r>
          </a:p>
          <a:p>
            <a:pPr marL="285750" indent="-285750">
              <a:buFont typeface="Arial" panose="020B0604020202020204" pitchFamily="34" charset="0"/>
              <a:buChar char="•"/>
            </a:pPr>
            <a:r>
              <a:rPr lang="en-GB" sz="2000" dirty="0">
                <a:latin typeface="High Tower Text" panose="02040502050506030303" pitchFamily="18" charset="0"/>
              </a:rPr>
              <a:t>Cooperation combined with competition</a:t>
            </a:r>
          </a:p>
          <a:p>
            <a:pPr marL="285750" indent="-285750">
              <a:buFont typeface="Arial" panose="020B0604020202020204" pitchFamily="34" charset="0"/>
              <a:buChar char="•"/>
            </a:pPr>
            <a:r>
              <a:rPr lang="en-GB" sz="2000" dirty="0">
                <a:latin typeface="High Tower Text" panose="02040502050506030303" pitchFamily="18" charset="0"/>
              </a:rPr>
              <a:t>Large action spaces</a:t>
            </a: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pic>
        <p:nvPicPr>
          <p:cNvPr id="3074" name="Picture 2" descr="Person in Black Pants Sitting on Floor">
            <a:extLst>
              <a:ext uri="{FF2B5EF4-FFF2-40B4-BE49-F238E27FC236}">
                <a16:creationId xmlns:a16="http://schemas.microsoft.com/office/drawing/2014/main" id="{7E3CC835-51B3-48E3-984F-0F653BDF0C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8" t="23729" r="8278" b="1"/>
          <a:stretch/>
        </p:blipFill>
        <p:spPr bwMode="auto">
          <a:xfrm>
            <a:off x="6667130" y="1127464"/>
            <a:ext cx="4696288" cy="26472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9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A look to the past (and present?)</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794254" y="1127464"/>
            <a:ext cx="10977536" cy="5264458"/>
          </a:xfrm>
          <a:prstGeom prst="rect">
            <a:avLst/>
          </a:prstGeom>
          <a:noFill/>
        </p:spPr>
        <p:txBody>
          <a:bodyPr wrap="square" rtlCol="0">
            <a:noAutofit/>
          </a:bodyPr>
          <a:lstStyle/>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Traditional board games</a:t>
            </a:r>
          </a:p>
          <a:p>
            <a:pPr marL="342900" indent="-342900">
              <a:buFont typeface="Courier New" panose="02070309020205020404" pitchFamily="49" charset="0"/>
              <a:buChar char="o"/>
            </a:pPr>
            <a:r>
              <a:rPr lang="en-GB" dirty="0">
                <a:latin typeface="High Tower Text" panose="02040502050506030303" pitchFamily="18" charset="0"/>
              </a:rPr>
              <a:t>Chess, Othello, Go etc.</a:t>
            </a:r>
          </a:p>
          <a:p>
            <a:pPr marL="285750" indent="-285750">
              <a:buFont typeface="Arial" panose="020B0604020202020204" pitchFamily="34" charset="0"/>
              <a:buChar char="•"/>
            </a:pPr>
            <a:endParaRPr lang="en-GB" sz="2000"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Tabletop games</a:t>
            </a:r>
          </a:p>
          <a:p>
            <a:pPr marL="342900" indent="-342900">
              <a:buFont typeface="Courier New" panose="02070309020205020404" pitchFamily="49" charset="0"/>
              <a:buChar char="o"/>
            </a:pPr>
            <a:r>
              <a:rPr lang="en-GB" dirty="0">
                <a:latin typeface="High Tower Text" panose="02040502050506030303" pitchFamily="18" charset="0"/>
              </a:rPr>
              <a:t>Card games: Poker </a:t>
            </a:r>
            <a:r>
              <a:rPr lang="en-US" dirty="0">
                <a:latin typeface="High Tower Text" panose="02040502050506030303" pitchFamily="18" charset="0"/>
              </a:rPr>
              <a:t>(</a:t>
            </a:r>
            <a:r>
              <a:rPr lang="en-US" dirty="0" err="1">
                <a:latin typeface="High Tower Text" panose="02040502050506030303" pitchFamily="18" charset="0"/>
              </a:rPr>
              <a:t>Moravcik</a:t>
            </a:r>
            <a:r>
              <a:rPr lang="en-US" dirty="0">
                <a:latin typeface="High Tower Text" panose="02040502050506030303" pitchFamily="18" charset="0"/>
              </a:rPr>
              <a:t> et al. 2017)</a:t>
            </a:r>
            <a:r>
              <a:rPr lang="en-GB" dirty="0">
                <a:latin typeface="High Tower Text" panose="02040502050506030303" pitchFamily="18" charset="0"/>
              </a:rPr>
              <a:t>, Bridge</a:t>
            </a:r>
            <a:r>
              <a:rPr lang="en-US" dirty="0">
                <a:latin typeface="High Tower Text" panose="02040502050506030303" pitchFamily="18" charset="0"/>
              </a:rPr>
              <a:t>(</a:t>
            </a:r>
            <a:r>
              <a:rPr lang="en-US" dirty="0" err="1">
                <a:latin typeface="High Tower Text" panose="02040502050506030303" pitchFamily="18" charset="0"/>
              </a:rPr>
              <a:t>Cazenave</a:t>
            </a:r>
            <a:r>
              <a:rPr lang="en-US" dirty="0">
                <a:latin typeface="High Tower Text" panose="02040502050506030303" pitchFamily="18" charset="0"/>
              </a:rPr>
              <a:t> and </a:t>
            </a:r>
            <a:r>
              <a:rPr lang="en-US" dirty="0" err="1">
                <a:latin typeface="High Tower Text" panose="02040502050506030303" pitchFamily="18" charset="0"/>
              </a:rPr>
              <a:t>Ventos</a:t>
            </a:r>
            <a:r>
              <a:rPr lang="en-US" dirty="0">
                <a:latin typeface="High Tower Text" panose="02040502050506030303" pitchFamily="18" charset="0"/>
              </a:rPr>
              <a:t> 2019)</a:t>
            </a:r>
            <a:r>
              <a:rPr lang="en-GB" dirty="0">
                <a:latin typeface="High Tower Text" panose="02040502050506030303" pitchFamily="18" charset="0"/>
              </a:rPr>
              <a:t>, </a:t>
            </a:r>
            <a:r>
              <a:rPr lang="en-GB" dirty="0" err="1">
                <a:latin typeface="High Tower Text" panose="02040502050506030303" pitchFamily="18" charset="0"/>
              </a:rPr>
              <a:t>Hannabi</a:t>
            </a:r>
            <a:r>
              <a:rPr lang="en-GB" dirty="0">
                <a:latin typeface="High Tower Text" panose="02040502050506030303" pitchFamily="18" charset="0"/>
              </a:rPr>
              <a:t> </a:t>
            </a:r>
            <a:r>
              <a:rPr lang="en-US" dirty="0">
                <a:latin typeface="High Tower Text" panose="02040502050506030303" pitchFamily="18" charset="0"/>
              </a:rPr>
              <a:t>(Bard et al. 2020)</a:t>
            </a:r>
          </a:p>
          <a:p>
            <a:pPr marL="342900" indent="-342900">
              <a:buFont typeface="Courier New" panose="02070309020205020404" pitchFamily="49" charset="0"/>
              <a:buChar char="o"/>
            </a:pPr>
            <a:r>
              <a:rPr lang="en-US" dirty="0">
                <a:latin typeface="High Tower Text" panose="02040502050506030303" pitchFamily="18" charset="0"/>
              </a:rPr>
              <a:t>Asymmetric player roles: The Resistance (</a:t>
            </a:r>
            <a:r>
              <a:rPr lang="en-US" dirty="0" err="1">
                <a:latin typeface="High Tower Text" panose="02040502050506030303" pitchFamily="18" charset="0"/>
              </a:rPr>
              <a:t>Serrino</a:t>
            </a:r>
            <a:r>
              <a:rPr lang="en-US" dirty="0">
                <a:latin typeface="High Tower Text" panose="02040502050506030303" pitchFamily="18" charset="0"/>
              </a:rPr>
              <a:t> et al. 2019), Ultimate Werewolf (Eger and Martens 2019)</a:t>
            </a:r>
          </a:p>
          <a:p>
            <a:pPr marL="342900" indent="-342900">
              <a:buFont typeface="Courier New" panose="02070309020205020404" pitchFamily="49" charset="0"/>
              <a:buChar char="o"/>
            </a:pPr>
            <a:r>
              <a:rPr lang="en-US" dirty="0">
                <a:latin typeface="High Tower Text" panose="02040502050506030303" pitchFamily="18" charset="0"/>
              </a:rPr>
              <a:t>Strategic complexity: Pandemic (Chacon and Eger 2019; </a:t>
            </a:r>
            <a:r>
              <a:rPr lang="en-US" dirty="0" err="1">
                <a:latin typeface="High Tower Text" panose="02040502050506030303" pitchFamily="18" charset="0"/>
              </a:rPr>
              <a:t>Sfikas</a:t>
            </a:r>
            <a:r>
              <a:rPr lang="en-US" dirty="0">
                <a:latin typeface="High Tower Text" panose="02040502050506030303" pitchFamily="18" charset="0"/>
              </a:rPr>
              <a:t> and </a:t>
            </a:r>
            <a:r>
              <a:rPr lang="en-US" dirty="0" err="1">
                <a:latin typeface="High Tower Text" panose="02040502050506030303" pitchFamily="18" charset="0"/>
              </a:rPr>
              <a:t>Liapis</a:t>
            </a:r>
            <a:r>
              <a:rPr lang="en-US" dirty="0">
                <a:latin typeface="High Tower Text" panose="02040502050506030303" pitchFamily="18" charset="0"/>
              </a:rPr>
              <a:t> 2020)</a:t>
            </a:r>
          </a:p>
          <a:p>
            <a:pPr marL="342900" indent="-342900">
              <a:buFont typeface="Courier New" panose="02070309020205020404" pitchFamily="49" charset="0"/>
              <a:buChar char="o"/>
            </a:pPr>
            <a:r>
              <a:rPr lang="en-US" dirty="0">
                <a:latin typeface="High Tower Text" panose="02040502050506030303" pitchFamily="18" charset="0"/>
              </a:rPr>
              <a:t>Large action spaces:  </a:t>
            </a:r>
            <a:r>
              <a:rPr lang="en-US" dirty="0" err="1">
                <a:latin typeface="High Tower Text" panose="02040502050506030303" pitchFamily="18" charset="0"/>
              </a:rPr>
              <a:t>Bloodbowl</a:t>
            </a:r>
            <a:r>
              <a:rPr lang="en-US" dirty="0">
                <a:latin typeface="High Tower Text" panose="02040502050506030303" pitchFamily="18" charset="0"/>
              </a:rPr>
              <a:t> (</a:t>
            </a:r>
            <a:r>
              <a:rPr lang="en-US" dirty="0" err="1">
                <a:latin typeface="High Tower Text" panose="02040502050506030303" pitchFamily="18" charset="0"/>
              </a:rPr>
              <a:t>Justesen</a:t>
            </a:r>
            <a:r>
              <a:rPr lang="en-US" dirty="0">
                <a:latin typeface="High Tower Text" panose="02040502050506030303" pitchFamily="18" charset="0"/>
              </a:rPr>
              <a:t> et al. 2019)</a:t>
            </a:r>
          </a:p>
          <a:p>
            <a:pPr marL="342900" indent="-342900">
              <a:buFont typeface="Courier New" panose="02070309020205020404" pitchFamily="49" charset="0"/>
              <a:buChar char="o"/>
            </a:pPr>
            <a:r>
              <a:rPr lang="en-US" dirty="0">
                <a:latin typeface="High Tower Text" panose="02040502050506030303" pitchFamily="18" charset="0"/>
              </a:rPr>
              <a:t>Statistical forward planning applications: </a:t>
            </a:r>
          </a:p>
          <a:p>
            <a:pPr marL="742950" lvl="1" indent="-285750">
              <a:buFont typeface="Arial" panose="020B0604020202020204" pitchFamily="34" charset="0"/>
              <a:buChar char="•"/>
            </a:pPr>
            <a:r>
              <a:rPr lang="en-US" dirty="0">
                <a:latin typeface="High Tower Text" panose="02040502050506030303" pitchFamily="18" charset="0"/>
              </a:rPr>
              <a:t>MCTS in Settlers  of  </a:t>
            </a:r>
            <a:r>
              <a:rPr lang="en-US" dirty="0" err="1">
                <a:latin typeface="High Tower Text" panose="02040502050506030303" pitchFamily="18" charset="0"/>
              </a:rPr>
              <a:t>Catan</a:t>
            </a:r>
            <a:r>
              <a:rPr lang="en-US" dirty="0">
                <a:latin typeface="High Tower Text" panose="02040502050506030303" pitchFamily="18" charset="0"/>
              </a:rPr>
              <a:t> (</a:t>
            </a:r>
            <a:r>
              <a:rPr lang="en-US" dirty="0" err="1">
                <a:latin typeface="High Tower Text" panose="02040502050506030303" pitchFamily="18" charset="0"/>
              </a:rPr>
              <a:t>Szita</a:t>
            </a:r>
            <a:r>
              <a:rPr lang="en-US" dirty="0">
                <a:latin typeface="High Tower Text" panose="02040502050506030303" pitchFamily="18" charset="0"/>
              </a:rPr>
              <a:t>,  </a:t>
            </a:r>
            <a:r>
              <a:rPr lang="en-US" dirty="0" err="1">
                <a:latin typeface="High Tower Text" panose="02040502050506030303" pitchFamily="18" charset="0"/>
              </a:rPr>
              <a:t>Chaslot</a:t>
            </a:r>
            <a:r>
              <a:rPr lang="en-US" dirty="0">
                <a:latin typeface="High Tower Text" panose="02040502050506030303" pitchFamily="18" charset="0"/>
              </a:rPr>
              <a:t> and </a:t>
            </a:r>
            <a:r>
              <a:rPr lang="en-US" dirty="0" err="1">
                <a:latin typeface="High Tower Text" panose="02040502050506030303" pitchFamily="18" charset="0"/>
              </a:rPr>
              <a:t>Spronck</a:t>
            </a:r>
            <a:r>
              <a:rPr lang="en-US" dirty="0">
                <a:latin typeface="High Tower Text" panose="02040502050506030303" pitchFamily="18" charset="0"/>
              </a:rPr>
              <a:t> 2009), Risk (Gibson, Desai, and Zhao 2010)</a:t>
            </a:r>
          </a:p>
          <a:p>
            <a:pPr marL="742950" lvl="1" indent="-285750">
              <a:buFont typeface="Arial" panose="020B0604020202020204" pitchFamily="34" charset="0"/>
              <a:buChar char="•"/>
            </a:pPr>
            <a:r>
              <a:rPr lang="en-US" dirty="0">
                <a:latin typeface="High Tower Text" panose="02040502050506030303" pitchFamily="18" charset="0"/>
              </a:rPr>
              <a:t>RHEA in Splendor (</a:t>
            </a:r>
            <a:r>
              <a:rPr lang="en-US" dirty="0" err="1">
                <a:latin typeface="High Tower Text" panose="02040502050506030303" pitchFamily="18" charset="0"/>
              </a:rPr>
              <a:t>Bravi</a:t>
            </a:r>
            <a:r>
              <a:rPr lang="en-US" dirty="0">
                <a:latin typeface="High Tower Text" panose="02040502050506030303" pitchFamily="18" charset="0"/>
              </a:rPr>
              <a:t> et al. 2019)</a:t>
            </a:r>
          </a:p>
          <a:p>
            <a:pPr marL="285750" indent="-285750">
              <a:buFont typeface="Arial" panose="020B0604020202020204" pitchFamily="34" charset="0"/>
              <a:buChar char="•"/>
            </a:pPr>
            <a:r>
              <a:rPr lang="en-US" dirty="0">
                <a:latin typeface="High Tower Text" panose="02040502050506030303" pitchFamily="18" charset="0"/>
              </a:rPr>
              <a:t>Play-testing in Ticket to Ride (de </a:t>
            </a:r>
            <a:r>
              <a:rPr lang="en-US" dirty="0" err="1">
                <a:latin typeface="High Tower Text" panose="02040502050506030303" pitchFamily="18" charset="0"/>
              </a:rPr>
              <a:t>Mesentier</a:t>
            </a:r>
            <a:r>
              <a:rPr lang="en-US" dirty="0">
                <a:latin typeface="High Tower Text" panose="02040502050506030303" pitchFamily="18" charset="0"/>
              </a:rPr>
              <a:t> Silva et al. 2017)  </a:t>
            </a:r>
          </a:p>
          <a:p>
            <a:pPr marL="285750" indent="-285750">
              <a:buFont typeface="Arial" panose="020B0604020202020204" pitchFamily="34" charset="0"/>
              <a:buChar char="•"/>
            </a:pPr>
            <a:r>
              <a:rPr lang="en-US" dirty="0">
                <a:latin typeface="High Tower Text" panose="02040502050506030303" pitchFamily="18" charset="0"/>
              </a:rPr>
              <a:t>Procedural Content Generation in TTRPGs (</a:t>
            </a:r>
            <a:r>
              <a:rPr lang="en-US" dirty="0" err="1">
                <a:latin typeface="High Tower Text" panose="02040502050506030303" pitchFamily="18" charset="0"/>
              </a:rPr>
              <a:t>Guzdial</a:t>
            </a:r>
            <a:r>
              <a:rPr lang="en-US" dirty="0">
                <a:latin typeface="High Tower Text" panose="02040502050506030303" pitchFamily="18" charset="0"/>
              </a:rPr>
              <a:t> et al. 2020)</a:t>
            </a:r>
          </a:p>
          <a:p>
            <a:pPr marL="285750" indent="-285750">
              <a:buFont typeface="Arial" panose="020B0604020202020204" pitchFamily="34" charset="0"/>
              <a:buChar char="•"/>
            </a:pPr>
            <a:endParaRPr lang="en-GB" sz="2000" dirty="0">
              <a:latin typeface="High Tower Text" panose="02040502050506030303" pitchFamily="18" charset="0"/>
            </a:endParaRP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87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A look to the past (and present?)</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794254" y="1127464"/>
            <a:ext cx="10977536" cy="5264458"/>
          </a:xfrm>
          <a:prstGeom prst="rect">
            <a:avLst/>
          </a:prstGeom>
          <a:noFill/>
        </p:spPr>
        <p:txBody>
          <a:bodyPr wrap="square" rtlCol="0">
            <a:noAutofit/>
          </a:bodyPr>
          <a:lstStyle/>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Description-language-based frameworks</a:t>
            </a:r>
          </a:p>
          <a:p>
            <a:pPr marL="285750" indent="-285750">
              <a:buFont typeface="Arial" panose="020B0604020202020204" pitchFamily="34" charset="0"/>
              <a:buChar char="•"/>
            </a:pPr>
            <a:r>
              <a:rPr lang="en-GB" sz="2000" dirty="0">
                <a:latin typeface="High Tower Text" panose="02040502050506030303" pitchFamily="18" charset="0"/>
              </a:rPr>
              <a:t>General Game Playing (GGP) </a:t>
            </a:r>
            <a:r>
              <a:rPr lang="en-US" sz="2000" dirty="0">
                <a:latin typeface="High Tower Text" panose="02040502050506030303" pitchFamily="18" charset="0"/>
              </a:rPr>
              <a:t>(</a:t>
            </a:r>
            <a:r>
              <a:rPr lang="en-US" sz="2000" dirty="0" err="1">
                <a:latin typeface="High Tower Text" panose="02040502050506030303" pitchFamily="18" charset="0"/>
              </a:rPr>
              <a:t>Genesereth</a:t>
            </a:r>
            <a:r>
              <a:rPr lang="en-US" sz="2000" dirty="0">
                <a:latin typeface="High Tower Text" panose="02040502050506030303" pitchFamily="18" charset="0"/>
              </a:rPr>
              <a:t>, Love, and Pell 2005)</a:t>
            </a:r>
            <a:endParaRPr lang="en-GB" sz="2000" dirty="0">
              <a:latin typeface="High Tower Text" panose="02040502050506030303" pitchFamily="18" charset="0"/>
            </a:endParaRPr>
          </a:p>
          <a:p>
            <a:pPr marL="285750" indent="-285750">
              <a:buFont typeface="Arial" panose="020B0604020202020204" pitchFamily="34" charset="0"/>
              <a:buChar char="•"/>
            </a:pPr>
            <a:r>
              <a:rPr lang="en-GB" sz="2000" dirty="0" err="1">
                <a:latin typeface="High Tower Text" panose="02040502050506030303" pitchFamily="18" charset="0"/>
              </a:rPr>
              <a:t>Ludii</a:t>
            </a:r>
            <a:r>
              <a:rPr lang="en-GB" sz="2000" dirty="0">
                <a:latin typeface="High Tower Text" panose="02040502050506030303" pitchFamily="18" charset="0"/>
              </a:rPr>
              <a:t> (</a:t>
            </a:r>
            <a:r>
              <a:rPr lang="en-GB" sz="2000" dirty="0" err="1">
                <a:latin typeface="High Tower Text" panose="02040502050506030303" pitchFamily="18" charset="0"/>
              </a:rPr>
              <a:t>Piette</a:t>
            </a:r>
            <a:r>
              <a:rPr lang="en-GB" sz="2000" dirty="0">
                <a:latin typeface="High Tower Text" panose="02040502050506030303" pitchFamily="18" charset="0"/>
              </a:rPr>
              <a:t> et al. 2019)</a:t>
            </a:r>
          </a:p>
          <a:p>
            <a:pPr marL="285750" indent="-285750">
              <a:buFont typeface="Arial" panose="020B0604020202020204" pitchFamily="34" charset="0"/>
              <a:buChar char="•"/>
            </a:pPr>
            <a:r>
              <a:rPr lang="en-GB" sz="2000" dirty="0">
                <a:latin typeface="High Tower Text" panose="02040502050506030303" pitchFamily="18" charset="0"/>
              </a:rPr>
              <a:t>Regular boardgames (RBG) (Kowalski et al. 2019)</a:t>
            </a:r>
          </a:p>
          <a:p>
            <a:pPr marL="285750" indent="-285750">
              <a:buFont typeface="Arial" panose="020B0604020202020204" pitchFamily="34" charset="0"/>
              <a:buChar char="•"/>
            </a:pPr>
            <a:endParaRPr lang="en-GB" sz="2000"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Freeform frameworks</a:t>
            </a:r>
          </a:p>
          <a:p>
            <a:pPr marL="285750" indent="-285750">
              <a:buFont typeface="Arial" panose="020B0604020202020204" pitchFamily="34" charset="0"/>
              <a:buChar char="•"/>
            </a:pPr>
            <a:r>
              <a:rPr lang="en-GB" sz="2000" dirty="0">
                <a:latin typeface="High Tower Text" panose="02040502050506030303" pitchFamily="18" charset="0"/>
              </a:rPr>
              <a:t>Tabletop Simulator (Henry 2015)</a:t>
            </a:r>
          </a:p>
          <a:p>
            <a:pPr marL="285750" indent="-285750">
              <a:buFont typeface="Arial" panose="020B0604020202020204" pitchFamily="34" charset="0"/>
              <a:buChar char="•"/>
            </a:pPr>
            <a:r>
              <a:rPr lang="en-GB" sz="2000" dirty="0" err="1">
                <a:latin typeface="High Tower Text" panose="02040502050506030303" pitchFamily="18" charset="0"/>
              </a:rPr>
              <a:t>OpenSpiel</a:t>
            </a:r>
            <a:r>
              <a:rPr lang="en-GB" sz="2000" dirty="0">
                <a:latin typeface="High Tower Text" panose="02040502050506030303" pitchFamily="18" charset="0"/>
              </a:rPr>
              <a:t> (</a:t>
            </a:r>
            <a:r>
              <a:rPr lang="en-GB" sz="2000" dirty="0" err="1">
                <a:latin typeface="High Tower Text" panose="02040502050506030303" pitchFamily="18" charset="0"/>
              </a:rPr>
              <a:t>Lanctot</a:t>
            </a:r>
            <a:r>
              <a:rPr lang="en-GB" sz="2000" dirty="0">
                <a:latin typeface="High Tower Text" panose="02040502050506030303" pitchFamily="18" charset="0"/>
              </a:rPr>
              <a:t> et al. 2019)</a:t>
            </a:r>
          </a:p>
          <a:p>
            <a:pPr marL="285750" indent="-285750">
              <a:buFont typeface="Arial" panose="020B0604020202020204" pitchFamily="34" charset="0"/>
              <a:buChar char="•"/>
            </a:pPr>
            <a:endParaRPr lang="en-GB" sz="2000" dirty="0">
              <a:latin typeface="High Tower Text" panose="02040502050506030303" pitchFamily="18" charset="0"/>
            </a:endParaRP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pic>
        <p:nvPicPr>
          <p:cNvPr id="4098" name="Picture 2" descr="Getting a Game on Tabletop Simulator | Greg's Design Blog | BoardGameGeek">
            <a:extLst>
              <a:ext uri="{FF2B5EF4-FFF2-40B4-BE49-F238E27FC236}">
                <a16:creationId xmlns:a16="http://schemas.microsoft.com/office/drawing/2014/main" id="{D4E366E8-83D1-43F4-9D24-9B37ECEDC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109" y="3429000"/>
            <a:ext cx="4625266" cy="260171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5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TAG – 3 motivating pillars</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794252" y="1127464"/>
            <a:ext cx="9814564" cy="5264458"/>
          </a:xfrm>
          <a:prstGeom prst="rect">
            <a:avLst/>
          </a:prstGeom>
          <a:noFill/>
        </p:spPr>
        <p:txBody>
          <a:bodyPr wrap="square" rtlCol="0" anchor="ctr">
            <a:noAutofit/>
          </a:bodyPr>
          <a:lstStyle/>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      Modern tabletop games as complex AI challenges</a:t>
            </a:r>
          </a:p>
          <a:p>
            <a:pPr marL="285750" indent="-285750">
              <a:buFont typeface="Arial" panose="020B0604020202020204" pitchFamily="34" charset="0"/>
              <a:buChar char="•"/>
            </a:pPr>
            <a:r>
              <a:rPr lang="en-GB" sz="2000" dirty="0">
                <a:latin typeface="High Tower Text" panose="02040502050506030303" pitchFamily="18" charset="0"/>
              </a:rPr>
              <a:t>The “Why” before</a:t>
            </a:r>
          </a:p>
          <a:p>
            <a:endParaRPr lang="en-GB" sz="2000" dirty="0">
              <a:latin typeface="High Tower Text" panose="02040502050506030303" pitchFamily="18" charset="0"/>
            </a:endParaRPr>
          </a:p>
          <a:p>
            <a:endParaRPr lang="en-GB" sz="2000" dirty="0">
              <a:latin typeface="High Tower Text" panose="02040502050506030303" pitchFamily="18" charset="0"/>
            </a:endParaRPr>
          </a:p>
          <a:p>
            <a:endParaRPr lang="en-GB" sz="2000"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      General game playing of modern tabletop games</a:t>
            </a:r>
          </a:p>
          <a:p>
            <a:pPr marL="285750" indent="-285750">
              <a:buFont typeface="Arial" panose="020B0604020202020204" pitchFamily="34" charset="0"/>
              <a:buChar char="•"/>
            </a:pPr>
            <a:r>
              <a:rPr lang="en-GB" sz="2000" dirty="0">
                <a:latin typeface="High Tower Text" panose="02040502050506030303" pitchFamily="18" charset="0"/>
              </a:rPr>
              <a:t>Common API for games and AI players</a:t>
            </a:r>
          </a:p>
          <a:p>
            <a:endParaRPr lang="en-GB" sz="2000" dirty="0">
              <a:latin typeface="High Tower Text" panose="02040502050506030303" pitchFamily="18" charset="0"/>
            </a:endParaRPr>
          </a:p>
          <a:p>
            <a:endParaRPr lang="en-GB" sz="2000" dirty="0">
              <a:latin typeface="High Tower Text" panose="02040502050506030303" pitchFamily="18" charset="0"/>
            </a:endParaRPr>
          </a:p>
          <a:p>
            <a:endParaRPr lang="en-GB" sz="2000"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      Facilitating community-driven database for AI research</a:t>
            </a:r>
          </a:p>
          <a:p>
            <a:pPr marL="285750" indent="-285750">
              <a:buFont typeface="Arial" panose="020B0604020202020204" pitchFamily="34" charset="0"/>
              <a:buChar char="•"/>
            </a:pPr>
            <a:r>
              <a:rPr lang="en-GB" sz="2000" dirty="0">
                <a:latin typeface="High Tower Text" panose="02040502050506030303" pitchFamily="18" charset="0"/>
              </a:rPr>
              <a:t>Features supporting easy development of new games and AI players under the same common platform</a:t>
            </a:r>
          </a:p>
          <a:p>
            <a:pPr marL="285750" indent="-285750">
              <a:buFont typeface="Arial" panose="020B0604020202020204" pitchFamily="34" charset="0"/>
              <a:buChar char="•"/>
            </a:pPr>
            <a:endParaRPr lang="en-GB" sz="2000" dirty="0">
              <a:latin typeface="High Tower Text" panose="02040502050506030303" pitchFamily="18" charset="0"/>
            </a:endParaRP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pic>
        <p:nvPicPr>
          <p:cNvPr id="4" name="Graphic 3" descr="Dice">
            <a:extLst>
              <a:ext uri="{FF2B5EF4-FFF2-40B4-BE49-F238E27FC236}">
                <a16:creationId xmlns:a16="http://schemas.microsoft.com/office/drawing/2014/main" id="{4FBC151F-A166-4A1F-9BBE-C9E8D3B0E1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94" y="1267288"/>
            <a:ext cx="650289" cy="650289"/>
          </a:xfrm>
          <a:prstGeom prst="rect">
            <a:avLst/>
          </a:prstGeom>
        </p:spPr>
      </p:pic>
      <p:pic>
        <p:nvPicPr>
          <p:cNvPr id="6" name="Graphic 5" descr="Virtual Reality headset">
            <a:extLst>
              <a:ext uri="{FF2B5EF4-FFF2-40B4-BE49-F238E27FC236}">
                <a16:creationId xmlns:a16="http://schemas.microsoft.com/office/drawing/2014/main" id="{5406219D-C7AE-4526-B9B2-21AFFFE54F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8493" y="2916312"/>
            <a:ext cx="650289" cy="650289"/>
          </a:xfrm>
          <a:prstGeom prst="rect">
            <a:avLst/>
          </a:prstGeom>
        </p:spPr>
      </p:pic>
      <p:grpSp>
        <p:nvGrpSpPr>
          <p:cNvPr id="14" name="Group 13">
            <a:extLst>
              <a:ext uri="{FF2B5EF4-FFF2-40B4-BE49-F238E27FC236}">
                <a16:creationId xmlns:a16="http://schemas.microsoft.com/office/drawing/2014/main" id="{655E807A-3486-44FB-8CB3-F395067F1750}"/>
              </a:ext>
            </a:extLst>
          </p:cNvPr>
          <p:cNvGrpSpPr/>
          <p:nvPr/>
        </p:nvGrpSpPr>
        <p:grpSpPr>
          <a:xfrm>
            <a:off x="866857" y="4441621"/>
            <a:ext cx="650289" cy="744991"/>
            <a:chOff x="10306975" y="3903035"/>
            <a:chExt cx="914400" cy="1047565"/>
          </a:xfrm>
          <a:solidFill>
            <a:srgbClr val="EEDBA1"/>
          </a:solidFill>
        </p:grpSpPr>
        <p:pic>
          <p:nvPicPr>
            <p:cNvPr id="10" name="Graphic 9" descr="Users">
              <a:extLst>
                <a:ext uri="{FF2B5EF4-FFF2-40B4-BE49-F238E27FC236}">
                  <a16:creationId xmlns:a16="http://schemas.microsoft.com/office/drawing/2014/main" id="{3CC136A3-ACA2-42BC-90B8-C60986C4FB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06975" y="3903035"/>
              <a:ext cx="914400" cy="914400"/>
            </a:xfrm>
            <a:prstGeom prst="rect">
              <a:avLst/>
            </a:prstGeom>
          </p:spPr>
        </p:pic>
        <p:pic>
          <p:nvPicPr>
            <p:cNvPr id="13" name="Graphic 12" descr="Programmer">
              <a:extLst>
                <a:ext uri="{FF2B5EF4-FFF2-40B4-BE49-F238E27FC236}">
                  <a16:creationId xmlns:a16="http://schemas.microsoft.com/office/drawing/2014/main" id="{428D5A68-81A5-4289-AEE1-5A81A90186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06975" y="4036200"/>
              <a:ext cx="914400" cy="914400"/>
            </a:xfrm>
            <a:prstGeom prst="rect">
              <a:avLst/>
            </a:prstGeom>
          </p:spPr>
        </p:pic>
      </p:grpSp>
    </p:spTree>
    <p:extLst>
      <p:ext uri="{BB962C8B-B14F-4D97-AF65-F5344CB8AC3E}">
        <p14:creationId xmlns:p14="http://schemas.microsoft.com/office/powerpoint/2010/main" val="208155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TAG – the technical bit</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794252" y="1127464"/>
            <a:ext cx="10977537" cy="5264458"/>
          </a:xfrm>
          <a:prstGeom prst="rect">
            <a:avLst/>
          </a:prstGeom>
          <a:noFill/>
        </p:spPr>
        <p:txBody>
          <a:bodyPr wrap="square" rtlCol="0">
            <a:noAutofit/>
          </a:bodyPr>
          <a:lstStyle/>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Java</a:t>
            </a:r>
          </a:p>
          <a:p>
            <a:pPr marL="285750" indent="-285750">
              <a:buFont typeface="Arial" panose="020B0604020202020204" pitchFamily="34" charset="0"/>
              <a:buChar char="•"/>
            </a:pPr>
            <a:r>
              <a:rPr lang="en-GB" sz="2000" dirty="0">
                <a:latin typeface="High Tower Text" panose="02040502050506030303" pitchFamily="18" charset="0"/>
              </a:rPr>
              <a:t>No, it’s not Python (yet?). </a:t>
            </a:r>
          </a:p>
          <a:p>
            <a:pPr marL="285750" indent="-285750">
              <a:buFont typeface="Arial" panose="020B0604020202020204" pitchFamily="34" charset="0"/>
              <a:buChar char="•"/>
            </a:pPr>
            <a:r>
              <a:rPr lang="en-GB" sz="2000" dirty="0">
                <a:latin typeface="High Tower Text" panose="02040502050506030303" pitchFamily="18" charset="0"/>
              </a:rPr>
              <a:t>Yes, it runs fast.</a:t>
            </a:r>
          </a:p>
          <a:p>
            <a:pPr marL="285750" indent="-285750">
              <a:buFont typeface="Arial" panose="020B0604020202020204" pitchFamily="34" charset="0"/>
              <a:buChar char="•"/>
            </a:pPr>
            <a:r>
              <a:rPr lang="en-GB" sz="2000" dirty="0">
                <a:latin typeface="High Tower Text" panose="02040502050506030303" pitchFamily="18" charset="0"/>
              </a:rPr>
              <a:t>No game description language, all coded.</a:t>
            </a:r>
          </a:p>
          <a:p>
            <a:pPr marL="285750" indent="-285750">
              <a:buFont typeface="Arial" panose="020B0604020202020204" pitchFamily="34" charset="0"/>
              <a:buChar char="•"/>
            </a:pPr>
            <a:endParaRPr lang="en-GB" sz="2000"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Features of interest at a glance</a:t>
            </a:r>
          </a:p>
          <a:p>
            <a:pPr marL="285750" indent="-285750">
              <a:buFont typeface="Arial" panose="020B0604020202020204" pitchFamily="34" charset="0"/>
              <a:buChar char="•"/>
            </a:pPr>
            <a:r>
              <a:rPr lang="en-GB" sz="2000" i="1" dirty="0">
                <a:ln w="0"/>
                <a:solidFill>
                  <a:schemeClr val="accent6"/>
                </a:solidFill>
                <a:latin typeface="High Tower Text" panose="02040502050506030303" pitchFamily="18" charset="0"/>
              </a:rPr>
              <a:t>Abstract classes </a:t>
            </a:r>
            <a:r>
              <a:rPr lang="en-GB" sz="2000" dirty="0">
                <a:latin typeface="High Tower Text" panose="02040502050506030303" pitchFamily="18" charset="0"/>
              </a:rPr>
              <a:t>for game/AI skeletons</a:t>
            </a:r>
          </a:p>
          <a:p>
            <a:pPr marL="285750" indent="-285750">
              <a:buFont typeface="Arial" panose="020B0604020202020204" pitchFamily="34" charset="0"/>
              <a:buChar char="•"/>
            </a:pPr>
            <a:r>
              <a:rPr lang="en-GB" sz="2000" dirty="0">
                <a:latin typeface="High Tower Text" panose="02040502050506030303" pitchFamily="18" charset="0"/>
              </a:rPr>
              <a:t>Add-on </a:t>
            </a:r>
            <a:r>
              <a:rPr lang="en-GB" sz="2000" i="1" dirty="0">
                <a:solidFill>
                  <a:schemeClr val="accent6"/>
                </a:solidFill>
                <a:latin typeface="High Tower Text" panose="02040502050506030303" pitchFamily="18" charset="0"/>
              </a:rPr>
              <a:t>interfaces</a:t>
            </a:r>
            <a:r>
              <a:rPr lang="en-GB" sz="2000" dirty="0">
                <a:latin typeface="High Tower Text" panose="02040502050506030303" pitchFamily="18" charset="0"/>
              </a:rPr>
              <a:t> for automatic optimisation of parameters, custom observations</a:t>
            </a:r>
          </a:p>
          <a:p>
            <a:pPr marL="285750" indent="-285750">
              <a:buFont typeface="Arial" panose="020B0604020202020204" pitchFamily="34" charset="0"/>
              <a:buChar char="•"/>
            </a:pPr>
            <a:r>
              <a:rPr lang="en-GB" sz="2000" dirty="0">
                <a:latin typeface="High Tower Text" panose="02040502050506030303" pitchFamily="18" charset="0"/>
              </a:rPr>
              <a:t>Ready-made common </a:t>
            </a:r>
            <a:r>
              <a:rPr lang="en-GB" sz="2000" i="1" dirty="0">
                <a:solidFill>
                  <a:schemeClr val="accent6"/>
                </a:solidFill>
                <a:latin typeface="High Tower Text" panose="02040502050506030303" pitchFamily="18" charset="0"/>
              </a:rPr>
              <a:t>rules</a:t>
            </a:r>
            <a:r>
              <a:rPr lang="en-GB" sz="2000" dirty="0">
                <a:latin typeface="High Tower Text" panose="02040502050506030303" pitchFamily="18" charset="0"/>
              </a:rPr>
              <a:t> / </a:t>
            </a:r>
            <a:r>
              <a:rPr lang="en-GB" sz="2000" i="1" dirty="0">
                <a:solidFill>
                  <a:schemeClr val="accent6"/>
                </a:solidFill>
                <a:latin typeface="High Tower Text" panose="02040502050506030303" pitchFamily="18" charset="0"/>
              </a:rPr>
              <a:t>actions</a:t>
            </a:r>
            <a:r>
              <a:rPr lang="en-GB" sz="2000" dirty="0">
                <a:latin typeface="High Tower Text" panose="02040502050506030303" pitchFamily="18" charset="0"/>
              </a:rPr>
              <a:t> / </a:t>
            </a:r>
            <a:r>
              <a:rPr lang="en-GB" sz="2000" i="1" dirty="0">
                <a:solidFill>
                  <a:schemeClr val="accent6"/>
                </a:solidFill>
                <a:latin typeface="High Tower Text" panose="02040502050506030303" pitchFamily="18" charset="0"/>
              </a:rPr>
              <a:t>components</a:t>
            </a:r>
            <a:r>
              <a:rPr lang="en-GB" sz="2000" dirty="0">
                <a:latin typeface="High Tower Text" panose="02040502050506030303" pitchFamily="18" charset="0"/>
              </a:rPr>
              <a:t> (+ extendable)</a:t>
            </a:r>
          </a:p>
          <a:p>
            <a:pPr marL="285750" indent="-285750">
              <a:buFont typeface="Arial" panose="020B0604020202020204" pitchFamily="34" charset="0"/>
              <a:buChar char="•"/>
            </a:pPr>
            <a:r>
              <a:rPr lang="en-GB" sz="2000" i="1" dirty="0">
                <a:solidFill>
                  <a:schemeClr val="accent6"/>
                </a:solidFill>
                <a:latin typeface="High Tower Text" panose="02040502050506030303" pitchFamily="18" charset="0"/>
              </a:rPr>
              <a:t>Prototyping</a:t>
            </a:r>
            <a:r>
              <a:rPr lang="en-GB" sz="2000" i="1" dirty="0">
                <a:solidFill>
                  <a:srgbClr val="504567"/>
                </a:solidFill>
                <a:latin typeface="High Tower Text" panose="02040502050506030303" pitchFamily="18" charset="0"/>
              </a:rPr>
              <a:t> GUI </a:t>
            </a:r>
            <a:r>
              <a:rPr lang="en-GB" sz="2000" dirty="0">
                <a:latin typeface="High Tower Text" panose="02040502050506030303" pitchFamily="18" charset="0"/>
              </a:rPr>
              <a:t>for immediate running and interacting with the game, mid-development</a:t>
            </a:r>
          </a:p>
          <a:p>
            <a:pPr marL="742950" lvl="1" indent="-285750">
              <a:buFont typeface="Arial" panose="020B0604020202020204" pitchFamily="34" charset="0"/>
              <a:buChar char="•"/>
            </a:pPr>
            <a:r>
              <a:rPr lang="en-GB" sz="2000" dirty="0">
                <a:latin typeface="High Tower Text" panose="02040502050506030303" pitchFamily="18" charset="0"/>
              </a:rPr>
              <a:t>… and an easily extendable template for custom displays and interactions</a:t>
            </a:r>
          </a:p>
          <a:p>
            <a:pPr marL="285750" indent="-285750">
              <a:buFont typeface="Arial" panose="020B0604020202020204" pitchFamily="34" charset="0"/>
              <a:buChar char="•"/>
            </a:pPr>
            <a:r>
              <a:rPr lang="en-GB" sz="2000" dirty="0">
                <a:latin typeface="High Tower Text" panose="02040502050506030303" pitchFamily="18" charset="0"/>
              </a:rPr>
              <a:t>Game </a:t>
            </a:r>
            <a:r>
              <a:rPr lang="en-GB" sz="2000" i="1" dirty="0">
                <a:solidFill>
                  <a:schemeClr val="accent6"/>
                </a:solidFill>
                <a:latin typeface="High Tower Text" panose="02040502050506030303" pitchFamily="18" charset="0"/>
              </a:rPr>
              <a:t>tagging</a:t>
            </a:r>
            <a:r>
              <a:rPr lang="en-GB" sz="2000" dirty="0">
                <a:latin typeface="High Tower Text" panose="02040502050506030303" pitchFamily="18" charset="0"/>
              </a:rPr>
              <a:t> / categorisation</a:t>
            </a:r>
          </a:p>
          <a:p>
            <a:pPr marL="285750" indent="-285750">
              <a:buFont typeface="Arial" panose="020B0604020202020204" pitchFamily="34" charset="0"/>
              <a:buChar char="•"/>
            </a:pPr>
            <a:r>
              <a:rPr lang="en-GB" sz="2000" i="1" dirty="0">
                <a:solidFill>
                  <a:schemeClr val="accent6"/>
                </a:solidFill>
                <a:latin typeface="High Tower Text" panose="02040502050506030303" pitchFamily="18" charset="0"/>
              </a:rPr>
              <a:t>8 games </a:t>
            </a:r>
            <a:r>
              <a:rPr lang="en-GB" sz="2000" dirty="0">
                <a:latin typeface="High Tower Text" panose="02040502050506030303" pitchFamily="18" charset="0"/>
              </a:rPr>
              <a:t>implemented, more in development</a:t>
            </a:r>
          </a:p>
          <a:p>
            <a:pPr marL="285750" indent="-285750">
              <a:buFont typeface="Arial" panose="020B0604020202020204" pitchFamily="34" charset="0"/>
              <a:buChar char="•"/>
            </a:pPr>
            <a:r>
              <a:rPr lang="en-GB" sz="2000" i="1" dirty="0">
                <a:solidFill>
                  <a:schemeClr val="accent6"/>
                </a:solidFill>
                <a:latin typeface="High Tower Text" panose="02040502050506030303" pitchFamily="18" charset="0"/>
              </a:rPr>
              <a:t>General AI players </a:t>
            </a:r>
            <a:r>
              <a:rPr lang="en-GB" sz="2000" dirty="0">
                <a:latin typeface="High Tower Text" panose="02040502050506030303" pitchFamily="18" charset="0"/>
              </a:rPr>
              <a:t>compatible with all games (various performance…)</a:t>
            </a:r>
          </a:p>
          <a:p>
            <a:pPr marL="285750" indent="-285750">
              <a:buFont typeface="Arial" panose="020B0604020202020204" pitchFamily="34" charset="0"/>
              <a:buChar char="•"/>
            </a:pPr>
            <a:r>
              <a:rPr lang="en-GB" sz="2000" dirty="0">
                <a:latin typeface="High Tower Text" panose="02040502050506030303" pitchFamily="18" charset="0"/>
              </a:rPr>
              <a:t>Fully functioning </a:t>
            </a:r>
            <a:r>
              <a:rPr lang="en-GB" sz="2000" i="1" dirty="0">
                <a:solidFill>
                  <a:schemeClr val="accent6"/>
                </a:solidFill>
                <a:latin typeface="High Tower Text" panose="02040502050506030303" pitchFamily="18" charset="0"/>
              </a:rPr>
              <a:t>game loop</a:t>
            </a:r>
            <a:r>
              <a:rPr lang="en-GB" sz="2000" dirty="0">
                <a:latin typeface="High Tower Text" panose="02040502050506030303" pitchFamily="18" charset="0"/>
              </a:rPr>
              <a:t>, </a:t>
            </a:r>
            <a:r>
              <a:rPr lang="en-GB" sz="2000" i="1" dirty="0">
                <a:solidFill>
                  <a:schemeClr val="accent6"/>
                </a:solidFill>
                <a:latin typeface="High Tower Text" panose="02040502050506030303" pitchFamily="18" charset="0"/>
              </a:rPr>
              <a:t>game analysis</a:t>
            </a: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3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TAG – tabletop game concepts</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794254" y="1127464"/>
            <a:ext cx="10977536" cy="5264458"/>
          </a:xfrm>
          <a:prstGeom prst="rect">
            <a:avLst/>
          </a:prstGeom>
          <a:noFill/>
        </p:spPr>
        <p:txBody>
          <a:bodyPr wrap="square" rtlCol="0">
            <a:noAutofit/>
          </a:bodyPr>
          <a:lstStyle/>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Concepts</a:t>
            </a:r>
          </a:p>
          <a:p>
            <a:pPr marL="285750" indent="-285750">
              <a:buFont typeface="Arial" panose="020B0604020202020204" pitchFamily="34" charset="0"/>
              <a:buChar char="•"/>
            </a:pPr>
            <a:r>
              <a:rPr lang="en-GB" sz="2000" dirty="0">
                <a:solidFill>
                  <a:schemeClr val="accent6"/>
                </a:solidFill>
                <a:latin typeface="High Tower Text" panose="02040502050506030303" pitchFamily="18" charset="0"/>
              </a:rPr>
              <a:t>Action</a:t>
            </a:r>
            <a:r>
              <a:rPr lang="en-GB" sz="2000" dirty="0">
                <a:latin typeface="High Tower Text" panose="02040502050506030303" pitchFamily="18" charset="0"/>
              </a:rPr>
              <a:t>: things players do</a:t>
            </a:r>
          </a:p>
          <a:p>
            <a:pPr marL="285750" indent="-285750">
              <a:buFont typeface="Arial" panose="020B0604020202020204" pitchFamily="34" charset="0"/>
              <a:buChar char="•"/>
            </a:pPr>
            <a:r>
              <a:rPr lang="en-GB" sz="2000" dirty="0">
                <a:solidFill>
                  <a:schemeClr val="accent6"/>
                </a:solidFill>
                <a:latin typeface="High Tower Text" panose="02040502050506030303" pitchFamily="18" charset="0"/>
              </a:rPr>
              <a:t>Rule</a:t>
            </a:r>
            <a:r>
              <a:rPr lang="en-GB" sz="2000" dirty="0">
                <a:latin typeface="High Tower Text" panose="02040502050506030303" pitchFamily="18" charset="0"/>
              </a:rPr>
              <a:t>: things the game does</a:t>
            </a:r>
          </a:p>
          <a:p>
            <a:pPr marL="285750" indent="-285750">
              <a:buFont typeface="Arial" panose="020B0604020202020204" pitchFamily="34" charset="0"/>
              <a:buChar char="•"/>
            </a:pPr>
            <a:r>
              <a:rPr lang="en-GB" sz="2000" dirty="0">
                <a:solidFill>
                  <a:schemeClr val="accent6"/>
                </a:solidFill>
                <a:latin typeface="High Tower Text" panose="02040502050506030303" pitchFamily="18" charset="0"/>
              </a:rPr>
              <a:t>Turn order</a:t>
            </a:r>
            <a:r>
              <a:rPr lang="en-GB" sz="2000" dirty="0">
                <a:latin typeface="High Tower Text" panose="02040502050506030303" pitchFamily="18" charset="0"/>
              </a:rPr>
              <a:t>: defines order of players</a:t>
            </a:r>
          </a:p>
          <a:p>
            <a:pPr marL="285750" indent="-285750">
              <a:buFont typeface="Arial" panose="020B0604020202020204" pitchFamily="34" charset="0"/>
              <a:buChar char="•"/>
            </a:pPr>
            <a:r>
              <a:rPr lang="en-GB" sz="2000" dirty="0">
                <a:solidFill>
                  <a:schemeClr val="accent6"/>
                </a:solidFill>
                <a:latin typeface="High Tower Text" panose="02040502050506030303" pitchFamily="18" charset="0"/>
              </a:rPr>
              <a:t>Game phase</a:t>
            </a:r>
            <a:r>
              <a:rPr lang="en-GB" sz="2000" dirty="0">
                <a:latin typeface="High Tower Text" panose="02040502050506030303" pitchFamily="18" charset="0"/>
              </a:rPr>
              <a:t>: time frames with specific rules/actions</a:t>
            </a:r>
          </a:p>
          <a:p>
            <a:pPr marL="285750" indent="-285750">
              <a:buFont typeface="Arial" panose="020B0604020202020204" pitchFamily="34" charset="0"/>
              <a:buChar char="•"/>
            </a:pPr>
            <a:r>
              <a:rPr lang="en-GB" sz="2000" dirty="0">
                <a:solidFill>
                  <a:schemeClr val="accent6"/>
                </a:solidFill>
                <a:latin typeface="High Tower Text" panose="02040502050506030303" pitchFamily="18" charset="0"/>
              </a:rPr>
              <a:t>Components</a:t>
            </a:r>
            <a:r>
              <a:rPr lang="en-GB" sz="2000" dirty="0">
                <a:latin typeface="High Tower Text" panose="02040502050506030303" pitchFamily="18" charset="0"/>
              </a:rPr>
              <a:t>: game objects/pieces, what actions are rules modify</a:t>
            </a:r>
          </a:p>
          <a:p>
            <a:pPr marL="285750" indent="-285750">
              <a:buFont typeface="Arial" panose="020B0604020202020204" pitchFamily="34" charset="0"/>
              <a:buChar char="•"/>
            </a:pPr>
            <a:endParaRPr lang="en-GB" sz="2000"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Components</a:t>
            </a:r>
          </a:p>
          <a:p>
            <a:pPr marL="285750" indent="-285750">
              <a:buFont typeface="Arial" panose="020B0604020202020204" pitchFamily="34" charset="0"/>
              <a:buChar char="•"/>
            </a:pPr>
            <a:r>
              <a:rPr lang="en-GB" sz="2000" dirty="0">
                <a:latin typeface="High Tower Text" panose="02040502050506030303" pitchFamily="18" charset="0"/>
              </a:rPr>
              <a:t>Tokens</a:t>
            </a:r>
          </a:p>
          <a:p>
            <a:pPr marL="285750" indent="-285750">
              <a:buFont typeface="Arial" panose="020B0604020202020204" pitchFamily="34" charset="0"/>
              <a:buChar char="•"/>
            </a:pPr>
            <a:r>
              <a:rPr lang="en-GB" sz="2000" dirty="0">
                <a:latin typeface="High Tower Text" panose="02040502050506030303" pitchFamily="18" charset="0"/>
              </a:rPr>
              <a:t>Cards</a:t>
            </a:r>
          </a:p>
          <a:p>
            <a:pPr marL="285750" indent="-285750">
              <a:buFont typeface="Arial" panose="020B0604020202020204" pitchFamily="34" charset="0"/>
              <a:buChar char="•"/>
            </a:pPr>
            <a:r>
              <a:rPr lang="en-GB" sz="2000" dirty="0">
                <a:latin typeface="High Tower Text" panose="02040502050506030303" pitchFamily="18" charset="0"/>
              </a:rPr>
              <a:t>Dice</a:t>
            </a:r>
          </a:p>
          <a:p>
            <a:pPr marL="285750" indent="-285750">
              <a:buFont typeface="Arial" panose="020B0604020202020204" pitchFamily="34" charset="0"/>
              <a:buChar char="•"/>
            </a:pPr>
            <a:r>
              <a:rPr lang="en-GB" sz="2000" dirty="0">
                <a:latin typeface="High Tower Text" panose="02040502050506030303" pitchFamily="18" charset="0"/>
              </a:rPr>
              <a:t>Counters</a:t>
            </a:r>
          </a:p>
          <a:p>
            <a:pPr marL="285750" indent="-285750">
              <a:buFont typeface="Arial" panose="020B0604020202020204" pitchFamily="34" charset="0"/>
              <a:buChar char="•"/>
            </a:pPr>
            <a:r>
              <a:rPr lang="en-GB" sz="2000" dirty="0">
                <a:latin typeface="High Tower Text" panose="02040502050506030303" pitchFamily="18" charset="0"/>
              </a:rPr>
              <a:t>Grid boards</a:t>
            </a:r>
          </a:p>
          <a:p>
            <a:pPr marL="285750" indent="-285750">
              <a:buFont typeface="Arial" panose="020B0604020202020204" pitchFamily="34" charset="0"/>
              <a:buChar char="•"/>
            </a:pPr>
            <a:r>
              <a:rPr lang="en-GB" sz="2000" dirty="0">
                <a:latin typeface="High Tower Text" panose="02040502050506030303" pitchFamily="18" charset="0"/>
              </a:rPr>
              <a:t>Graph boards</a:t>
            </a:r>
          </a:p>
          <a:p>
            <a:pPr marL="285750" indent="-285750">
              <a:buFont typeface="Arial" panose="020B0604020202020204" pitchFamily="34" charset="0"/>
              <a:buChar char="•"/>
            </a:pPr>
            <a:r>
              <a:rPr lang="en-GB" sz="2000" i="1" dirty="0">
                <a:solidFill>
                  <a:schemeClr val="accent6"/>
                </a:solidFill>
                <a:latin typeface="High Tower Text" panose="02040502050506030303" pitchFamily="18" charset="0"/>
              </a:rPr>
              <a:t>Decks</a:t>
            </a:r>
            <a:r>
              <a:rPr lang="en-GB" sz="2000" dirty="0">
                <a:solidFill>
                  <a:srgbClr val="504567"/>
                </a:solidFill>
                <a:latin typeface="High Tower Text" panose="02040502050506030303" pitchFamily="18" charset="0"/>
              </a:rPr>
              <a:t>: </a:t>
            </a:r>
            <a:r>
              <a:rPr lang="en-GB" sz="2000" dirty="0">
                <a:latin typeface="High Tower Text" panose="02040502050506030303" pitchFamily="18" charset="0"/>
              </a:rPr>
              <a:t>ordered lists of components</a:t>
            </a:r>
          </a:p>
          <a:p>
            <a:pPr marL="285750" indent="-285750">
              <a:buFont typeface="Arial" panose="020B0604020202020204" pitchFamily="34" charset="0"/>
              <a:buChar char="•"/>
            </a:pPr>
            <a:r>
              <a:rPr lang="en-GB" sz="2000" i="1" dirty="0">
                <a:solidFill>
                  <a:schemeClr val="accent6"/>
                </a:solidFill>
                <a:latin typeface="High Tower Text" panose="02040502050506030303" pitchFamily="18" charset="0"/>
              </a:rPr>
              <a:t>Areas</a:t>
            </a:r>
            <a:r>
              <a:rPr lang="en-GB" sz="2000" dirty="0">
                <a:solidFill>
                  <a:srgbClr val="504567"/>
                </a:solidFill>
                <a:latin typeface="High Tower Text" panose="02040502050506030303" pitchFamily="18" charset="0"/>
              </a:rPr>
              <a:t>: </a:t>
            </a:r>
            <a:r>
              <a:rPr lang="en-GB" sz="2000" dirty="0">
                <a:latin typeface="High Tower Text" panose="02040502050506030303" pitchFamily="18" charset="0"/>
              </a:rPr>
              <a:t>mapping from component ID to component</a:t>
            </a: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pic>
        <p:nvPicPr>
          <p:cNvPr id="6146" name="Picture 2" descr="Board Game Pieces - Names, Examples and Uses">
            <a:extLst>
              <a:ext uri="{FF2B5EF4-FFF2-40B4-BE49-F238E27FC236}">
                <a16:creationId xmlns:a16="http://schemas.microsoft.com/office/drawing/2014/main" id="{27AC6101-3D1D-4691-9C86-89B2292F1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277" y="3630967"/>
            <a:ext cx="3848469" cy="256564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3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TAG – core classes</a:t>
            </a:r>
            <a:endParaRPr lang="en-GB" sz="4900" dirty="0">
              <a:solidFill>
                <a:schemeClr val="accent5"/>
              </a:solidFill>
              <a:latin typeface="Immortal" panose="02000400000000000000" pitchFamily="2" charset="0"/>
            </a:endParaRPr>
          </a:p>
        </p:txBody>
      </p:sp>
      <p:sp>
        <p:nvSpPr>
          <p:cNvPr id="7" name="TextBox 6">
            <a:extLst>
              <a:ext uri="{FF2B5EF4-FFF2-40B4-BE49-F238E27FC236}">
                <a16:creationId xmlns:a16="http://schemas.microsoft.com/office/drawing/2014/main" id="{9048576A-1A37-4FD8-94EE-DF9E4ACE1D51}"/>
              </a:ext>
            </a:extLst>
          </p:cNvPr>
          <p:cNvSpPr txBox="1"/>
          <p:nvPr/>
        </p:nvSpPr>
        <p:spPr>
          <a:xfrm>
            <a:off x="794254" y="1127464"/>
            <a:ext cx="10977536" cy="5264458"/>
          </a:xfrm>
          <a:prstGeom prst="rect">
            <a:avLst/>
          </a:prstGeom>
          <a:noFill/>
        </p:spPr>
        <p:txBody>
          <a:bodyPr wrap="square" rtlCol="0">
            <a:noAutofit/>
          </a:bodyPr>
          <a:lstStyle/>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Game state (GS)</a:t>
            </a:r>
          </a:p>
          <a:p>
            <a:pPr marL="285750" indent="-285750">
              <a:buFont typeface="Arial" panose="020B0604020202020204" pitchFamily="34" charset="0"/>
              <a:buChar char="•"/>
            </a:pPr>
            <a:r>
              <a:rPr lang="en-GB" sz="2000" dirty="0">
                <a:latin typeface="High Tower Text" panose="02040502050506030303" pitchFamily="18" charset="0"/>
              </a:rPr>
              <a:t>Container class, made up of game components + variables</a:t>
            </a:r>
          </a:p>
          <a:p>
            <a:pPr marL="285750" indent="-285750">
              <a:buFont typeface="Arial" panose="020B0604020202020204" pitchFamily="34" charset="0"/>
              <a:buChar char="•"/>
            </a:pPr>
            <a:r>
              <a:rPr lang="en-GB" sz="2000" dirty="0">
                <a:latin typeface="High Tower Text" panose="02040502050506030303" pitchFamily="18" charset="0"/>
              </a:rPr>
              <a:t>Describes a moment in time</a:t>
            </a:r>
          </a:p>
          <a:p>
            <a:pPr marL="285750" indent="-285750">
              <a:buFont typeface="Arial" panose="020B0604020202020204" pitchFamily="34" charset="0"/>
              <a:buChar char="•"/>
            </a:pPr>
            <a:r>
              <a:rPr lang="en-GB" sz="2000" dirty="0">
                <a:latin typeface="High Tower Text" panose="02040502050506030303" pitchFamily="18" charset="0"/>
              </a:rPr>
              <a:t>Defines component access methods and scoring functions (optional)</a:t>
            </a:r>
          </a:p>
          <a:p>
            <a:pPr marL="285750" indent="-285750">
              <a:buFont typeface="Arial" panose="020B0604020202020204" pitchFamily="34" charset="0"/>
              <a:buChar char="•"/>
            </a:pPr>
            <a:r>
              <a:rPr lang="en-GB" sz="2000" dirty="0">
                <a:latin typeface="High Tower Text" panose="02040502050506030303" pitchFamily="18" charset="0"/>
              </a:rPr>
              <a:t>Can be </a:t>
            </a:r>
            <a:r>
              <a:rPr lang="en-GB" sz="2000" i="1" dirty="0">
                <a:solidFill>
                  <a:schemeClr val="accent6"/>
                </a:solidFill>
                <a:latin typeface="High Tower Text" panose="02040502050506030303" pitchFamily="18" charset="0"/>
              </a:rPr>
              <a:t>copied</a:t>
            </a:r>
            <a:r>
              <a:rPr lang="en-GB" sz="2000" dirty="0">
                <a:latin typeface="High Tower Text" panose="02040502050506030303" pitchFamily="18" charset="0"/>
              </a:rPr>
              <a:t> </a:t>
            </a:r>
          </a:p>
          <a:p>
            <a:pPr marL="285750" indent="-285750">
              <a:buFont typeface="Arial" panose="020B0604020202020204" pitchFamily="34" charset="0"/>
              <a:buChar char="•"/>
            </a:pPr>
            <a:r>
              <a:rPr lang="en-GB" sz="2000" dirty="0">
                <a:latin typeface="High Tower Text" panose="02040502050506030303" pitchFamily="18" charset="0"/>
              </a:rPr>
              <a:t>A </a:t>
            </a:r>
            <a:r>
              <a:rPr lang="en-GB" sz="2000" i="1" dirty="0">
                <a:solidFill>
                  <a:schemeClr val="accent6"/>
                </a:solidFill>
                <a:latin typeface="High Tower Text" panose="02040502050506030303" pitchFamily="18" charset="0"/>
              </a:rPr>
              <a:t>reduced copy</a:t>
            </a:r>
            <a:r>
              <a:rPr lang="en-GB" sz="2000" dirty="0">
                <a:solidFill>
                  <a:schemeClr val="accent6"/>
                </a:solidFill>
                <a:latin typeface="High Tower Text" panose="02040502050506030303" pitchFamily="18" charset="0"/>
              </a:rPr>
              <a:t> </a:t>
            </a:r>
            <a:r>
              <a:rPr lang="en-GB" sz="2000" dirty="0">
                <a:latin typeface="High Tower Text" panose="02040502050506030303" pitchFamily="18" charset="0"/>
              </a:rPr>
              <a:t>is available to AI players as an observation (with hidden information in partial observable modes)</a:t>
            </a:r>
          </a:p>
          <a:p>
            <a:pPr marL="285750" indent="-285750">
              <a:buFont typeface="Arial" panose="020B0604020202020204" pitchFamily="34" charset="0"/>
              <a:buChar char="•"/>
            </a:pPr>
            <a:endParaRPr lang="en-GB" sz="2000"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Forward model (FM)</a:t>
            </a:r>
          </a:p>
          <a:p>
            <a:pPr marL="285750" indent="-285750">
              <a:buFont typeface="Arial" panose="020B0604020202020204" pitchFamily="34" charset="0"/>
              <a:buChar char="•"/>
            </a:pPr>
            <a:r>
              <a:rPr lang="en-GB" sz="2000" dirty="0">
                <a:latin typeface="High Tower Text" panose="02040502050506030303" pitchFamily="18" charset="0"/>
              </a:rPr>
              <a:t>Logic class, controls the rules which modify a given game state</a:t>
            </a:r>
          </a:p>
          <a:p>
            <a:pPr marL="285750" indent="-285750">
              <a:buFont typeface="Arial" panose="020B0604020202020204" pitchFamily="34" charset="0"/>
              <a:buChar char="•"/>
            </a:pPr>
            <a:r>
              <a:rPr lang="en-GB" sz="2000" dirty="0">
                <a:latin typeface="High Tower Text" panose="02040502050506030303" pitchFamily="18" charset="0"/>
              </a:rPr>
              <a:t>Sets up the initial state of the game</a:t>
            </a:r>
          </a:p>
          <a:p>
            <a:pPr marL="285750" indent="-285750">
              <a:buFont typeface="Arial" panose="020B0604020202020204" pitchFamily="34" charset="0"/>
              <a:buChar char="•"/>
            </a:pPr>
            <a:r>
              <a:rPr lang="en-GB" sz="2000" dirty="0">
                <a:latin typeface="High Tower Text" panose="02040502050506030303" pitchFamily="18" charset="0"/>
              </a:rPr>
              <a:t>Decides which actions are available in a given game state</a:t>
            </a:r>
          </a:p>
          <a:p>
            <a:pPr marL="285750" indent="-285750">
              <a:buFont typeface="Arial" panose="020B0604020202020204" pitchFamily="34" charset="0"/>
              <a:buChar char="•"/>
            </a:pPr>
            <a:r>
              <a:rPr lang="en-GB" sz="2000" dirty="0">
                <a:latin typeface="High Tower Text" panose="02040502050506030303" pitchFamily="18" charset="0"/>
              </a:rPr>
              <a:t>Applies player actions and game rules to advance the game state</a:t>
            </a:r>
          </a:p>
          <a:p>
            <a:pPr marL="285750" indent="-285750">
              <a:buFont typeface="Arial" panose="020B0604020202020204" pitchFamily="34" charset="0"/>
              <a:buChar char="•"/>
            </a:pPr>
            <a:r>
              <a:rPr lang="en-GB" sz="2000" dirty="0">
                <a:latin typeface="High Tower Text" panose="02040502050506030303" pitchFamily="18" charset="0"/>
              </a:rPr>
              <a:t>Checks any end of game conditions</a:t>
            </a:r>
          </a:p>
          <a:p>
            <a:pPr marL="285750" indent="-285750">
              <a:buFont typeface="Arial" panose="020B0604020202020204" pitchFamily="34" charset="0"/>
              <a:buChar char="•"/>
            </a:pPr>
            <a:r>
              <a:rPr lang="en-GB" sz="2000" dirty="0">
                <a:latin typeface="High Tower Text" panose="02040502050506030303" pitchFamily="18" charset="0"/>
              </a:rPr>
              <a:t>Is available to AI players for game </a:t>
            </a:r>
            <a:r>
              <a:rPr lang="en-GB" sz="2000" i="1" dirty="0">
                <a:solidFill>
                  <a:schemeClr val="accent6"/>
                </a:solidFill>
                <a:latin typeface="High Tower Text" panose="02040502050506030303" pitchFamily="18" charset="0"/>
              </a:rPr>
              <a:t>simulations</a:t>
            </a:r>
            <a:endParaRPr lang="en-GB" sz="2000" dirty="0">
              <a:solidFill>
                <a:schemeClr val="accent6"/>
              </a:solidFill>
              <a:latin typeface="High Tower Text" panose="02040502050506030303" pitchFamily="18" charset="0"/>
            </a:endParaRP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40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A37EF-4A67-4A42-A34A-AF485F89FD21}"/>
              </a:ext>
            </a:extLst>
          </p:cNvPr>
          <p:cNvSpPr/>
          <p:nvPr/>
        </p:nvSpPr>
        <p:spPr>
          <a:xfrm>
            <a:off x="243840" y="213065"/>
            <a:ext cx="11704320" cy="64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048576A-1A37-4FD8-94EE-DF9E4ACE1D51}"/>
              </a:ext>
            </a:extLst>
          </p:cNvPr>
          <p:cNvSpPr txBox="1"/>
          <p:nvPr/>
        </p:nvSpPr>
        <p:spPr>
          <a:xfrm>
            <a:off x="794254" y="1127464"/>
            <a:ext cx="10977536" cy="5264458"/>
          </a:xfrm>
          <a:prstGeom prst="rect">
            <a:avLst/>
          </a:prstGeom>
          <a:noFill/>
        </p:spPr>
        <p:txBody>
          <a:bodyPr wrap="square" rtlCol="0">
            <a:noAutofit/>
          </a:bodyPr>
          <a:lstStyle/>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Games implemented</a:t>
            </a:r>
            <a:endParaRPr lang="en-US" dirty="0">
              <a:solidFill>
                <a:schemeClr val="accent5"/>
              </a:solidFill>
              <a:latin typeface="High Tower Text" panose="02040502050506030303" pitchFamily="18" charset="0"/>
            </a:endParaRPr>
          </a:p>
          <a:p>
            <a:pPr marL="285750" indent="-285750">
              <a:buFont typeface="Arial" panose="020B0604020202020204" pitchFamily="34" charset="0"/>
              <a:buChar char="•"/>
            </a:pPr>
            <a:r>
              <a:rPr lang="en-US" sz="2000" dirty="0">
                <a:latin typeface="High Tower Text" panose="02040502050506030303" pitchFamily="18" charset="0"/>
              </a:rPr>
              <a:t>Tic-Tac-Toe</a:t>
            </a:r>
          </a:p>
          <a:p>
            <a:pPr marL="285750" indent="-285750">
              <a:buFont typeface="Arial" panose="020B0604020202020204" pitchFamily="34" charset="0"/>
              <a:buChar char="•"/>
            </a:pPr>
            <a:r>
              <a:rPr lang="en-US" sz="2000" dirty="0">
                <a:latin typeface="High Tower Text" panose="02040502050506030303" pitchFamily="18" charset="0"/>
              </a:rPr>
              <a:t>Dots &amp; Boxes</a:t>
            </a:r>
          </a:p>
          <a:p>
            <a:pPr marL="285750" indent="-285750">
              <a:buFont typeface="Arial" panose="020B0604020202020204" pitchFamily="34" charset="0"/>
              <a:buChar char="•"/>
            </a:pPr>
            <a:r>
              <a:rPr lang="en-US" sz="2000" dirty="0">
                <a:latin typeface="High Tower Text" panose="02040502050506030303" pitchFamily="18" charset="0"/>
              </a:rPr>
              <a:t>Love Letter (Kanai 2012) </a:t>
            </a:r>
          </a:p>
          <a:p>
            <a:pPr marL="285750" indent="-285750">
              <a:buFont typeface="Arial" panose="020B0604020202020204" pitchFamily="34" charset="0"/>
              <a:buChar char="•"/>
            </a:pPr>
            <a:r>
              <a:rPr lang="en-US" sz="2000" dirty="0">
                <a:latin typeface="High Tower Text" panose="02040502050506030303" pitchFamily="18" charset="0"/>
              </a:rPr>
              <a:t>Uno (Robbins 1971) </a:t>
            </a:r>
          </a:p>
          <a:p>
            <a:pPr marL="285750" indent="-285750">
              <a:buFont typeface="Arial" panose="020B0604020202020204" pitchFamily="34" charset="0"/>
              <a:buChar char="•"/>
            </a:pPr>
            <a:r>
              <a:rPr lang="en-US" sz="2000" dirty="0">
                <a:latin typeface="High Tower Text" panose="02040502050506030303" pitchFamily="18" charset="0"/>
              </a:rPr>
              <a:t>Virus! (</a:t>
            </a:r>
            <a:r>
              <a:rPr lang="en-US" sz="2000" dirty="0" err="1">
                <a:latin typeface="High Tower Text" panose="02040502050506030303" pitchFamily="18" charset="0"/>
              </a:rPr>
              <a:t>Cabrero</a:t>
            </a:r>
            <a:r>
              <a:rPr lang="en-US" sz="2000" dirty="0">
                <a:latin typeface="High Tower Text" panose="02040502050506030303" pitchFamily="18" charset="0"/>
              </a:rPr>
              <a:t> and others 2015) </a:t>
            </a:r>
          </a:p>
          <a:p>
            <a:pPr marL="285750" indent="-285750">
              <a:buFont typeface="Arial" panose="020B0604020202020204" pitchFamily="34" charset="0"/>
              <a:buChar char="•"/>
            </a:pPr>
            <a:r>
              <a:rPr lang="en-US" sz="2000" dirty="0">
                <a:latin typeface="High Tower Text" panose="02040502050506030303" pitchFamily="18" charset="0"/>
              </a:rPr>
              <a:t>Exploding Kittens (Inman and others 2015)</a:t>
            </a:r>
          </a:p>
          <a:p>
            <a:pPr marL="285750" indent="-285750">
              <a:buFont typeface="Arial" panose="020B0604020202020204" pitchFamily="34" charset="0"/>
              <a:buChar char="•"/>
            </a:pPr>
            <a:r>
              <a:rPr lang="en-US" sz="2000" dirty="0">
                <a:latin typeface="High Tower Text" panose="02040502050506030303" pitchFamily="18" charset="0"/>
              </a:rPr>
              <a:t>Colt Express (</a:t>
            </a:r>
            <a:r>
              <a:rPr lang="en-US" sz="2000" dirty="0" err="1">
                <a:latin typeface="High Tower Text" panose="02040502050506030303" pitchFamily="18" charset="0"/>
              </a:rPr>
              <a:t>Raimbault</a:t>
            </a:r>
            <a:r>
              <a:rPr lang="en-US" sz="2000" dirty="0">
                <a:latin typeface="High Tower Text" panose="02040502050506030303" pitchFamily="18" charset="0"/>
              </a:rPr>
              <a:t> 2014) </a:t>
            </a:r>
          </a:p>
          <a:p>
            <a:pPr marL="285750" indent="-285750">
              <a:buFont typeface="Arial" panose="020B0604020202020204" pitchFamily="34" charset="0"/>
              <a:buChar char="•"/>
            </a:pPr>
            <a:r>
              <a:rPr lang="en-US" sz="2000" dirty="0">
                <a:latin typeface="High Tower Text" panose="02040502050506030303" pitchFamily="18" charset="0"/>
              </a:rPr>
              <a:t>Pandemic (Leacock 2008)</a:t>
            </a:r>
          </a:p>
          <a:p>
            <a:pPr marL="285750" indent="-285750">
              <a:buFont typeface="Arial" panose="020B0604020202020204" pitchFamily="34" charset="0"/>
              <a:buChar char="•"/>
            </a:pPr>
            <a:endParaRPr lang="en-US" dirty="0">
              <a:latin typeface="High Tower Text" panose="02040502050506030303" pitchFamily="18" charset="0"/>
            </a:endParaRPr>
          </a:p>
          <a:p>
            <a:r>
              <a:rPr lang="en-GB" sz="2800" b="1" dirty="0">
                <a:solidFill>
                  <a:schemeClr val="accent5"/>
                </a:solidFill>
                <a:latin typeface="CMU Typewriter Text Variable Wi" panose="02000603000000000000" pitchFamily="2" charset="0"/>
                <a:ea typeface="CMU Typewriter Text Variable Wi" panose="02000603000000000000" pitchFamily="2" charset="0"/>
                <a:cs typeface="CMU Typewriter Text Variable Wi" panose="02000603000000000000" pitchFamily="2" charset="0"/>
              </a:rPr>
              <a:t>Games in progress</a:t>
            </a:r>
            <a:endParaRPr lang="en-US" dirty="0">
              <a:solidFill>
                <a:schemeClr val="accent5"/>
              </a:solidFill>
              <a:latin typeface="High Tower Text" panose="02040502050506030303" pitchFamily="18" charset="0"/>
            </a:endParaRPr>
          </a:p>
          <a:p>
            <a:pPr marL="342900" indent="-342900">
              <a:buFont typeface="Arial" panose="020B0604020202020204" pitchFamily="34" charset="0"/>
              <a:buChar char="•"/>
            </a:pPr>
            <a:r>
              <a:rPr lang="en-US" sz="2000" dirty="0">
                <a:latin typeface="High Tower Text" panose="02040502050506030303" pitchFamily="18" charset="0"/>
              </a:rPr>
              <a:t>Descent (Fantasy Flight Publishing, Inc. 2012)</a:t>
            </a:r>
          </a:p>
          <a:p>
            <a:pPr marL="342900" indent="-342900">
              <a:buFont typeface="Arial" panose="020B0604020202020204" pitchFamily="34" charset="0"/>
              <a:buChar char="•"/>
            </a:pPr>
            <a:r>
              <a:rPr lang="en-US" sz="2000" dirty="0">
                <a:latin typeface="High Tower Text" panose="02040502050506030303" pitchFamily="18" charset="0"/>
              </a:rPr>
              <a:t>Carcassonne (Wrede 2000) </a:t>
            </a:r>
          </a:p>
          <a:p>
            <a:pPr marL="342900" indent="-342900">
              <a:buFont typeface="Arial" panose="020B0604020202020204" pitchFamily="34" charset="0"/>
              <a:buChar char="•"/>
            </a:pPr>
            <a:r>
              <a:rPr lang="en-US" sz="2000" dirty="0">
                <a:latin typeface="High Tower Text" panose="02040502050506030303" pitchFamily="18" charset="0"/>
              </a:rPr>
              <a:t>Settlers of </a:t>
            </a:r>
            <a:r>
              <a:rPr lang="en-US" sz="2000" dirty="0" err="1">
                <a:latin typeface="High Tower Text" panose="02040502050506030303" pitchFamily="18" charset="0"/>
              </a:rPr>
              <a:t>Catan</a:t>
            </a:r>
            <a:r>
              <a:rPr lang="en-US" sz="2000" dirty="0">
                <a:latin typeface="High Tower Text" panose="02040502050506030303" pitchFamily="18" charset="0"/>
              </a:rPr>
              <a:t> (</a:t>
            </a:r>
            <a:r>
              <a:rPr lang="en-US" sz="2000" dirty="0" err="1">
                <a:latin typeface="High Tower Text" panose="02040502050506030303" pitchFamily="18" charset="0"/>
              </a:rPr>
              <a:t>Teuber</a:t>
            </a:r>
            <a:r>
              <a:rPr lang="en-US" sz="2000" dirty="0">
                <a:latin typeface="High Tower Text" panose="02040502050506030303" pitchFamily="18" charset="0"/>
              </a:rPr>
              <a:t> 1995)</a:t>
            </a:r>
            <a:endParaRPr lang="en-GB" sz="2000" dirty="0">
              <a:latin typeface="High Tower Text" panose="02040502050506030303" pitchFamily="18" charset="0"/>
            </a:endParaRPr>
          </a:p>
        </p:txBody>
      </p:sp>
      <p:pic>
        <p:nvPicPr>
          <p:cNvPr id="4" name="Picture 3" descr="A picture containing text&#10;&#10;Description automatically generated">
            <a:extLst>
              <a:ext uri="{FF2B5EF4-FFF2-40B4-BE49-F238E27FC236}">
                <a16:creationId xmlns:a16="http://schemas.microsoft.com/office/drawing/2014/main" id="{56F4E72F-01BF-4100-A14D-40AEDBF92B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5739" y="2956264"/>
            <a:ext cx="3323757" cy="2234270"/>
          </a:xfrm>
          <a:prstGeom prst="rect">
            <a:avLst/>
          </a:prstGeom>
          <a:ln w="57150">
            <a:solidFill>
              <a:srgbClr val="504567"/>
            </a:solidFill>
          </a:ln>
        </p:spPr>
      </p:pic>
      <p:pic>
        <p:nvPicPr>
          <p:cNvPr id="15" name="Picture 14" descr="A picture containing text&#10;&#10;Description automatically generated">
            <a:extLst>
              <a:ext uri="{FF2B5EF4-FFF2-40B4-BE49-F238E27FC236}">
                <a16:creationId xmlns:a16="http://schemas.microsoft.com/office/drawing/2014/main" id="{EB11109A-E7FD-462E-AF63-7B87D5CDD495}"/>
              </a:ext>
            </a:extLst>
          </p:cNvPr>
          <p:cNvPicPr>
            <a:picLocks noChangeAspect="1"/>
          </p:cNvPicPr>
          <p:nvPr/>
        </p:nvPicPr>
        <p:blipFill rotWithShape="1">
          <a:blip r:embed="rId6">
            <a:extLst>
              <a:ext uri="{28A0092B-C50C-407E-A947-70E740481C1C}">
                <a14:useLocalDpi xmlns:a14="http://schemas.microsoft.com/office/drawing/2010/main" val="0"/>
              </a:ext>
            </a:extLst>
          </a:blip>
          <a:srcRect t="19220" r="39826"/>
          <a:stretch/>
        </p:blipFill>
        <p:spPr>
          <a:xfrm>
            <a:off x="8475586" y="2132275"/>
            <a:ext cx="2745789" cy="1775424"/>
          </a:xfrm>
          <a:prstGeom prst="rect">
            <a:avLst/>
          </a:prstGeom>
          <a:ln w="57150">
            <a:solidFill>
              <a:srgbClr val="504567"/>
            </a:solidFill>
          </a:ln>
        </p:spPr>
      </p:pic>
      <p:sp>
        <p:nvSpPr>
          <p:cNvPr id="2" name="Title 1">
            <a:extLst>
              <a:ext uri="{FF2B5EF4-FFF2-40B4-BE49-F238E27FC236}">
                <a16:creationId xmlns:a16="http://schemas.microsoft.com/office/drawing/2014/main" id="{BB6DB64A-03B2-4079-A8EA-634C2D7BCC02}"/>
              </a:ext>
            </a:extLst>
          </p:cNvPr>
          <p:cNvSpPr>
            <a:spLocks noGrp="1"/>
          </p:cNvSpPr>
          <p:nvPr>
            <p:ph type="ctrTitle"/>
          </p:nvPr>
        </p:nvSpPr>
        <p:spPr>
          <a:xfrm>
            <a:off x="243839" y="213065"/>
            <a:ext cx="10977536" cy="781234"/>
          </a:xfrm>
        </p:spPr>
        <p:txBody>
          <a:bodyPr anchor="t">
            <a:noAutofit/>
          </a:bodyPr>
          <a:lstStyle/>
          <a:p>
            <a:pPr algn="l"/>
            <a:r>
              <a:rPr lang="en-GB" sz="4900" b="1" dirty="0">
                <a:solidFill>
                  <a:schemeClr val="accent5"/>
                </a:solidFill>
                <a:latin typeface="Immortal" panose="02000400000000000000" pitchFamily="2" charset="0"/>
                <a:ea typeface="CMU Typewriter Text Variable Wi" panose="02000603000000000000" pitchFamily="2" charset="0"/>
                <a:cs typeface="CMU Typewriter Text Variable Wi" panose="02000603000000000000" pitchFamily="2" charset="0"/>
              </a:rPr>
              <a:t>TAG – games</a:t>
            </a:r>
            <a:endParaRPr lang="en-GB" sz="4900" dirty="0">
              <a:solidFill>
                <a:schemeClr val="accent5"/>
              </a:solidFill>
              <a:latin typeface="Immortal" panose="02000400000000000000" pitchFamily="2" charset="0"/>
            </a:endParaRPr>
          </a:p>
        </p:txBody>
      </p:sp>
      <p:cxnSp>
        <p:nvCxnSpPr>
          <p:cNvPr id="11" name="Straight Connector 10">
            <a:extLst>
              <a:ext uri="{FF2B5EF4-FFF2-40B4-BE49-F238E27FC236}">
                <a16:creationId xmlns:a16="http://schemas.microsoft.com/office/drawing/2014/main" id="{2BB8DD02-D8B7-44BB-AEFF-F9B38910DA5C}"/>
              </a:ext>
            </a:extLst>
          </p:cNvPr>
          <p:cNvCxnSpPr>
            <a:cxnSpLocks/>
          </p:cNvCxnSpPr>
          <p:nvPr/>
        </p:nvCxnSpPr>
        <p:spPr>
          <a:xfrm>
            <a:off x="372862" y="941034"/>
            <a:ext cx="5723138" cy="0"/>
          </a:xfrm>
          <a:prstGeom prst="line">
            <a:avLst/>
          </a:prstGeom>
          <a:ln>
            <a:solidFill>
              <a:srgbClr val="504567"/>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letter&#10;&#10;Description automatically generated">
            <a:extLst>
              <a:ext uri="{FF2B5EF4-FFF2-40B4-BE49-F238E27FC236}">
                <a16:creationId xmlns:a16="http://schemas.microsoft.com/office/drawing/2014/main" id="{B9FAA160-F410-4F3E-AC71-59777BBA08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5389" y="1947766"/>
            <a:ext cx="2985643" cy="1770483"/>
          </a:xfrm>
          <a:prstGeom prst="rect">
            <a:avLst/>
          </a:prstGeom>
          <a:ln w="57150">
            <a:solidFill>
              <a:srgbClr val="504567"/>
            </a:solidFill>
          </a:ln>
        </p:spPr>
      </p:pic>
      <p:pic>
        <p:nvPicPr>
          <p:cNvPr id="10" name="Picture 9" descr="A picture containing room, refrigerator&#10;&#10;Description automatically generated">
            <a:extLst>
              <a:ext uri="{FF2B5EF4-FFF2-40B4-BE49-F238E27FC236}">
                <a16:creationId xmlns:a16="http://schemas.microsoft.com/office/drawing/2014/main" id="{6749F7D9-1B31-45DA-A2BD-54E1AD6396AC}"/>
              </a:ext>
            </a:extLst>
          </p:cNvPr>
          <p:cNvPicPr>
            <a:picLocks noChangeAspect="1"/>
          </p:cNvPicPr>
          <p:nvPr/>
        </p:nvPicPr>
        <p:blipFill rotWithShape="1">
          <a:blip r:embed="rId8">
            <a:extLst>
              <a:ext uri="{28A0092B-C50C-407E-A947-70E740481C1C}">
                <a14:useLocalDpi xmlns:a14="http://schemas.microsoft.com/office/drawing/2010/main" val="0"/>
              </a:ext>
            </a:extLst>
          </a:blip>
          <a:srcRect t="19826" b="13085"/>
          <a:stretch/>
        </p:blipFill>
        <p:spPr>
          <a:xfrm>
            <a:off x="6943724" y="442371"/>
            <a:ext cx="3880985" cy="1712353"/>
          </a:xfrm>
          <a:prstGeom prst="rect">
            <a:avLst/>
          </a:prstGeom>
          <a:ln w="57150">
            <a:solidFill>
              <a:srgbClr val="504567"/>
            </a:solidFill>
          </a:ln>
        </p:spPr>
      </p:pic>
      <p:pic>
        <p:nvPicPr>
          <p:cNvPr id="13" name="Picture 12" descr="Map&#10;&#10;Description automatically generated">
            <a:extLst>
              <a:ext uri="{FF2B5EF4-FFF2-40B4-BE49-F238E27FC236}">
                <a16:creationId xmlns:a16="http://schemas.microsoft.com/office/drawing/2014/main" id="{E2FAEC91-DE80-4C8B-963F-8F36BFE740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0116" y="994299"/>
            <a:ext cx="4074850" cy="1961965"/>
          </a:xfrm>
          <a:prstGeom prst="rect">
            <a:avLst/>
          </a:prstGeom>
          <a:ln w="57150">
            <a:solidFill>
              <a:srgbClr val="504567"/>
            </a:solidFill>
          </a:ln>
        </p:spPr>
      </p:pic>
      <p:pic>
        <p:nvPicPr>
          <p:cNvPr id="5122" name="Picture 2" descr="image">
            <a:extLst>
              <a:ext uri="{FF2B5EF4-FFF2-40B4-BE49-F238E27FC236}">
                <a16:creationId xmlns:a16="http://schemas.microsoft.com/office/drawing/2014/main" id="{5EDB1E51-A0F7-4579-95C4-ACA179D8E0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6068" y="4716726"/>
            <a:ext cx="1928898" cy="1388288"/>
          </a:xfrm>
          <a:prstGeom prst="rect">
            <a:avLst/>
          </a:prstGeom>
          <a:ln w="57150">
            <a:solidFill>
              <a:srgbClr val="504567"/>
            </a:solidFill>
          </a:ln>
          <a:extLst>
            <a:ext uri="{909E8E84-426E-40DD-AFC4-6F175D3DCCD1}">
              <a14:hiddenFill xmlns:a14="http://schemas.microsoft.com/office/drawing/2010/main">
                <a:solidFill>
                  <a:srgbClr val="FFFFFF"/>
                </a:solidFill>
              </a14:hiddenFill>
            </a:ext>
          </a:extLst>
        </p:spPr>
      </p:pic>
      <p:pic>
        <p:nvPicPr>
          <p:cNvPr id="18" name="Picture 17" descr="Diagram&#10;&#10;Description automatically generated">
            <a:extLst>
              <a:ext uri="{FF2B5EF4-FFF2-40B4-BE49-F238E27FC236}">
                <a16:creationId xmlns:a16="http://schemas.microsoft.com/office/drawing/2014/main" id="{279AB2BD-71EF-4BB6-8ED8-B4C6DB1356BB}"/>
              </a:ext>
            </a:extLst>
          </p:cNvPr>
          <p:cNvPicPr>
            <a:picLocks noChangeAspect="1"/>
          </p:cNvPicPr>
          <p:nvPr/>
        </p:nvPicPr>
        <p:blipFill rotWithShape="1">
          <a:blip r:embed="rId11">
            <a:extLst>
              <a:ext uri="{28A0092B-C50C-407E-A947-70E740481C1C}">
                <a14:useLocalDpi xmlns:a14="http://schemas.microsoft.com/office/drawing/2010/main" val="0"/>
              </a:ext>
            </a:extLst>
          </a:blip>
          <a:srcRect t="4843" r="41870" b="24587"/>
          <a:stretch/>
        </p:blipFill>
        <p:spPr>
          <a:xfrm>
            <a:off x="6392244" y="4525628"/>
            <a:ext cx="2083342" cy="1770483"/>
          </a:xfrm>
          <a:prstGeom prst="rect">
            <a:avLst/>
          </a:prstGeom>
          <a:ln w="57150">
            <a:solidFill>
              <a:srgbClr val="504567"/>
            </a:solidFill>
          </a:ln>
        </p:spPr>
      </p:pic>
      <p:pic>
        <p:nvPicPr>
          <p:cNvPr id="19" name="Untitled Project">
            <a:hlinkClick r:id="" action="ppaction://media"/>
            <a:extLst>
              <a:ext uri="{FF2B5EF4-FFF2-40B4-BE49-F238E27FC236}">
                <a16:creationId xmlns:a16="http://schemas.microsoft.com/office/drawing/2014/main" id="{1D0FE653-12A9-4FD5-A438-A6B5223D303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2"/>
          <a:srcRect r="56242" b="45310"/>
          <a:stretch/>
        </p:blipFill>
        <p:spPr>
          <a:xfrm>
            <a:off x="4808300" y="5081286"/>
            <a:ext cx="2103066" cy="1478526"/>
          </a:xfrm>
          <a:prstGeom prst="rect">
            <a:avLst/>
          </a:prstGeom>
          <a:ln w="57150">
            <a:solidFill>
              <a:srgbClr val="504567"/>
            </a:solidFill>
          </a:ln>
        </p:spPr>
      </p:pic>
    </p:spTree>
    <p:extLst>
      <p:ext uri="{BB962C8B-B14F-4D97-AF65-F5344CB8AC3E}">
        <p14:creationId xmlns:p14="http://schemas.microsoft.com/office/powerpoint/2010/main" val="322324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6"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3696</Words>
  <Application>Microsoft Office PowerPoint</Application>
  <PresentationFormat>Widescreen</PresentationFormat>
  <Paragraphs>222</Paragraphs>
  <Slides>14</Slides>
  <Notes>14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CMU Typewriter Text</vt:lpstr>
      <vt:lpstr>CMU Typewriter Text Variable Wi</vt:lpstr>
      <vt:lpstr>Courier New</vt:lpstr>
      <vt:lpstr>High Tower Text</vt:lpstr>
      <vt:lpstr>Immortal</vt:lpstr>
      <vt:lpstr>Lucida Sans Unicode</vt:lpstr>
      <vt:lpstr>Office Theme</vt:lpstr>
      <vt:lpstr>&lt; TAG /&gt; A Tabletop Games Framework</vt:lpstr>
      <vt:lpstr>Modern Tabletop Games</vt:lpstr>
      <vt:lpstr>A look to the past (and present?)</vt:lpstr>
      <vt:lpstr>A look to the past (and present?)</vt:lpstr>
      <vt:lpstr>TAG – 3 motivating pillars</vt:lpstr>
      <vt:lpstr>TAG – the technical bit</vt:lpstr>
      <vt:lpstr>TAG – tabletop game concepts</vt:lpstr>
      <vt:lpstr>TAG – core classes</vt:lpstr>
      <vt:lpstr>TAG – games</vt:lpstr>
      <vt:lpstr>TAG – players</vt:lpstr>
      <vt:lpstr>AI Player Performance</vt:lpstr>
      <vt:lpstr>A look to the future</vt:lpstr>
      <vt:lpstr>Takeaways</vt:lpstr>
      <vt:lpstr>&lt; TAG /&gt; A Tabletop Games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TAG /&gt; A Tabletop Games Framework</dc:title>
  <dc:creator>Raluca Gaina</dc:creator>
  <cp:lastModifiedBy>Raluca Gaina</cp:lastModifiedBy>
  <cp:revision>14</cp:revision>
  <dcterms:created xsi:type="dcterms:W3CDTF">2020-10-12T14:35:50Z</dcterms:created>
  <dcterms:modified xsi:type="dcterms:W3CDTF">2020-10-14T08:22:41Z</dcterms:modified>
</cp:coreProperties>
</file>